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337" r:id="rId3"/>
    <p:sldId id="338" r:id="rId4"/>
    <p:sldId id="319" r:id="rId5"/>
    <p:sldId id="281" r:id="rId6"/>
    <p:sldId id="294" r:id="rId7"/>
    <p:sldId id="392" r:id="rId8"/>
    <p:sldId id="291" r:id="rId9"/>
    <p:sldId id="290" r:id="rId10"/>
    <p:sldId id="292" r:id="rId11"/>
    <p:sldId id="315" r:id="rId12"/>
    <p:sldId id="316" r:id="rId13"/>
    <p:sldId id="283" r:id="rId14"/>
    <p:sldId id="284" r:id="rId15"/>
    <p:sldId id="293" r:id="rId16"/>
    <p:sldId id="305" r:id="rId17"/>
    <p:sldId id="285" r:id="rId18"/>
    <p:sldId id="306" r:id="rId19"/>
    <p:sldId id="295" r:id="rId20"/>
    <p:sldId id="299" r:id="rId21"/>
    <p:sldId id="317" r:id="rId22"/>
    <p:sldId id="300" r:id="rId23"/>
    <p:sldId id="296" r:id="rId24"/>
    <p:sldId id="307" r:id="rId25"/>
    <p:sldId id="395" r:id="rId26"/>
    <p:sldId id="308" r:id="rId27"/>
    <p:sldId id="318" r:id="rId28"/>
    <p:sldId id="286" r:id="rId29"/>
    <p:sldId id="301" r:id="rId30"/>
    <p:sldId id="39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D5FF"/>
    <a:srgbClr val="006600"/>
    <a:srgbClr val="FF00FF"/>
    <a:srgbClr val="990099"/>
    <a:srgbClr val="FFFFFF"/>
    <a:srgbClr val="800080"/>
    <a:srgbClr val="59D559"/>
    <a:srgbClr val="696FBF"/>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8" autoAdjust="0"/>
    <p:restoredTop sz="94660"/>
  </p:normalViewPr>
  <p:slideViewPr>
    <p:cSldViewPr snapToGrid="0">
      <p:cViewPr varScale="1">
        <p:scale>
          <a:sx n="86" d="100"/>
          <a:sy n="86" d="100"/>
        </p:scale>
        <p:origin x="46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4139215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2914645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1381191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950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1086046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514BCB-474F-45C1-9713-C54A46A8397F}"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4258027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A514BCB-474F-45C1-9713-C54A46A8397F}"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2661710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A514BCB-474F-45C1-9713-C54A46A8397F}" type="datetimeFigureOut">
              <a:rPr lang="en-GB" smtClean="0"/>
              <a:t>14/09/2026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91755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A514BCB-474F-45C1-9713-C54A46A8397F}" type="datetimeFigureOut">
              <a:rPr lang="en-GB" smtClean="0"/>
              <a:t>14/09/2026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2116999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514BCB-474F-45C1-9713-C54A46A8397F}" type="datetimeFigureOut">
              <a:rPr lang="en-GB" smtClean="0"/>
              <a:t>14/09/2026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134831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514BCB-474F-45C1-9713-C54A46A8397F}"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4293306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514BCB-474F-45C1-9713-C54A46A8397F}"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716028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514BCB-474F-45C1-9713-C54A46A8397F}" type="datetimeFigureOut">
              <a:rPr lang="en-GB" smtClean="0"/>
              <a:t>14/09/2026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ED3C0E-14AE-4CBF-BB26-F2B37304B3C7}" type="slidenum">
              <a:rPr lang="en-GB" smtClean="0"/>
              <a:t>‹#›</a:t>
            </a:fld>
            <a:endParaRPr lang="en-GB"/>
          </a:p>
        </p:txBody>
      </p:sp>
    </p:spTree>
    <p:extLst>
      <p:ext uri="{BB962C8B-B14F-4D97-AF65-F5344CB8AC3E}">
        <p14:creationId xmlns:p14="http://schemas.microsoft.com/office/powerpoint/2010/main" val="1604663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4.e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file:///C:\G&#246;ttingen\W.Link\Daten%20(D)\MODULE\Modul-GPPB\GPPB%20WS%202020-21+2022-23\plus%2023-24\CCS%20%207%20QTLs%20table%20nachgebaut_3.docx" TargetMode="External"/><Relationship Id="rId5" Type="http://schemas.openxmlformats.org/officeDocument/2006/relationships/image" Target="../media/image8.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GCA%20SCA%20DIALLEL%20Table%202023%20hidden.doc" TargetMode="External"/><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GCA%20SCA%20DIALLEL%20Table%202023.doc" TargetMode="External"/><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21.emf"/></Relationships>
</file>

<file path=ppt/slides/_rels/slide19.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GCA%20SCA%20DIALLEL%20Table%202023.doc" TargetMode="Externa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23.png"/><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4.emf"/><Relationship Id="rId4" Type="http://schemas.openxmlformats.org/officeDocument/2006/relationships/oleObject" Target="file:///C:\G&#246;ttingen\W.Link\Daten%20(D)\MODULE\Modul-GPPB\GPPB%20WS%202020-21+2022-23\plus%2023-24\SCA%20DIALLEL%20Table%202023.doc" TargetMode="External"/></Relationships>
</file>

<file path=ppt/slides/_rels/slide21.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SCA%20DIALLEL%20Table%202023.doc" TargetMode="External"/><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26.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GCA%20SCA%20DIALLEL%20Table%202023.doc" TargetMode="External"/><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28.emf"/><Relationship Id="rId5" Type="http://schemas.openxmlformats.org/officeDocument/2006/relationships/oleObject" Target="file:///C:\G&#246;ttingen\W.Link\Daten%20(D)\MODULE\Modul-GPPB\GPPB%20WS%202020-21+2022-23\plus%2023-24\alpha%201%202%20algebraisch_4b.docx" TargetMode="External"/><Relationship Id="rId4" Type="http://schemas.openxmlformats.org/officeDocument/2006/relationships/image" Target="../media/image27.emf"/></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vmlDrawing" Target="../drawings/vmlDrawing11.vml"/><Relationship Id="rId11" Type="http://schemas.openxmlformats.org/officeDocument/2006/relationships/image" Target="../media/image30.png"/><Relationship Id="rId10" Type="http://schemas.openxmlformats.org/officeDocument/2006/relationships/image" Target="../media/image29.emf"/><Relationship Id="rId9" Type="http://schemas.openxmlformats.org/officeDocument/2006/relationships/oleObject" Target="file:///C:\G&#246;ttingen\W.Link\Daten%20(D)\MODULE\Modul-GPPB\GPPB%20WS%202020-21+2022-23\plus%2023-24\GCA%20SCA%20DIALLEL%20Table%202023.doc" TargetMode="External"/></Relationships>
</file>

<file path=ppt/slides/_rels/slide25.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GCA%20SCA%20DIALLEL%20Table%202023.doc" TargetMode="External"/><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31.emf"/></Relationships>
</file>

<file path=ppt/slides/_rels/slide26.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32.emf"/><Relationship Id="rId4" Type="http://schemas.openxmlformats.org/officeDocument/2006/relationships/oleObject" Target="file:///C:\G&#246;ttingen\W.Link\Daten%20(D)\MODULE\Modul-GPPB\GPPB%20WS%202020-21+2022-23\plus%2023-24\GCA%20SCA%20DIALLEL%20Table%202023.doc"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file:///C:\G&#246;ttingen\W.Link\Daten%20(D)\MODULE\Modul-GPPB\GPPB%20WS%202020-21+2022-23\plus%2023-24\CCS%20%207%20QTLs%20table%20nachgebaut.docx"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emf"/><Relationship Id="rId5" Type="http://schemas.openxmlformats.org/officeDocument/2006/relationships/oleObject" Target="file:///C:\G&#246;ttingen\W.Link\Daten%20(D)\MODULE\Modul-GPPB\GPPB%20WS%202020-21+2022-23\plus%2023-24\CCS%20%207%20QTLs%20table%20nachgebaut.docx"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CCS%20%207%20QTLs%20table%20nachgebaut_2.docx"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00.png"/><Relationship Id="rId5" Type="http://schemas.openxmlformats.org/officeDocument/2006/relationships/image" Target="../media/image8.png"/><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77301" y="5602833"/>
            <a:ext cx="1205467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a-DK" sz="2400" dirty="0">
                <a:latin typeface="Arial" panose="020B0604020202020204" pitchFamily="34" charset="0"/>
                <a:cs typeface="Arial" panose="020B0604020202020204" pitchFamily="34" charset="0"/>
              </a:rPr>
              <a:t>UNPLAB-QuGen_Ch-7[Stat Mod II]</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 statistical model to decompose (and re-compose) the genetic value. It leads to the additive variance; you need to know the Metric Model for this chapter.</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5">
            <a:extLst>
              <a:ext uri="{FF2B5EF4-FFF2-40B4-BE49-F238E27FC236}">
                <a16:creationId xmlns:a16="http://schemas.microsoft.com/office/drawing/2014/main" id="{748A4FBC-6B94-415C-AF4E-4FBF278DFFA6}"/>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252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p:cNvSpPr txBox="1"/>
              <p:nvPr/>
            </p:nvSpPr>
            <p:spPr>
              <a:xfrm>
                <a:off x="80109" y="4454768"/>
                <a:ext cx="11979084" cy="22670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Again</a:t>
                </a:r>
                <a:r>
                  <a:rPr lang="en-GB" dirty="0">
                    <a:latin typeface="Arial" panose="020B0604020202020204" pitchFamily="34" charset="0"/>
                    <a:cs typeface="Arial" panose="020B0604020202020204" pitchFamily="34" charset="0"/>
                  </a:rPr>
                  <a:t>, since this is a core topic of Quantitative Genetics: Assume you have good estimates of the effects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p>
              <a:p>
                <a:r>
                  <a:rPr lang="en-GB" dirty="0">
                    <a:solidFill>
                      <a:srgbClr val="0000FF"/>
                    </a:solidFill>
                    <a:latin typeface="Arial" panose="020B0604020202020204" pitchFamily="34" charset="0"/>
                    <a:cs typeface="Arial" panose="020B0604020202020204" pitchFamily="34" charset="0"/>
                  </a:rPr>
                  <a:t>How high can a Breeding Value be? </a:t>
                </a:r>
                <a:r>
                  <a:rPr lang="en-GB" dirty="0">
                    <a:latin typeface="Arial" panose="020B0604020202020204" pitchFamily="34" charset="0"/>
                    <a:cs typeface="Arial" panose="020B0604020202020204" pitchFamily="34" charset="0"/>
                  </a:rPr>
                  <a:t>Per locus, </a:t>
                </a:r>
                <a:r>
                  <a:rPr lang="en-GB" b="1" dirty="0">
                    <a:solidFill>
                      <a:srgbClr val="C00000"/>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 2α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or </a:t>
                </a:r>
                <a:r>
                  <a:rPr lang="en-GB" b="1" dirty="0">
                    <a:solidFill>
                      <a:srgbClr val="C00000"/>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 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+α</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or </a:t>
                </a:r>
                <a:r>
                  <a:rPr lang="en-GB" b="1" dirty="0">
                    <a:solidFill>
                      <a:srgbClr val="C00000"/>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 2α</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depending on the genotype. </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How high can the average effect of allele A1 </a:t>
                </a:r>
                <a:r>
                  <a:rPr lang="en-GB" dirty="0">
                    <a:latin typeface="Arial" panose="020B0604020202020204" pitchFamily="34" charset="0"/>
                    <a:cs typeface="Arial" panose="020B0604020202020204" pitchFamily="34" charset="0"/>
                  </a:rPr>
                  <a:t>be?  Reminder: 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q[a - (p-q)d]. </a:t>
                </a:r>
              </a:p>
              <a:p>
                <a:r>
                  <a:rPr lang="en-GB" dirty="0">
                    <a:latin typeface="Arial" panose="020B0604020202020204" pitchFamily="34" charset="0"/>
                    <a:cs typeface="Arial" panose="020B0604020202020204" pitchFamily="34" charset="0"/>
                  </a:rPr>
                  <a:t>With d=0, maximum (if q ≈ 1) is   	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a. </a:t>
                </a:r>
              </a:p>
              <a:p>
                <a:r>
                  <a:rPr lang="en-GB" dirty="0">
                    <a:latin typeface="Arial" panose="020B0604020202020204" pitchFamily="34" charset="0"/>
                    <a:cs typeface="Arial" panose="020B0604020202020204" pitchFamily="34" charset="0"/>
                  </a:rPr>
                  <a:t>With d=a, maximum (if q ≈ 1)is  	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2a. </a:t>
                </a:r>
              </a:p>
              <a:p>
                <a:r>
                  <a:rPr lang="en-GB" dirty="0">
                    <a:latin typeface="Arial" panose="020B0604020202020204" pitchFamily="34" charset="0"/>
                    <a:cs typeface="Arial" panose="020B0604020202020204" pitchFamily="34" charset="0"/>
                  </a:rPr>
                  <a:t>You have seen this earlier ;-)  With d=a, max. </a:t>
                </a:r>
                <a:r>
                  <a:rPr lang="en-GB" b="1" dirty="0">
                    <a:solidFill>
                      <a:srgbClr val="C00000"/>
                    </a:solidFill>
                    <a:latin typeface="Arial" panose="020B0604020202020204" pitchFamily="34" charset="0"/>
                    <a:cs typeface="Arial" panose="020B0604020202020204" pitchFamily="34" charset="0"/>
                  </a:rPr>
                  <a:t>Breeding Value </a:t>
                </a:r>
                <a:r>
                  <a:rPr lang="en-GB" dirty="0">
                    <a:latin typeface="Arial" panose="020B0604020202020204" pitchFamily="34" charset="0"/>
                    <a:cs typeface="Arial" panose="020B0604020202020204" pitchFamily="34" charset="0"/>
                  </a:rPr>
                  <a:t> </a:t>
                </a:r>
                <a:r>
                  <a:rPr lang="en-GB" b="1" dirty="0">
                    <a:solidFill>
                      <a:srgbClr val="C00000"/>
                    </a:solidFill>
                    <a:latin typeface="Arial" panose="020B0604020202020204" pitchFamily="34" charset="0"/>
                    <a:cs typeface="Arial" panose="020B0604020202020204" pitchFamily="34" charset="0"/>
                  </a:rPr>
                  <a:t>A</a:t>
                </a:r>
                <a:r>
                  <a:rPr lang="en-GB" b="1" baseline="-25000" dirty="0">
                    <a:solidFill>
                      <a:srgbClr val="C00000"/>
                    </a:solidFill>
                    <a:latin typeface="Arial" panose="020B0604020202020204" pitchFamily="34" charset="0"/>
                    <a:cs typeface="Arial" panose="020B0604020202020204" pitchFamily="34" charset="0"/>
                  </a:rPr>
                  <a:t>11</a:t>
                </a:r>
                <a:r>
                  <a:rPr lang="en-GB" dirty="0">
                    <a:latin typeface="Arial" panose="020B0604020202020204" pitchFamily="34" charset="0"/>
                    <a:cs typeface="Arial" panose="020B0604020202020204" pitchFamily="34" charset="0"/>
                  </a:rPr>
                  <a:t> of genotype A1A1 is  2 ∙ 2</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4</a:t>
                </a:r>
                <a:r>
                  <a:rPr lang="en-GB" dirty="0">
                    <a:solidFill>
                      <a:srgbClr val="7030A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br>
                  <a:rPr lang="en-GB" sz="1200" dirty="0">
                    <a:latin typeface="Arial" panose="020B0604020202020204" pitchFamily="34" charset="0"/>
                    <a:cs typeface="Arial" panose="020B0604020202020204" pitchFamily="34" charset="0"/>
                  </a:rPr>
                </a:br>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Here, d ≠ a. On average, d=0.42a. Hence, BV=51.26cm does not </a:t>
                </a:r>
                <a:r>
                  <a:rPr lang="en-GB" sz="2000" dirty="0">
                    <a:latin typeface="Arial" panose="020B0604020202020204" pitchFamily="34" charset="0"/>
                    <a:cs typeface="Arial" panose="020B0604020202020204" pitchFamily="34" charset="0"/>
                  </a:rPr>
                  <a:t>reach </a:t>
                </a:r>
                <a14:m>
                  <m:oMath xmlns:m="http://schemas.openxmlformats.org/officeDocument/2006/math">
                    <m:sSubSup>
                      <m:sSubSupPr>
                        <m:ctrlPr>
                          <a:rPr lang="en-GB" sz="2000" i="1">
                            <a:latin typeface="Cambria Math" panose="02040503050406030204" pitchFamily="18" charset="0"/>
                          </a:rPr>
                        </m:ctrlPr>
                      </m:sSubSupPr>
                      <m:e>
                        <m:r>
                          <a:rPr lang="en-GB" sz="2000" i="1">
                            <a:latin typeface="Cambria Math" panose="02040503050406030204" pitchFamily="18" charset="0"/>
                          </a:rPr>
                          <m:t>∑</m:t>
                        </m:r>
                      </m:e>
                      <m:sub>
                        <m:r>
                          <a:rPr lang="en-GB" sz="2000" i="1">
                            <a:latin typeface="Cambria Math" panose="02040503050406030204" pitchFamily="18" charset="0"/>
                          </a:rPr>
                          <m:t>𝑙</m:t>
                        </m:r>
                        <m:r>
                          <a:rPr lang="en-GB" sz="2000" i="1">
                            <a:latin typeface="Cambria Math" panose="02040503050406030204" pitchFamily="18" charset="0"/>
                          </a:rPr>
                          <m:t>=1</m:t>
                        </m:r>
                      </m:sub>
                      <m:sup>
                        <m:r>
                          <a:rPr lang="en-GB" sz="2000" i="1">
                            <a:latin typeface="Cambria Math" panose="02040503050406030204" pitchFamily="18" charset="0"/>
                          </a:rPr>
                          <m:t>𝑘</m:t>
                        </m:r>
                        <m:r>
                          <a:rPr lang="en-GB" sz="2000" i="1">
                            <a:latin typeface="Cambria Math" panose="02040503050406030204" pitchFamily="18" charset="0"/>
                          </a:rPr>
                          <m:t>=7</m:t>
                        </m:r>
                      </m:sup>
                    </m:sSubSup>
                    <m:r>
                      <a:rPr lang="en-GB" sz="2000" i="1">
                        <a:latin typeface="Cambria Math" panose="02040503050406030204" pitchFamily="18" charset="0"/>
                      </a:rPr>
                      <m:t> 4∙</m:t>
                    </m:r>
                    <m:sSup>
                      <m:sSupPr>
                        <m:ctrlPr>
                          <a:rPr lang="en-GB" sz="2000" i="1">
                            <a:latin typeface="Cambria Math" panose="02040503050406030204" pitchFamily="18" charset="0"/>
                          </a:rPr>
                        </m:ctrlPr>
                      </m:sSupPr>
                      <m:e>
                        <m:r>
                          <m:rPr>
                            <m:sty m:val="p"/>
                          </m:rPr>
                          <a:rPr lang="en-GB" sz="2000" smtClean="0">
                            <a:solidFill>
                              <a:srgbClr val="7030A0"/>
                            </a:solidFill>
                            <a:effectLst>
                              <a:outerShdw blurRad="38100" dist="38100" dir="2700000" algn="tl">
                                <a:srgbClr val="000000">
                                  <a:alpha val="43137"/>
                                </a:srgbClr>
                              </a:outerShdw>
                            </a:effectLst>
                            <a:latin typeface="Cambria Math" panose="02040503050406030204" pitchFamily="18" charset="0"/>
                          </a:rPr>
                          <m:t>a</m:t>
                        </m:r>
                      </m:e>
                      <m:sup>
                        <m:r>
                          <a:rPr lang="en-GB" sz="2000" i="1">
                            <a:latin typeface="Cambria Math" panose="02040503050406030204" pitchFamily="18" charset="0"/>
                          </a:rPr>
                          <m:t>𝑙</m:t>
                        </m:r>
                      </m:sup>
                    </m:sSup>
                  </m:oMath>
                </a14:m>
                <a:r>
                  <a:rPr lang="en-GB" dirty="0">
                    <a:latin typeface="Arial" panose="020B0604020202020204" pitchFamily="34" charset="0"/>
                    <a:cs typeface="Arial" panose="020B0604020202020204" pitchFamily="34" charset="0"/>
                  </a:rPr>
                  <a:t>    (51.26</a:t>
                </a:r>
                <a:r>
                  <a:rPr lang="en-GB" dirty="0">
                    <a:solidFill>
                      <a:schemeClr val="tx1">
                        <a:lumMod val="50000"/>
                        <a:lumOff val="50000"/>
                      </a:schemeClr>
                    </a:solidFill>
                    <a:latin typeface="Arial" panose="020B0604020202020204" pitchFamily="34" charset="0"/>
                    <a:cs typeface="Arial" panose="020B0604020202020204" pitchFamily="34" charset="0"/>
                  </a:rPr>
                  <a:t> &lt; 4∙</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20.8</a:t>
                </a:r>
                <a:r>
                  <a:rPr lang="en-GB" dirty="0">
                    <a:solidFill>
                      <a:schemeClr val="tx1">
                        <a:lumMod val="50000"/>
                        <a:lumOff val="50000"/>
                      </a:schemeClr>
                    </a:solidFill>
                    <a:latin typeface="Arial" panose="020B0604020202020204" pitchFamily="34" charset="0"/>
                    <a:cs typeface="Arial" panose="020B0604020202020204" pitchFamily="34" charset="0"/>
                  </a:rPr>
                  <a:t> = 83.2cm</a:t>
                </a:r>
                <a:r>
                  <a:rPr lang="en-GB" dirty="0">
                    <a:latin typeface="Arial" panose="020B0604020202020204" pitchFamily="34" charset="0"/>
                    <a:cs typeface="Arial" panose="020B0604020202020204" pitchFamily="34" charset="0"/>
                  </a:rPr>
                  <a:t>).</a:t>
                </a:r>
                <a:endParaRPr lang="en-GB" dirty="0">
                  <a:solidFill>
                    <a:srgbClr val="0000FF"/>
                  </a:solidFill>
                  <a:latin typeface="Arial" panose="020B0604020202020204" pitchFamily="34" charset="0"/>
                  <a:cs typeface="Arial" panose="020B0604020202020204" pitchFamily="34"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80109" y="4454768"/>
                <a:ext cx="11979084" cy="2267031"/>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7639519" y="700194"/>
                <a:ext cx="4419674" cy="346735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 Value </a:t>
                </a:r>
                <a:r>
                  <a:rPr lang="en-GB" dirty="0">
                    <a:latin typeface="Arial" panose="020B0604020202020204" pitchFamily="34" charset="0"/>
                    <a:cs typeface="Arial" panose="020B0604020202020204" pitchFamily="34" charset="0"/>
                  </a:rPr>
                  <a:t>of the best </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genotype.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As </a:t>
                </a:r>
                <a:r>
                  <a:rPr lang="en-GB" dirty="0">
                    <a:solidFill>
                      <a:srgbClr val="0000FF"/>
                    </a:solidFill>
                    <a:latin typeface="Arial" panose="020B0604020202020204" pitchFamily="34" charset="0"/>
                    <a:cs typeface="Arial" panose="020B0604020202020204" pitchFamily="34" charset="0"/>
                  </a:rPr>
                  <a:t>value</a:t>
                </a:r>
                <a:r>
                  <a:rPr lang="en-GB" dirty="0">
                    <a:latin typeface="Arial" panose="020B0604020202020204" pitchFamily="34" charset="0"/>
                    <a:cs typeface="Arial" panose="020B0604020202020204" pitchFamily="34" charset="0"/>
                  </a:rPr>
                  <a:t>, it is </a:t>
                </a:r>
                <a:br>
                  <a:rPr lang="en-GB" dirty="0">
                    <a:latin typeface="Arial" panose="020B0604020202020204" pitchFamily="34" charset="0"/>
                    <a:cs typeface="Arial" panose="020B0604020202020204" pitchFamily="34" charset="0"/>
                  </a:rPr>
                </a:br>
                <a:r>
                  <a:rPr lang="en-GB" b="1" dirty="0">
                    <a:solidFill>
                      <a:srgbClr val="C00000"/>
                    </a:solidFill>
                    <a:latin typeface="Arial" panose="020B0604020202020204" pitchFamily="34" charset="0"/>
                    <a:cs typeface="Arial" panose="020B0604020202020204" pitchFamily="34" charset="0"/>
                  </a:rPr>
                  <a:t>BV </a:t>
                </a:r>
                <a:r>
                  <a:rPr lang="en-GB" dirty="0">
                    <a:latin typeface="Arial" panose="020B0604020202020204" pitchFamily="34" charset="0"/>
                    <a:cs typeface="Arial" panose="020B0604020202020204" pitchFamily="34" charset="0"/>
                  </a:rPr>
                  <a:t>= </a:t>
                </a:r>
                <a:r>
                  <a:rPr lang="en-GB" b="1" dirty="0">
                    <a:solidFill>
                      <a:srgbClr val="C00000"/>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=µ + </a:t>
                </a:r>
                <a14:m>
                  <m:oMath xmlns:m="http://schemas.openxmlformats.org/officeDocument/2006/math">
                    <m:sSubSup>
                      <m:sSubSupPr>
                        <m:ctrlPr>
                          <a:rPr lang="en-GB" sz="2000" i="1">
                            <a:latin typeface="Cambria Math" panose="02040503050406030204" pitchFamily="18" charset="0"/>
                          </a:rPr>
                        </m:ctrlPr>
                      </m:sSubSupPr>
                      <m:e>
                        <m:r>
                          <a:rPr lang="en-GB" sz="2000" i="1">
                            <a:latin typeface="Cambria Math" panose="02040503050406030204" pitchFamily="18" charset="0"/>
                          </a:rPr>
                          <m:t>∑</m:t>
                        </m:r>
                      </m:e>
                      <m:sub>
                        <m:r>
                          <a:rPr lang="en-GB" sz="2000" i="1">
                            <a:latin typeface="Cambria Math" panose="02040503050406030204" pitchFamily="18" charset="0"/>
                          </a:rPr>
                          <m:t>𝑙</m:t>
                        </m:r>
                        <m:r>
                          <a:rPr lang="en-GB" sz="2000" i="1">
                            <a:latin typeface="Cambria Math" panose="02040503050406030204" pitchFamily="18" charset="0"/>
                          </a:rPr>
                          <m:t>=1</m:t>
                        </m:r>
                      </m:sub>
                      <m:sup>
                        <m:r>
                          <a:rPr lang="en-GB" sz="2000" i="1">
                            <a:latin typeface="Cambria Math" panose="02040503050406030204" pitchFamily="18" charset="0"/>
                          </a:rPr>
                          <m:t>𝑘</m:t>
                        </m:r>
                        <m:r>
                          <a:rPr lang="en-GB" sz="2000" i="1">
                            <a:latin typeface="Cambria Math" panose="02040503050406030204" pitchFamily="18" charset="0"/>
                          </a:rPr>
                          <m:t>=7</m:t>
                        </m:r>
                      </m:sup>
                    </m:sSubSup>
                    <m:r>
                      <a:rPr lang="en-GB" sz="2000" i="1">
                        <a:latin typeface="Cambria Math" panose="02040503050406030204" pitchFamily="18" charset="0"/>
                      </a:rPr>
                      <m:t> 2∙</m:t>
                    </m:r>
                    <m:sSubSup>
                      <m:sSubSupPr>
                        <m:ctrlPr>
                          <a:rPr lang="en-GB" sz="2000" i="1">
                            <a:latin typeface="Cambria Math" panose="02040503050406030204" pitchFamily="18" charset="0"/>
                          </a:rPr>
                        </m:ctrlPr>
                      </m:sSubSupPr>
                      <m:e>
                        <m:r>
                          <a:rPr lang="en-GB" sz="2000" i="1">
                            <a:latin typeface="Cambria Math" panose="02040503050406030204" pitchFamily="18" charset="0"/>
                          </a:rPr>
                          <m:t>𝛼</m:t>
                        </m:r>
                      </m:e>
                      <m:sub>
                        <m:r>
                          <a:rPr lang="en-GB" sz="2000" i="1">
                            <a:latin typeface="Cambria Math" panose="02040503050406030204" pitchFamily="18" charset="0"/>
                          </a:rPr>
                          <m:t>1</m:t>
                        </m:r>
                      </m:sub>
                      <m:sup>
                        <m:r>
                          <a:rPr lang="en-GB" sz="2000" i="1">
                            <a:latin typeface="Cambria Math" panose="02040503050406030204" pitchFamily="18" charset="0"/>
                          </a:rPr>
                          <m:t>𝑙</m:t>
                        </m:r>
                      </m:sup>
                    </m:sSubSup>
                  </m:oMath>
                </a14:m>
                <a:endParaRPr lang="en-GB" sz="2000" dirty="0"/>
              </a:p>
              <a:p>
                <a:r>
                  <a:rPr lang="en-GB" b="1" dirty="0">
                    <a:solidFill>
                      <a:srgbClr val="C00000"/>
                    </a:solidFill>
                    <a:latin typeface="Arial" panose="020B0604020202020204" pitchFamily="34" charset="0"/>
                    <a:cs typeface="Arial" panose="020B0604020202020204" pitchFamily="34" charset="0"/>
                  </a:rPr>
                  <a:t>BV</a:t>
                </a:r>
                <a:r>
                  <a:rPr lang="en-GB" dirty="0">
                    <a:latin typeface="Arial" panose="020B0604020202020204" pitchFamily="34" charset="0"/>
                    <a:cs typeface="Arial" panose="020B0604020202020204" pitchFamily="34" charset="0"/>
                  </a:rPr>
                  <a:t> = </a:t>
                </a:r>
                <a:r>
                  <a:rPr lang="en-GB" b="1" dirty="0">
                    <a:solidFill>
                      <a:srgbClr val="C0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65.81 + 2∙ (-25.63)</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 14.55cm</a:t>
                </a:r>
              </a:p>
              <a:p>
                <a:r>
                  <a:rPr lang="en-GB" dirty="0">
                    <a:latin typeface="Arial" panose="020B0604020202020204" pitchFamily="34" charset="0"/>
                    <a:cs typeface="Arial" panose="020B0604020202020204" pitchFamily="34" charset="0"/>
                  </a:rPr>
                  <a:t>As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a:t>
                </a:r>
                <a:r>
                  <a:rPr lang="en-GB" dirty="0">
                    <a:latin typeface="Arial" panose="020B0604020202020204" pitchFamily="34" charset="0"/>
                    <a:cs typeface="Arial" panose="020B0604020202020204" pitchFamily="34" charset="0"/>
                  </a:rPr>
                  <a:t>, it is  -51.26cm.</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Rather not compare </a:t>
                </a:r>
                <a:r>
                  <a:rPr lang="en-GB" dirty="0">
                    <a:latin typeface="Arial" panose="020B0604020202020204" pitchFamily="34" charset="0"/>
                    <a:cs typeface="Arial" panose="020B0604020202020204" pitchFamily="34" charset="0"/>
                  </a:rPr>
                  <a:t>Σ=-51.26cm </a:t>
                </a:r>
                <a:r>
                  <a:rPr lang="en-GB" dirty="0">
                    <a:solidFill>
                      <a:schemeClr val="tx1">
                        <a:lumMod val="50000"/>
                        <a:lumOff val="50000"/>
                      </a:schemeClr>
                    </a:solidFill>
                    <a:latin typeface="Arial" panose="020B0604020202020204" pitchFamily="34" charset="0"/>
                    <a:cs typeface="Arial" panose="020B0604020202020204" pitchFamily="34" charset="0"/>
                  </a:rPr>
                  <a:t>with </a:t>
                </a:r>
                <a:r>
                  <a:rPr lang="en-GB" dirty="0">
                    <a:latin typeface="Arial" panose="020B0604020202020204" pitchFamily="34" charset="0"/>
                    <a:cs typeface="Arial" panose="020B0604020202020204" pitchFamily="34" charset="0"/>
                  </a:rPr>
                  <a:t>c=50.9cm </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c</a:t>
                </a:r>
                <a:r>
                  <a:rPr lang="en-GB" dirty="0">
                    <a:solidFill>
                      <a:schemeClr val="tx1">
                        <a:lumMod val="50000"/>
                        <a:lumOff val="50000"/>
                      </a:schemeClr>
                    </a:solidFill>
                    <a:latin typeface="Arial" panose="020B0604020202020204" pitchFamily="34" charset="0"/>
                    <a:cs typeface="Arial" panose="020B0604020202020204" pitchFamily="34" charset="0"/>
                  </a:rPr>
                  <a:t> pertains to the metric model, p=q=0.5), but compare it with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µ = 65.81cm</a:t>
                </a:r>
                <a:r>
                  <a:rPr lang="en-GB" dirty="0">
                    <a:solidFill>
                      <a:schemeClr val="tx1">
                        <a:lumMod val="50000"/>
                        <a:lumOff val="50000"/>
                      </a:schemeClr>
                    </a:solidFill>
                    <a:latin typeface="Arial" panose="020B0604020202020204" pitchFamily="34" charset="0"/>
                    <a:cs typeface="Arial" panose="020B0604020202020204" pitchFamily="34" charset="0"/>
                  </a:rPr>
                  <a:t> of the statistical model.</a:t>
                </a:r>
              </a:p>
            </p:txBody>
          </p:sp>
        </mc:Choice>
        <mc:Fallback xmlns="">
          <p:sp>
            <p:nvSpPr>
              <p:cNvPr id="10" name="TextBox 9"/>
              <p:cNvSpPr txBox="1">
                <a:spLocks noRot="1" noChangeAspect="1" noMove="1" noResize="1" noEditPoints="1" noAdjustHandles="1" noChangeArrowheads="1" noChangeShapeType="1" noTextEdit="1"/>
              </p:cNvSpPr>
              <p:nvPr/>
            </p:nvSpPr>
            <p:spPr>
              <a:xfrm>
                <a:off x="7639519" y="700194"/>
                <a:ext cx="4419674" cy="3467359"/>
              </a:xfrm>
              <a:prstGeom prst="rect">
                <a:avLst/>
              </a:prstGeom>
              <a:blipFill>
                <a:blip r:embed="rId4"/>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pSp>
        <p:nvGrpSpPr>
          <p:cNvPr id="13" name="Group 12"/>
          <p:cNvGrpSpPr/>
          <p:nvPr/>
        </p:nvGrpSpPr>
        <p:grpSpPr>
          <a:xfrm>
            <a:off x="8669866" y="5089673"/>
            <a:ext cx="3268133" cy="1316558"/>
            <a:chOff x="8669866" y="5089673"/>
            <a:chExt cx="3268133" cy="1316558"/>
          </a:xfrm>
        </p:grpSpPr>
        <p:sp>
          <p:nvSpPr>
            <p:cNvPr id="3" name="TextBox 2"/>
            <p:cNvSpPr txBox="1"/>
            <p:nvPr/>
          </p:nvSpPr>
          <p:spPr>
            <a:xfrm rot="21338393">
              <a:off x="8669866" y="5089673"/>
              <a:ext cx="3268133" cy="646331"/>
            </a:xfrm>
            <a:prstGeom prst="rect">
              <a:avLst/>
            </a:prstGeom>
            <a:solidFill>
              <a:schemeClr val="bg1">
                <a:lumMod val="95000"/>
              </a:schemeClr>
            </a:solidFill>
            <a:ln>
              <a:solidFill>
                <a:srgbClr val="7030A0"/>
              </a:solidFill>
            </a:ln>
            <a:effectLst>
              <a:outerShdw blurRad="50800" dist="38100" dir="2700000" algn="tl" rotWithShape="0">
                <a:prstClr val="black">
                  <a:alpha val="40000"/>
                </a:prstClr>
              </a:outerShdw>
            </a:effectLst>
          </p:spPr>
          <p:txBody>
            <a:bodyPr wrap="square" rtlCol="0">
              <a:spAutoFit/>
            </a:bodyPr>
            <a:lstStyle/>
            <a:p>
              <a:r>
                <a:rPr lang="de-DE" dirty="0">
                  <a:latin typeface="Arial Narrow" panose="020B0606020202030204" pitchFamily="34" charset="0"/>
                </a:rPr>
                <a:t>Go back </a:t>
              </a:r>
              <a:r>
                <a:rPr lang="de-DE" dirty="0" err="1">
                  <a:latin typeface="Arial Narrow" panose="020B0606020202030204" pitchFamily="34" charset="0"/>
                </a:rPr>
                <a:t>to</a:t>
              </a:r>
              <a:r>
                <a:rPr lang="de-DE" dirty="0">
                  <a:latin typeface="Arial Narrow" panose="020B0606020202030204" pitchFamily="34" charset="0"/>
                </a:rPr>
                <a:t> </a:t>
              </a:r>
              <a:r>
                <a:rPr lang="de-DE" dirty="0" err="1">
                  <a:latin typeface="Arial Narrow" panose="020B0606020202030204" pitchFamily="34" charset="0"/>
                </a:rPr>
                <a:t>page</a:t>
              </a:r>
              <a:r>
                <a:rPr lang="de-DE" dirty="0">
                  <a:latin typeface="Arial Narrow" panose="020B0606020202030204" pitchFamily="34" charset="0"/>
                </a:rPr>
                <a:t> 5 and </a:t>
              </a:r>
              <a:r>
                <a:rPr lang="de-DE" dirty="0" err="1">
                  <a:latin typeface="Arial Narrow" panose="020B0606020202030204" pitchFamily="34" charset="0"/>
                </a:rPr>
                <a:t>see</a:t>
              </a:r>
              <a:r>
                <a:rPr lang="de-DE" dirty="0">
                  <a:latin typeface="Arial Narrow" panose="020B0606020202030204" pitchFamily="34" charset="0"/>
                </a:rPr>
                <a:t>: </a:t>
              </a:r>
              <a:r>
                <a:rPr lang="el-GR" dirty="0">
                  <a:latin typeface="Arial Narrow" panose="020B0606020202030204" pitchFamily="34" charset="0"/>
                </a:rPr>
                <a:t>Σ</a:t>
              </a:r>
              <a:r>
                <a:rPr lang="de-DE" dirty="0" err="1">
                  <a:latin typeface="Arial Narrow" panose="020B0606020202030204" pitchFamily="34" charset="0"/>
                </a:rPr>
                <a:t>of</a:t>
              </a:r>
              <a:r>
                <a:rPr lang="de-DE" dirty="0">
                  <a:latin typeface="Arial Narrow" panose="020B0606020202030204" pitchFamily="34" charset="0"/>
                </a:rPr>
                <a:t> </a:t>
              </a:r>
              <a:r>
                <a:rPr lang="de-DE" dirty="0" err="1">
                  <a:latin typeface="Arial Narrow" panose="020B0606020202030204" pitchFamily="34" charset="0"/>
                </a:rPr>
                <a:t>the</a:t>
              </a:r>
              <a:r>
                <a:rPr lang="de-DE" dirty="0">
                  <a:latin typeface="Arial Narrow" panose="020B0606020202030204" pitchFamily="34" charset="0"/>
                </a:rPr>
                <a:t> </a:t>
              </a:r>
              <a:r>
                <a:rPr lang="de-DE" dirty="0" err="1">
                  <a:latin typeface="Arial Narrow" panose="020B0606020202030204" pitchFamily="34" charset="0"/>
                </a:rPr>
                <a:t>seven</a:t>
              </a:r>
              <a:r>
                <a:rPr lang="de-DE" dirty="0">
                  <a:latin typeface="Arial Narrow" panose="020B0606020202030204" pitchFamily="34" charset="0"/>
                </a:rPr>
                <a:t> </a:t>
              </a:r>
              <a:r>
                <a:rPr lang="de-DE" dirty="0" err="1">
                  <a:latin typeface="Arial Narrow" panose="020B0606020202030204" pitchFamily="34" charset="0"/>
                </a:rPr>
                <a:t>metric</a:t>
              </a:r>
              <a:r>
                <a:rPr lang="de-DE" dirty="0">
                  <a:latin typeface="Arial Narrow" panose="020B0606020202030204" pitchFamily="34" charset="0"/>
                </a:rPr>
                <a:t> </a:t>
              </a:r>
              <a:r>
                <a:rPr lang="de-DE" dirty="0">
                  <a:solidFill>
                    <a:srgbClr val="7030A0"/>
                  </a:solidFill>
                  <a:effectLst>
                    <a:outerShdw blurRad="38100" dist="38100" dir="2700000" algn="tl">
                      <a:srgbClr val="000000">
                        <a:alpha val="43137"/>
                      </a:srgbClr>
                    </a:outerShdw>
                  </a:effectLst>
                  <a:latin typeface="Arial Narrow" panose="020B0606020202030204" pitchFamily="34" charset="0"/>
                </a:rPr>
                <a:t>a</a:t>
              </a:r>
              <a:r>
                <a:rPr lang="de-DE" dirty="0">
                  <a:latin typeface="Arial Narrow" panose="020B0606020202030204" pitchFamily="34" charset="0"/>
                </a:rPr>
                <a:t> </a:t>
              </a:r>
              <a:r>
                <a:rPr lang="de-DE" dirty="0" err="1">
                  <a:latin typeface="Arial Narrow" panose="020B0606020202030204" pitchFamily="34" charset="0"/>
                </a:rPr>
                <a:t>effects</a:t>
              </a:r>
              <a:r>
                <a:rPr lang="de-DE" dirty="0">
                  <a:latin typeface="Arial Narrow" panose="020B0606020202030204" pitchFamily="34" charset="0"/>
                </a:rPr>
                <a:t> </a:t>
              </a:r>
              <a:r>
                <a:rPr lang="de-DE" dirty="0" err="1">
                  <a:latin typeface="Arial Narrow" panose="020B0606020202030204" pitchFamily="34" charset="0"/>
                </a:rPr>
                <a:t>is</a:t>
              </a:r>
              <a:r>
                <a:rPr lang="de-DE" dirty="0">
                  <a:latin typeface="Arial Narrow" panose="020B0606020202030204" pitchFamily="34" charset="0"/>
                </a:rPr>
                <a:t> </a:t>
              </a:r>
              <a:r>
                <a:rPr lang="de-DE" dirty="0">
                  <a:solidFill>
                    <a:srgbClr val="7030A0"/>
                  </a:solidFill>
                  <a:effectLst>
                    <a:outerShdw blurRad="38100" dist="38100" dir="2700000" algn="tl">
                      <a:srgbClr val="000000">
                        <a:alpha val="43137"/>
                      </a:srgbClr>
                    </a:outerShdw>
                  </a:effectLst>
                  <a:latin typeface="Arial Narrow" panose="020B0606020202030204" pitchFamily="34" charset="0"/>
                </a:rPr>
                <a:t>20.8</a:t>
              </a:r>
              <a:r>
                <a:rPr lang="de-DE" dirty="0">
                  <a:latin typeface="Arial Narrow" panose="020B0606020202030204" pitchFamily="34" charset="0"/>
                </a:rPr>
                <a:t>cm.</a:t>
              </a:r>
              <a:endParaRPr lang="en-GB" dirty="0">
                <a:latin typeface="Arial Narrow" panose="020B0606020202030204" pitchFamily="34" charset="0"/>
              </a:endParaRPr>
            </a:p>
          </p:txBody>
        </p:sp>
        <p:cxnSp>
          <p:nvCxnSpPr>
            <p:cNvPr id="7" name="Straight Arrow Connector 6"/>
            <p:cNvCxnSpPr>
              <a:stCxn id="3" idx="2"/>
            </p:cNvCxnSpPr>
            <p:nvPr/>
          </p:nvCxnSpPr>
          <p:spPr>
            <a:xfrm flipH="1">
              <a:off x="10303933" y="5735069"/>
              <a:ext cx="24569" cy="671162"/>
            </a:xfrm>
            <a:prstGeom prst="straightConnector1">
              <a:avLst/>
            </a:prstGeom>
            <a:ln w="28575">
              <a:solidFill>
                <a:srgbClr val="7030A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AD996AD1-6B80-4E89-B8D9-7D5B4413CCAD}"/>
              </a:ext>
            </a:extLst>
          </p:cNvPr>
          <p:cNvSpPr txBox="1"/>
          <p:nvPr/>
        </p:nvSpPr>
        <p:spPr>
          <a:xfrm>
            <a:off x="134408" y="49629"/>
            <a:ext cx="119790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Exercise, </a:t>
            </a:r>
            <a:r>
              <a:rPr lang="en-GB" sz="2400" dirty="0">
                <a:solidFill>
                  <a:srgbClr val="0000FF"/>
                </a:solidFill>
                <a:latin typeface="Arial" panose="020B0604020202020204" pitchFamily="34" charset="0"/>
                <a:cs typeface="Arial" panose="020B0604020202020204" pitchFamily="34" charset="0"/>
              </a:rPr>
              <a:t>p(A1)=10% now!</a:t>
            </a:r>
            <a:r>
              <a:rPr lang="en-GB" sz="2400" dirty="0">
                <a:latin typeface="Arial" panose="020B0604020202020204" pitchFamily="34" charset="0"/>
                <a:cs typeface="Arial" panose="020B0604020202020204" pitchFamily="34" charset="0"/>
              </a:rPr>
              <a:t> </a:t>
            </a:r>
          </a:p>
        </p:txBody>
      </p:sp>
      <p:pic>
        <p:nvPicPr>
          <p:cNvPr id="11" name="Picture 10"/>
          <p:cNvPicPr>
            <a:picLocks noChangeAspect="1"/>
          </p:cNvPicPr>
          <p:nvPr/>
        </p:nvPicPr>
        <p:blipFill>
          <a:blip r:embed="rId5"/>
          <a:stretch>
            <a:fillRect/>
          </a:stretch>
        </p:blipFill>
        <p:spPr>
          <a:xfrm>
            <a:off x="10655016" y="64055"/>
            <a:ext cx="1404177" cy="919753"/>
          </a:xfrm>
          <a:prstGeom prst="rect">
            <a:avLst/>
          </a:prstGeom>
          <a:effectLst>
            <a:outerShdw blurRad="50800" dist="38100" dir="2700000" algn="tl" rotWithShape="0">
              <a:prstClr val="black">
                <a:alpha val="40000"/>
              </a:prstClr>
            </a:outerShdw>
          </a:effectLst>
        </p:spPr>
      </p:pic>
      <p:sp>
        <p:nvSpPr>
          <p:cNvPr id="12" name="Text Box 5">
            <a:extLst>
              <a:ext uri="{FF2B5EF4-FFF2-40B4-BE49-F238E27FC236}">
                <a16:creationId xmlns:a16="http://schemas.microsoft.com/office/drawing/2014/main" id="{39023FDA-E400-4709-9EB1-33B2DD81B666}"/>
              </a:ext>
            </a:extLst>
          </p:cNvPr>
          <p:cNvSpPr txBox="1">
            <a:spLocks noChangeArrowheads="1"/>
          </p:cNvSpPr>
          <p:nvPr/>
        </p:nvSpPr>
        <p:spPr bwMode="auto">
          <a:xfrm>
            <a:off x="4284885" y="67334"/>
            <a:ext cx="4963860" cy="369332"/>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r" eaLnBrk="1" hangingPunct="1">
              <a:spcBef>
                <a:spcPct val="50000"/>
              </a:spcBef>
              <a:buFontTx/>
              <a:buNone/>
            </a:pPr>
            <a:r>
              <a:rPr lang="en-GB" altLang="de-DE" sz="1800" dirty="0">
                <a:latin typeface="Arial" panose="020B0604020202020204" pitchFamily="34" charset="0"/>
                <a:cs typeface="Arial" panose="020B0604020202020204" pitchFamily="34" charset="0"/>
              </a:rPr>
              <a:t>Schön, C.C. et al., 1993. Heredity 70,  648-659</a:t>
            </a:r>
          </a:p>
        </p:txBody>
      </p:sp>
      <p:sp>
        <p:nvSpPr>
          <p:cNvPr id="15" name="Textfeld 5">
            <a:extLst>
              <a:ext uri="{FF2B5EF4-FFF2-40B4-BE49-F238E27FC236}">
                <a16:creationId xmlns:a16="http://schemas.microsoft.com/office/drawing/2014/main" id="{0528D219-4B1D-475C-BE10-C6981935F218}"/>
              </a:ext>
            </a:extLst>
          </p:cNvPr>
          <p:cNvSpPr txBox="1"/>
          <p:nvPr/>
        </p:nvSpPr>
        <p:spPr>
          <a:xfrm>
            <a:off x="11616432" y="6361329"/>
            <a:ext cx="57557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10</a:t>
            </a:fld>
            <a:endParaRPr lang="en-US" sz="2400" dirty="0">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B7B890B4-0322-4865-B70F-86CA967F0FF4}"/>
              </a:ext>
            </a:extLst>
          </p:cNvPr>
          <p:cNvGrpSpPr/>
          <p:nvPr/>
        </p:nvGrpSpPr>
        <p:grpSpPr>
          <a:xfrm>
            <a:off x="119646" y="279033"/>
            <a:ext cx="7920000" cy="4175735"/>
            <a:chOff x="119646" y="279033"/>
            <a:chExt cx="7920000" cy="4175735"/>
          </a:xfrm>
        </p:grpSpPr>
        <p:sp>
          <p:nvSpPr>
            <p:cNvPr id="6" name="Rectangle 5">
              <a:extLst>
                <a:ext uri="{FF2B5EF4-FFF2-40B4-BE49-F238E27FC236}">
                  <a16:creationId xmlns:a16="http://schemas.microsoft.com/office/drawing/2014/main" id="{A15B404E-E804-49A2-92FF-7F67BC3A3AF0}"/>
                </a:ext>
              </a:extLst>
            </p:cNvPr>
            <p:cNvSpPr/>
            <p:nvPr/>
          </p:nvSpPr>
          <p:spPr>
            <a:xfrm>
              <a:off x="119646" y="545977"/>
              <a:ext cx="7429538" cy="3908791"/>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Object 3"/>
            <p:cNvGraphicFramePr>
              <a:graphicFrameLocks noChangeAspect="1"/>
            </p:cNvGraphicFramePr>
            <p:nvPr>
              <p:extLst>
                <p:ext uri="{D42A27DB-BD31-4B8C-83A1-F6EECF244321}">
                  <p14:modId xmlns:p14="http://schemas.microsoft.com/office/powerpoint/2010/main" val="3666044607"/>
                </p:ext>
              </p:extLst>
            </p:nvPr>
          </p:nvGraphicFramePr>
          <p:xfrm>
            <a:off x="119646" y="279033"/>
            <a:ext cx="7920000" cy="4146104"/>
          </p:xfrm>
          <a:graphic>
            <a:graphicData uri="http://schemas.openxmlformats.org/presentationml/2006/ole">
              <mc:AlternateContent xmlns:mc="http://schemas.openxmlformats.org/markup-compatibility/2006">
                <mc:Choice xmlns:v="urn:schemas-microsoft-com:vml" Requires="v">
                  <p:oleObj spid="_x0000_s36139" name="Document" r:id="rId6" imgW="9457658" imgH="4951842" progId="Word.Document.12">
                    <p:link updateAutomatic="1"/>
                  </p:oleObj>
                </mc:Choice>
                <mc:Fallback>
                  <p:oleObj name="Document" r:id="rId6" imgW="9457658" imgH="4951842" progId="Word.Document.12">
                    <p:link updateAutomatic="1"/>
                    <p:pic>
                      <p:nvPicPr>
                        <p:cNvPr id="0" name=""/>
                        <p:cNvPicPr/>
                        <p:nvPr/>
                      </p:nvPicPr>
                      <p:blipFill>
                        <a:blip r:embed="rId7"/>
                        <a:stretch>
                          <a:fillRect/>
                        </a:stretch>
                      </p:blipFill>
                      <p:spPr>
                        <a:xfrm>
                          <a:off x="119646" y="279033"/>
                          <a:ext cx="7920000" cy="4146104"/>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C5485AB9-8CD8-4756-B945-B2F483144B5D}"/>
                </a:ext>
              </a:extLst>
            </p:cNvPr>
            <p:cNvSpPr/>
            <p:nvPr/>
          </p:nvSpPr>
          <p:spPr>
            <a:xfrm>
              <a:off x="1793289" y="1708951"/>
              <a:ext cx="474956" cy="24586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0993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2" name="TextBox 1481">
            <a:extLst>
              <a:ext uri="{FF2B5EF4-FFF2-40B4-BE49-F238E27FC236}">
                <a16:creationId xmlns:a16="http://schemas.microsoft.com/office/drawing/2014/main" id="{6BD6E9C7-07B7-4437-8C4D-E1C2337372C9}"/>
              </a:ext>
            </a:extLst>
          </p:cNvPr>
          <p:cNvSpPr txBox="1"/>
          <p:nvPr/>
        </p:nvSpPr>
        <p:spPr>
          <a:xfrm>
            <a:off x="8805248" y="1735581"/>
            <a:ext cx="1404069"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i="1" dirty="0">
                <a:latin typeface="Arial" panose="020B0604020202020204" pitchFamily="34" charset="0"/>
                <a:cs typeface="Arial" panose="020B0604020202020204" pitchFamily="34" charset="0"/>
              </a:rPr>
              <a:t>Striga </a:t>
            </a:r>
            <a:r>
              <a:rPr lang="en-GB" i="1" dirty="0" err="1">
                <a:latin typeface="Arial" panose="020B0604020202020204" pitchFamily="34" charset="0"/>
                <a:cs typeface="Arial" panose="020B0604020202020204" pitchFamily="34" charset="0"/>
              </a:rPr>
              <a:t>hermontica</a:t>
            </a:r>
            <a:endParaRPr lang="en-GB" i="1" dirty="0">
              <a:latin typeface="Arial" panose="020B0604020202020204" pitchFamily="34" charset="0"/>
              <a:cs typeface="Arial" panose="020B0604020202020204" pitchFamily="34" charset="0"/>
            </a:endParaRPr>
          </a:p>
        </p:txBody>
      </p:sp>
      <p:sp>
        <p:nvSpPr>
          <p:cNvPr id="4" name="AutoShape 5"/>
          <p:cNvSpPr>
            <a:spLocks noChangeAspect="1" noChangeArrowheads="1" noTextEdit="1"/>
          </p:cNvSpPr>
          <p:nvPr/>
        </p:nvSpPr>
        <p:spPr bwMode="auto">
          <a:xfrm>
            <a:off x="4422554" y="2253847"/>
            <a:ext cx="4754562"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 name="Rectangle 7"/>
          <p:cNvSpPr>
            <a:spLocks noChangeArrowheads="1"/>
          </p:cNvSpPr>
          <p:nvPr/>
        </p:nvSpPr>
        <p:spPr bwMode="auto">
          <a:xfrm>
            <a:off x="4422554" y="2253847"/>
            <a:ext cx="4754562" cy="3800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grpSp>
        <p:nvGrpSpPr>
          <p:cNvPr id="6" name="Group 525"/>
          <p:cNvGrpSpPr>
            <a:grpSpLocks/>
          </p:cNvGrpSpPr>
          <p:nvPr/>
        </p:nvGrpSpPr>
        <p:grpSpPr bwMode="auto">
          <a:xfrm>
            <a:off x="638925" y="3752023"/>
            <a:ext cx="4444526" cy="2344388"/>
            <a:chOff x="3083" y="2589"/>
            <a:chExt cx="2311" cy="1219"/>
          </a:xfrm>
        </p:grpSpPr>
        <p:sp>
          <p:nvSpPr>
            <p:cNvPr id="7" name="Line 11"/>
            <p:cNvSpPr>
              <a:spLocks noChangeShapeType="1"/>
            </p:cNvSpPr>
            <p:nvPr/>
          </p:nvSpPr>
          <p:spPr bwMode="auto">
            <a:xfrm>
              <a:off x="5359" y="3788"/>
              <a:ext cx="35" cy="0"/>
            </a:xfrm>
            <a:prstGeom prst="line">
              <a:avLst/>
            </a:prstGeom>
            <a:noFill/>
            <a:ln w="19050">
              <a:solidFill>
                <a:srgbClr val="808080">
                  <a:alpha val="42999"/>
                </a:srgbClr>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 name="Line 20"/>
            <p:cNvSpPr>
              <a:spLocks noChangeShapeType="1"/>
            </p:cNvSpPr>
            <p:nvPr/>
          </p:nvSpPr>
          <p:spPr bwMode="auto">
            <a:xfrm flipH="1">
              <a:off x="3083" y="3198"/>
              <a:ext cx="36" cy="0"/>
            </a:xfrm>
            <a:prstGeom prst="line">
              <a:avLst/>
            </a:prstGeom>
            <a:noFill/>
            <a:ln w="19050">
              <a:solidFill>
                <a:srgbClr val="808080">
                  <a:alpha val="42999"/>
                </a:srgbClr>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 name="Line 21"/>
            <p:cNvSpPr>
              <a:spLocks noChangeShapeType="1"/>
            </p:cNvSpPr>
            <p:nvPr/>
          </p:nvSpPr>
          <p:spPr bwMode="auto">
            <a:xfrm>
              <a:off x="5359" y="3198"/>
              <a:ext cx="35" cy="0"/>
            </a:xfrm>
            <a:prstGeom prst="line">
              <a:avLst/>
            </a:prstGeom>
            <a:noFill/>
            <a:ln w="19050">
              <a:solidFill>
                <a:srgbClr val="808080">
                  <a:alpha val="42999"/>
                </a:srgbClr>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0" name="Line 30"/>
            <p:cNvSpPr>
              <a:spLocks noChangeShapeType="1"/>
            </p:cNvSpPr>
            <p:nvPr/>
          </p:nvSpPr>
          <p:spPr bwMode="auto">
            <a:xfrm flipH="1">
              <a:off x="3083" y="2609"/>
              <a:ext cx="36" cy="0"/>
            </a:xfrm>
            <a:prstGeom prst="line">
              <a:avLst/>
            </a:prstGeom>
            <a:noFill/>
            <a:ln w="19050">
              <a:solidFill>
                <a:srgbClr val="808080">
                  <a:alpha val="42999"/>
                </a:srgbClr>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 name="Rectangle 80"/>
            <p:cNvSpPr>
              <a:spLocks noChangeArrowheads="1"/>
            </p:cNvSpPr>
            <p:nvPr/>
          </p:nvSpPr>
          <p:spPr bwMode="auto">
            <a:xfrm>
              <a:off x="3098" y="2589"/>
              <a:ext cx="40"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12" name="Rectangle 81"/>
            <p:cNvSpPr>
              <a:spLocks noChangeArrowheads="1"/>
            </p:cNvSpPr>
            <p:nvPr/>
          </p:nvSpPr>
          <p:spPr bwMode="auto">
            <a:xfrm>
              <a:off x="3210" y="2618"/>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13" name="Rectangle 82"/>
            <p:cNvSpPr>
              <a:spLocks noChangeArrowheads="1"/>
            </p:cNvSpPr>
            <p:nvPr/>
          </p:nvSpPr>
          <p:spPr bwMode="auto">
            <a:xfrm>
              <a:off x="3322" y="2648"/>
              <a:ext cx="40"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14" name="Rectangle 83"/>
            <p:cNvSpPr>
              <a:spLocks noChangeArrowheads="1"/>
            </p:cNvSpPr>
            <p:nvPr/>
          </p:nvSpPr>
          <p:spPr bwMode="auto">
            <a:xfrm>
              <a:off x="3435" y="2677"/>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15" name="Rectangle 84"/>
            <p:cNvSpPr>
              <a:spLocks noChangeArrowheads="1"/>
            </p:cNvSpPr>
            <p:nvPr/>
          </p:nvSpPr>
          <p:spPr bwMode="auto">
            <a:xfrm>
              <a:off x="3547" y="2707"/>
              <a:ext cx="39"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16" name="Rectangle 85"/>
            <p:cNvSpPr>
              <a:spLocks noChangeArrowheads="1"/>
            </p:cNvSpPr>
            <p:nvPr/>
          </p:nvSpPr>
          <p:spPr bwMode="auto">
            <a:xfrm>
              <a:off x="3659" y="2736"/>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17" name="Rectangle 86"/>
            <p:cNvSpPr>
              <a:spLocks noChangeArrowheads="1"/>
            </p:cNvSpPr>
            <p:nvPr/>
          </p:nvSpPr>
          <p:spPr bwMode="auto">
            <a:xfrm>
              <a:off x="3771" y="2766"/>
              <a:ext cx="39"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18" name="Rectangle 87"/>
            <p:cNvSpPr>
              <a:spLocks noChangeArrowheads="1"/>
            </p:cNvSpPr>
            <p:nvPr/>
          </p:nvSpPr>
          <p:spPr bwMode="auto">
            <a:xfrm>
              <a:off x="3882" y="2795"/>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19" name="Rectangle 88"/>
            <p:cNvSpPr>
              <a:spLocks noChangeArrowheads="1"/>
            </p:cNvSpPr>
            <p:nvPr/>
          </p:nvSpPr>
          <p:spPr bwMode="auto">
            <a:xfrm>
              <a:off x="3995" y="2825"/>
              <a:ext cx="39"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0" name="Rectangle 89"/>
            <p:cNvSpPr>
              <a:spLocks noChangeArrowheads="1"/>
            </p:cNvSpPr>
            <p:nvPr/>
          </p:nvSpPr>
          <p:spPr bwMode="auto">
            <a:xfrm>
              <a:off x="4107" y="2854"/>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1" name="Rectangle 90"/>
            <p:cNvSpPr>
              <a:spLocks noChangeArrowheads="1"/>
            </p:cNvSpPr>
            <p:nvPr/>
          </p:nvSpPr>
          <p:spPr bwMode="auto">
            <a:xfrm>
              <a:off x="4219" y="2884"/>
              <a:ext cx="39"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2" name="Rectangle 91"/>
            <p:cNvSpPr>
              <a:spLocks noChangeArrowheads="1"/>
            </p:cNvSpPr>
            <p:nvPr/>
          </p:nvSpPr>
          <p:spPr bwMode="auto">
            <a:xfrm>
              <a:off x="4331" y="2913"/>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3" name="Rectangle 92"/>
            <p:cNvSpPr>
              <a:spLocks noChangeArrowheads="1"/>
            </p:cNvSpPr>
            <p:nvPr/>
          </p:nvSpPr>
          <p:spPr bwMode="auto">
            <a:xfrm>
              <a:off x="4443" y="2943"/>
              <a:ext cx="39"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4" name="Rectangle 93"/>
            <p:cNvSpPr>
              <a:spLocks noChangeArrowheads="1"/>
            </p:cNvSpPr>
            <p:nvPr/>
          </p:nvSpPr>
          <p:spPr bwMode="auto">
            <a:xfrm>
              <a:off x="4555" y="2972"/>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5" name="Rectangle 94"/>
            <p:cNvSpPr>
              <a:spLocks noChangeArrowheads="1"/>
            </p:cNvSpPr>
            <p:nvPr/>
          </p:nvSpPr>
          <p:spPr bwMode="auto">
            <a:xfrm>
              <a:off x="4667" y="3002"/>
              <a:ext cx="40"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6" name="Rectangle 95"/>
            <p:cNvSpPr>
              <a:spLocks noChangeArrowheads="1"/>
            </p:cNvSpPr>
            <p:nvPr/>
          </p:nvSpPr>
          <p:spPr bwMode="auto">
            <a:xfrm>
              <a:off x="4779" y="3031"/>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7" name="Rectangle 96"/>
            <p:cNvSpPr>
              <a:spLocks noChangeArrowheads="1"/>
            </p:cNvSpPr>
            <p:nvPr/>
          </p:nvSpPr>
          <p:spPr bwMode="auto">
            <a:xfrm>
              <a:off x="4891" y="3061"/>
              <a:ext cx="39"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8" name="Rectangle 97"/>
            <p:cNvSpPr>
              <a:spLocks noChangeArrowheads="1"/>
            </p:cNvSpPr>
            <p:nvPr/>
          </p:nvSpPr>
          <p:spPr bwMode="auto">
            <a:xfrm>
              <a:off x="5003" y="3090"/>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29" name="Rectangle 98"/>
            <p:cNvSpPr>
              <a:spLocks noChangeArrowheads="1"/>
            </p:cNvSpPr>
            <p:nvPr/>
          </p:nvSpPr>
          <p:spPr bwMode="auto">
            <a:xfrm>
              <a:off x="5115" y="3120"/>
              <a:ext cx="40"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30" name="Freeform 99"/>
            <p:cNvSpPr>
              <a:spLocks/>
            </p:cNvSpPr>
            <p:nvPr/>
          </p:nvSpPr>
          <p:spPr bwMode="auto">
            <a:xfrm>
              <a:off x="3119" y="2609"/>
              <a:ext cx="2016" cy="530"/>
            </a:xfrm>
            <a:custGeom>
              <a:avLst/>
              <a:gdLst>
                <a:gd name="T0" fmla="*/ 0 w 6049"/>
                <a:gd name="T1" fmla="*/ 0 h 1592"/>
                <a:gd name="T2" fmla="*/ 336 w 6049"/>
                <a:gd name="T3" fmla="*/ 89 h 1592"/>
                <a:gd name="T4" fmla="*/ 672 w 6049"/>
                <a:gd name="T5" fmla="*/ 177 h 1592"/>
                <a:gd name="T6" fmla="*/ 1008 w 6049"/>
                <a:gd name="T7" fmla="*/ 265 h 1592"/>
                <a:gd name="T8" fmla="*/ 1343 w 6049"/>
                <a:gd name="T9" fmla="*/ 354 h 1592"/>
                <a:gd name="T10" fmla="*/ 1681 w 6049"/>
                <a:gd name="T11" fmla="*/ 442 h 1592"/>
                <a:gd name="T12" fmla="*/ 2016 w 6049"/>
                <a:gd name="T13" fmla="*/ 531 h 1592"/>
                <a:gd name="T14" fmla="*/ 2352 w 6049"/>
                <a:gd name="T15" fmla="*/ 619 h 1592"/>
                <a:gd name="T16" fmla="*/ 2688 w 6049"/>
                <a:gd name="T17" fmla="*/ 708 h 1592"/>
                <a:gd name="T18" fmla="*/ 3024 w 6049"/>
                <a:gd name="T19" fmla="*/ 796 h 1592"/>
                <a:gd name="T20" fmla="*/ 3361 w 6049"/>
                <a:gd name="T21" fmla="*/ 885 h 1592"/>
                <a:gd name="T22" fmla="*/ 3697 w 6049"/>
                <a:gd name="T23" fmla="*/ 973 h 1592"/>
                <a:gd name="T24" fmla="*/ 4033 w 6049"/>
                <a:gd name="T25" fmla="*/ 1062 h 1592"/>
                <a:gd name="T26" fmla="*/ 4368 w 6049"/>
                <a:gd name="T27" fmla="*/ 1150 h 1592"/>
                <a:gd name="T28" fmla="*/ 4704 w 6049"/>
                <a:gd name="T29" fmla="*/ 1239 h 1592"/>
                <a:gd name="T30" fmla="*/ 5041 w 6049"/>
                <a:gd name="T31" fmla="*/ 1327 h 1592"/>
                <a:gd name="T32" fmla="*/ 5377 w 6049"/>
                <a:gd name="T33" fmla="*/ 1415 h 1592"/>
                <a:gd name="T34" fmla="*/ 5713 w 6049"/>
                <a:gd name="T35" fmla="*/ 1504 h 1592"/>
                <a:gd name="T36" fmla="*/ 6049 w 6049"/>
                <a:gd name="T37" fmla="*/ 1592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49" h="1592">
                  <a:moveTo>
                    <a:pt x="0" y="0"/>
                  </a:moveTo>
                  <a:lnTo>
                    <a:pt x="336" y="89"/>
                  </a:lnTo>
                  <a:lnTo>
                    <a:pt x="672" y="177"/>
                  </a:lnTo>
                  <a:lnTo>
                    <a:pt x="1008" y="265"/>
                  </a:lnTo>
                  <a:lnTo>
                    <a:pt x="1343" y="354"/>
                  </a:lnTo>
                  <a:lnTo>
                    <a:pt x="1681" y="442"/>
                  </a:lnTo>
                  <a:lnTo>
                    <a:pt x="2016" y="531"/>
                  </a:lnTo>
                  <a:lnTo>
                    <a:pt x="2352" y="619"/>
                  </a:lnTo>
                  <a:lnTo>
                    <a:pt x="2688" y="708"/>
                  </a:lnTo>
                  <a:lnTo>
                    <a:pt x="3024" y="796"/>
                  </a:lnTo>
                  <a:lnTo>
                    <a:pt x="3361" y="885"/>
                  </a:lnTo>
                  <a:lnTo>
                    <a:pt x="3697" y="973"/>
                  </a:lnTo>
                  <a:lnTo>
                    <a:pt x="4033" y="1062"/>
                  </a:lnTo>
                  <a:lnTo>
                    <a:pt x="4368" y="1150"/>
                  </a:lnTo>
                  <a:lnTo>
                    <a:pt x="4704" y="1239"/>
                  </a:lnTo>
                  <a:lnTo>
                    <a:pt x="5041" y="1327"/>
                  </a:lnTo>
                  <a:lnTo>
                    <a:pt x="5377" y="1415"/>
                  </a:lnTo>
                  <a:lnTo>
                    <a:pt x="5713" y="1504"/>
                  </a:lnTo>
                  <a:lnTo>
                    <a:pt x="6049" y="1592"/>
                  </a:lnTo>
                </a:path>
              </a:pathLst>
            </a:custGeom>
            <a:noFill/>
            <a:ln w="19050">
              <a:solidFill>
                <a:srgbClr val="808080">
                  <a:alpha val="42999"/>
                </a:srgbClr>
              </a:solidFill>
              <a:prstDash val="solid"/>
              <a:round/>
              <a:headEnd/>
              <a:tailEnd/>
            </a:ln>
            <a:extLst>
              <a:ext uri="{909E8E84-426E-40DD-AFC4-6F175D3DCCD1}">
                <a14:hiddenFill xmlns:a14="http://schemas.microsoft.com/office/drawing/2010/main">
                  <a:solidFill>
                    <a:srgbClr val="FF3386"/>
                  </a:solidFill>
                </a14:hiddenFill>
              </a:ext>
            </a:extLst>
          </p:spPr>
          <p:txBody>
            <a:bodyPr/>
            <a:lstStyle/>
            <a:p>
              <a:endParaRPr lang="en-GB"/>
            </a:p>
          </p:txBody>
        </p:sp>
        <p:sp>
          <p:nvSpPr>
            <p:cNvPr id="31" name="Rectangle 100"/>
            <p:cNvSpPr>
              <a:spLocks noChangeArrowheads="1"/>
            </p:cNvSpPr>
            <p:nvPr/>
          </p:nvSpPr>
          <p:spPr bwMode="auto">
            <a:xfrm>
              <a:off x="5227" y="3149"/>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32" name="Rectangle 101"/>
            <p:cNvSpPr>
              <a:spLocks noChangeArrowheads="1"/>
            </p:cNvSpPr>
            <p:nvPr/>
          </p:nvSpPr>
          <p:spPr bwMode="auto">
            <a:xfrm>
              <a:off x="5339" y="3179"/>
              <a:ext cx="40"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0000"/>
                  </a:solidFill>
                </a14:hiddenFill>
              </a:ext>
            </a:extLst>
          </p:spPr>
          <p:txBody>
            <a:bodyPr/>
            <a:lstStyle/>
            <a:p>
              <a:endParaRPr lang="en-GB"/>
            </a:p>
          </p:txBody>
        </p:sp>
        <p:sp>
          <p:nvSpPr>
            <p:cNvPr id="33" name="Freeform 102"/>
            <p:cNvSpPr>
              <a:spLocks/>
            </p:cNvSpPr>
            <p:nvPr/>
          </p:nvSpPr>
          <p:spPr bwMode="auto">
            <a:xfrm>
              <a:off x="5135" y="3139"/>
              <a:ext cx="224" cy="59"/>
            </a:xfrm>
            <a:custGeom>
              <a:avLst/>
              <a:gdLst>
                <a:gd name="T0" fmla="*/ 0 w 673"/>
                <a:gd name="T1" fmla="*/ 0 h 177"/>
                <a:gd name="T2" fmla="*/ 336 w 673"/>
                <a:gd name="T3" fmla="*/ 89 h 177"/>
                <a:gd name="T4" fmla="*/ 673 w 673"/>
                <a:gd name="T5" fmla="*/ 177 h 177"/>
              </a:gdLst>
              <a:ahLst/>
              <a:cxnLst>
                <a:cxn ang="0">
                  <a:pos x="T0" y="T1"/>
                </a:cxn>
                <a:cxn ang="0">
                  <a:pos x="T2" y="T3"/>
                </a:cxn>
                <a:cxn ang="0">
                  <a:pos x="T4" y="T5"/>
                </a:cxn>
              </a:cxnLst>
              <a:rect l="0" t="0" r="r" b="b"/>
              <a:pathLst>
                <a:path w="673" h="177">
                  <a:moveTo>
                    <a:pt x="0" y="0"/>
                  </a:moveTo>
                  <a:lnTo>
                    <a:pt x="336" y="89"/>
                  </a:lnTo>
                  <a:lnTo>
                    <a:pt x="673" y="177"/>
                  </a:lnTo>
                </a:path>
              </a:pathLst>
            </a:custGeom>
            <a:noFill/>
            <a:ln w="19050">
              <a:solidFill>
                <a:srgbClr val="808080">
                  <a:alpha val="42999"/>
                </a:srgb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4" name="Rectangle 103"/>
            <p:cNvSpPr>
              <a:spLocks noChangeArrowheads="1"/>
            </p:cNvSpPr>
            <p:nvPr/>
          </p:nvSpPr>
          <p:spPr bwMode="auto">
            <a:xfrm>
              <a:off x="3098" y="3179"/>
              <a:ext cx="40"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5" name="Rectangle 104"/>
            <p:cNvSpPr>
              <a:spLocks noChangeArrowheads="1"/>
            </p:cNvSpPr>
            <p:nvPr/>
          </p:nvSpPr>
          <p:spPr bwMode="auto">
            <a:xfrm>
              <a:off x="3210" y="3208"/>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6" name="Rectangle 105"/>
            <p:cNvSpPr>
              <a:spLocks noChangeArrowheads="1"/>
            </p:cNvSpPr>
            <p:nvPr/>
          </p:nvSpPr>
          <p:spPr bwMode="auto">
            <a:xfrm>
              <a:off x="3322" y="3238"/>
              <a:ext cx="40"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7" name="Rectangle 106"/>
            <p:cNvSpPr>
              <a:spLocks noChangeArrowheads="1"/>
            </p:cNvSpPr>
            <p:nvPr/>
          </p:nvSpPr>
          <p:spPr bwMode="auto">
            <a:xfrm>
              <a:off x="3435" y="3267"/>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8" name="Rectangle 107"/>
            <p:cNvSpPr>
              <a:spLocks noChangeArrowheads="1"/>
            </p:cNvSpPr>
            <p:nvPr/>
          </p:nvSpPr>
          <p:spPr bwMode="auto">
            <a:xfrm>
              <a:off x="3547" y="3297"/>
              <a:ext cx="39"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9" name="Rectangle 108"/>
            <p:cNvSpPr>
              <a:spLocks noChangeArrowheads="1"/>
            </p:cNvSpPr>
            <p:nvPr/>
          </p:nvSpPr>
          <p:spPr bwMode="auto">
            <a:xfrm>
              <a:off x="3659" y="3326"/>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0" name="Rectangle 109"/>
            <p:cNvSpPr>
              <a:spLocks noChangeArrowheads="1"/>
            </p:cNvSpPr>
            <p:nvPr/>
          </p:nvSpPr>
          <p:spPr bwMode="auto">
            <a:xfrm>
              <a:off x="3771" y="3356"/>
              <a:ext cx="39"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1" name="Rectangle 110"/>
            <p:cNvSpPr>
              <a:spLocks noChangeArrowheads="1"/>
            </p:cNvSpPr>
            <p:nvPr/>
          </p:nvSpPr>
          <p:spPr bwMode="auto">
            <a:xfrm>
              <a:off x="3882" y="3385"/>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2" name="Rectangle 111"/>
            <p:cNvSpPr>
              <a:spLocks noChangeArrowheads="1"/>
            </p:cNvSpPr>
            <p:nvPr/>
          </p:nvSpPr>
          <p:spPr bwMode="auto">
            <a:xfrm>
              <a:off x="3995" y="3415"/>
              <a:ext cx="39" cy="39"/>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 name="Rectangle 112"/>
            <p:cNvSpPr>
              <a:spLocks noChangeArrowheads="1"/>
            </p:cNvSpPr>
            <p:nvPr/>
          </p:nvSpPr>
          <p:spPr bwMode="auto">
            <a:xfrm>
              <a:off x="4107" y="3444"/>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4" name="Rectangle 113"/>
            <p:cNvSpPr>
              <a:spLocks noChangeArrowheads="1"/>
            </p:cNvSpPr>
            <p:nvPr/>
          </p:nvSpPr>
          <p:spPr bwMode="auto">
            <a:xfrm>
              <a:off x="4219" y="3473"/>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5" name="Rectangle 114"/>
            <p:cNvSpPr>
              <a:spLocks noChangeArrowheads="1"/>
            </p:cNvSpPr>
            <p:nvPr/>
          </p:nvSpPr>
          <p:spPr bwMode="auto">
            <a:xfrm>
              <a:off x="4331" y="3503"/>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6" name="Rectangle 115"/>
            <p:cNvSpPr>
              <a:spLocks noChangeArrowheads="1"/>
            </p:cNvSpPr>
            <p:nvPr/>
          </p:nvSpPr>
          <p:spPr bwMode="auto">
            <a:xfrm>
              <a:off x="4443" y="3532"/>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7" name="Rectangle 116"/>
            <p:cNvSpPr>
              <a:spLocks noChangeArrowheads="1"/>
            </p:cNvSpPr>
            <p:nvPr/>
          </p:nvSpPr>
          <p:spPr bwMode="auto">
            <a:xfrm>
              <a:off x="4555" y="3562"/>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8" name="Rectangle 117"/>
            <p:cNvSpPr>
              <a:spLocks noChangeArrowheads="1"/>
            </p:cNvSpPr>
            <p:nvPr/>
          </p:nvSpPr>
          <p:spPr bwMode="auto">
            <a:xfrm>
              <a:off x="4667" y="3591"/>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9" name="Rectangle 118"/>
            <p:cNvSpPr>
              <a:spLocks noChangeArrowheads="1"/>
            </p:cNvSpPr>
            <p:nvPr/>
          </p:nvSpPr>
          <p:spPr bwMode="auto">
            <a:xfrm>
              <a:off x="4779" y="3621"/>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0" name="Rectangle 119"/>
            <p:cNvSpPr>
              <a:spLocks noChangeArrowheads="1"/>
            </p:cNvSpPr>
            <p:nvPr/>
          </p:nvSpPr>
          <p:spPr bwMode="auto">
            <a:xfrm>
              <a:off x="4891" y="3650"/>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1" name="Rectangle 120"/>
            <p:cNvSpPr>
              <a:spLocks noChangeArrowheads="1"/>
            </p:cNvSpPr>
            <p:nvPr/>
          </p:nvSpPr>
          <p:spPr bwMode="auto">
            <a:xfrm>
              <a:off x="5003" y="3680"/>
              <a:ext cx="39"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2" name="Rectangle 121"/>
            <p:cNvSpPr>
              <a:spLocks noChangeArrowheads="1"/>
            </p:cNvSpPr>
            <p:nvPr/>
          </p:nvSpPr>
          <p:spPr bwMode="auto">
            <a:xfrm>
              <a:off x="5115" y="3709"/>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3" name="Freeform 122"/>
            <p:cNvSpPr>
              <a:spLocks/>
            </p:cNvSpPr>
            <p:nvPr/>
          </p:nvSpPr>
          <p:spPr bwMode="auto">
            <a:xfrm>
              <a:off x="3119" y="3198"/>
              <a:ext cx="2016" cy="531"/>
            </a:xfrm>
            <a:custGeom>
              <a:avLst/>
              <a:gdLst>
                <a:gd name="T0" fmla="*/ 0 w 6049"/>
                <a:gd name="T1" fmla="*/ 0 h 1593"/>
                <a:gd name="T2" fmla="*/ 336 w 6049"/>
                <a:gd name="T3" fmla="*/ 89 h 1593"/>
                <a:gd name="T4" fmla="*/ 672 w 6049"/>
                <a:gd name="T5" fmla="*/ 177 h 1593"/>
                <a:gd name="T6" fmla="*/ 1008 w 6049"/>
                <a:gd name="T7" fmla="*/ 266 h 1593"/>
                <a:gd name="T8" fmla="*/ 1343 w 6049"/>
                <a:gd name="T9" fmla="*/ 354 h 1593"/>
                <a:gd name="T10" fmla="*/ 1681 w 6049"/>
                <a:gd name="T11" fmla="*/ 443 h 1593"/>
                <a:gd name="T12" fmla="*/ 2016 w 6049"/>
                <a:gd name="T13" fmla="*/ 531 h 1593"/>
                <a:gd name="T14" fmla="*/ 2352 w 6049"/>
                <a:gd name="T15" fmla="*/ 620 h 1593"/>
                <a:gd name="T16" fmla="*/ 2688 w 6049"/>
                <a:gd name="T17" fmla="*/ 708 h 1593"/>
                <a:gd name="T18" fmla="*/ 3024 w 6049"/>
                <a:gd name="T19" fmla="*/ 796 h 1593"/>
                <a:gd name="T20" fmla="*/ 3361 w 6049"/>
                <a:gd name="T21" fmla="*/ 885 h 1593"/>
                <a:gd name="T22" fmla="*/ 3697 w 6049"/>
                <a:gd name="T23" fmla="*/ 973 h 1593"/>
                <a:gd name="T24" fmla="*/ 4033 w 6049"/>
                <a:gd name="T25" fmla="*/ 1062 h 1593"/>
                <a:gd name="T26" fmla="*/ 4368 w 6049"/>
                <a:gd name="T27" fmla="*/ 1150 h 1593"/>
                <a:gd name="T28" fmla="*/ 4704 w 6049"/>
                <a:gd name="T29" fmla="*/ 1239 h 1593"/>
                <a:gd name="T30" fmla="*/ 5041 w 6049"/>
                <a:gd name="T31" fmla="*/ 1327 h 1593"/>
                <a:gd name="T32" fmla="*/ 5377 w 6049"/>
                <a:gd name="T33" fmla="*/ 1416 h 1593"/>
                <a:gd name="T34" fmla="*/ 5713 w 6049"/>
                <a:gd name="T35" fmla="*/ 1504 h 1593"/>
                <a:gd name="T36" fmla="*/ 6049 w 6049"/>
                <a:gd name="T37" fmla="*/ 1593 h 1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49" h="1593">
                  <a:moveTo>
                    <a:pt x="0" y="0"/>
                  </a:moveTo>
                  <a:lnTo>
                    <a:pt x="336" y="89"/>
                  </a:lnTo>
                  <a:lnTo>
                    <a:pt x="672" y="177"/>
                  </a:lnTo>
                  <a:lnTo>
                    <a:pt x="1008" y="266"/>
                  </a:lnTo>
                  <a:lnTo>
                    <a:pt x="1343" y="354"/>
                  </a:lnTo>
                  <a:lnTo>
                    <a:pt x="1681" y="443"/>
                  </a:lnTo>
                  <a:lnTo>
                    <a:pt x="2016" y="531"/>
                  </a:lnTo>
                  <a:lnTo>
                    <a:pt x="2352" y="620"/>
                  </a:lnTo>
                  <a:lnTo>
                    <a:pt x="2688" y="708"/>
                  </a:lnTo>
                  <a:lnTo>
                    <a:pt x="3024" y="796"/>
                  </a:lnTo>
                  <a:lnTo>
                    <a:pt x="3361" y="885"/>
                  </a:lnTo>
                  <a:lnTo>
                    <a:pt x="3697" y="973"/>
                  </a:lnTo>
                  <a:lnTo>
                    <a:pt x="4033" y="1062"/>
                  </a:lnTo>
                  <a:lnTo>
                    <a:pt x="4368" y="1150"/>
                  </a:lnTo>
                  <a:lnTo>
                    <a:pt x="4704" y="1239"/>
                  </a:lnTo>
                  <a:lnTo>
                    <a:pt x="5041" y="1327"/>
                  </a:lnTo>
                  <a:lnTo>
                    <a:pt x="5377" y="1416"/>
                  </a:lnTo>
                  <a:lnTo>
                    <a:pt x="5713" y="1504"/>
                  </a:lnTo>
                  <a:lnTo>
                    <a:pt x="6049" y="1593"/>
                  </a:lnTo>
                </a:path>
              </a:pathLst>
            </a:custGeom>
            <a:noFill/>
            <a:ln w="19050">
              <a:solidFill>
                <a:srgbClr val="808080">
                  <a:alpha val="42999"/>
                </a:srgb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4" name="Rectangle 123"/>
            <p:cNvSpPr>
              <a:spLocks noChangeArrowheads="1"/>
            </p:cNvSpPr>
            <p:nvPr/>
          </p:nvSpPr>
          <p:spPr bwMode="auto">
            <a:xfrm>
              <a:off x="5227" y="3739"/>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5" name="Rectangle 124"/>
            <p:cNvSpPr>
              <a:spLocks noChangeArrowheads="1"/>
            </p:cNvSpPr>
            <p:nvPr/>
          </p:nvSpPr>
          <p:spPr bwMode="auto">
            <a:xfrm>
              <a:off x="5339" y="3768"/>
              <a:ext cx="40" cy="40"/>
            </a:xfrm>
            <a:prstGeom prst="rect">
              <a:avLst/>
            </a:prstGeom>
            <a:noFill/>
            <a:ln w="19050">
              <a:solidFill>
                <a:srgbClr val="808080">
                  <a:alpha val="42999"/>
                </a:srgbClr>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6" name="Freeform 125"/>
            <p:cNvSpPr>
              <a:spLocks/>
            </p:cNvSpPr>
            <p:nvPr/>
          </p:nvSpPr>
          <p:spPr bwMode="auto">
            <a:xfrm>
              <a:off x="5135" y="3729"/>
              <a:ext cx="224" cy="59"/>
            </a:xfrm>
            <a:custGeom>
              <a:avLst/>
              <a:gdLst>
                <a:gd name="T0" fmla="*/ 0 w 673"/>
                <a:gd name="T1" fmla="*/ 0 h 177"/>
                <a:gd name="T2" fmla="*/ 336 w 673"/>
                <a:gd name="T3" fmla="*/ 88 h 177"/>
                <a:gd name="T4" fmla="*/ 673 w 673"/>
                <a:gd name="T5" fmla="*/ 177 h 177"/>
              </a:gdLst>
              <a:ahLst/>
              <a:cxnLst>
                <a:cxn ang="0">
                  <a:pos x="T0" y="T1"/>
                </a:cxn>
                <a:cxn ang="0">
                  <a:pos x="T2" y="T3"/>
                </a:cxn>
                <a:cxn ang="0">
                  <a:pos x="T4" y="T5"/>
                </a:cxn>
              </a:cxnLst>
              <a:rect l="0" t="0" r="r" b="b"/>
              <a:pathLst>
                <a:path w="673" h="177">
                  <a:moveTo>
                    <a:pt x="0" y="0"/>
                  </a:moveTo>
                  <a:lnTo>
                    <a:pt x="336" y="88"/>
                  </a:lnTo>
                  <a:lnTo>
                    <a:pt x="673" y="177"/>
                  </a:lnTo>
                </a:path>
              </a:pathLst>
            </a:custGeom>
            <a:noFill/>
            <a:ln w="19050">
              <a:solidFill>
                <a:srgbClr val="808080">
                  <a:alpha val="42999"/>
                </a:srgb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7" name="Line 135"/>
            <p:cNvSpPr>
              <a:spLocks noChangeShapeType="1"/>
            </p:cNvSpPr>
            <p:nvPr/>
          </p:nvSpPr>
          <p:spPr bwMode="auto">
            <a:xfrm>
              <a:off x="311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58" name="Line 136"/>
            <p:cNvSpPr>
              <a:spLocks noChangeShapeType="1"/>
            </p:cNvSpPr>
            <p:nvPr/>
          </p:nvSpPr>
          <p:spPr bwMode="auto">
            <a:xfrm>
              <a:off x="312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59" name="Line 137"/>
            <p:cNvSpPr>
              <a:spLocks noChangeShapeType="1"/>
            </p:cNvSpPr>
            <p:nvPr/>
          </p:nvSpPr>
          <p:spPr bwMode="auto">
            <a:xfrm>
              <a:off x="313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0" name="Line 138"/>
            <p:cNvSpPr>
              <a:spLocks noChangeShapeType="1"/>
            </p:cNvSpPr>
            <p:nvPr/>
          </p:nvSpPr>
          <p:spPr bwMode="auto">
            <a:xfrm>
              <a:off x="313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1" name="Line 139"/>
            <p:cNvSpPr>
              <a:spLocks noChangeShapeType="1"/>
            </p:cNvSpPr>
            <p:nvPr/>
          </p:nvSpPr>
          <p:spPr bwMode="auto">
            <a:xfrm>
              <a:off x="314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2" name="Line 140"/>
            <p:cNvSpPr>
              <a:spLocks noChangeShapeType="1"/>
            </p:cNvSpPr>
            <p:nvPr/>
          </p:nvSpPr>
          <p:spPr bwMode="auto">
            <a:xfrm>
              <a:off x="314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3" name="Line 141"/>
            <p:cNvSpPr>
              <a:spLocks noChangeShapeType="1"/>
            </p:cNvSpPr>
            <p:nvPr/>
          </p:nvSpPr>
          <p:spPr bwMode="auto">
            <a:xfrm>
              <a:off x="315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4" name="Line 142"/>
            <p:cNvSpPr>
              <a:spLocks noChangeShapeType="1"/>
            </p:cNvSpPr>
            <p:nvPr/>
          </p:nvSpPr>
          <p:spPr bwMode="auto">
            <a:xfrm>
              <a:off x="316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5" name="Line 143"/>
            <p:cNvSpPr>
              <a:spLocks noChangeShapeType="1"/>
            </p:cNvSpPr>
            <p:nvPr/>
          </p:nvSpPr>
          <p:spPr bwMode="auto">
            <a:xfrm>
              <a:off x="316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6" name="Line 144"/>
            <p:cNvSpPr>
              <a:spLocks noChangeShapeType="1"/>
            </p:cNvSpPr>
            <p:nvPr/>
          </p:nvSpPr>
          <p:spPr bwMode="auto">
            <a:xfrm>
              <a:off x="3173"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7" name="Line 145"/>
            <p:cNvSpPr>
              <a:spLocks noChangeShapeType="1"/>
            </p:cNvSpPr>
            <p:nvPr/>
          </p:nvSpPr>
          <p:spPr bwMode="auto">
            <a:xfrm>
              <a:off x="3179"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8" name="Line 146"/>
            <p:cNvSpPr>
              <a:spLocks noChangeShapeType="1"/>
            </p:cNvSpPr>
            <p:nvPr/>
          </p:nvSpPr>
          <p:spPr bwMode="auto">
            <a:xfrm>
              <a:off x="3185"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69" name="Line 147"/>
            <p:cNvSpPr>
              <a:spLocks noChangeShapeType="1"/>
            </p:cNvSpPr>
            <p:nvPr/>
          </p:nvSpPr>
          <p:spPr bwMode="auto">
            <a:xfrm>
              <a:off x="3191"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0" name="Line 148"/>
            <p:cNvSpPr>
              <a:spLocks noChangeShapeType="1"/>
            </p:cNvSpPr>
            <p:nvPr/>
          </p:nvSpPr>
          <p:spPr bwMode="auto">
            <a:xfrm>
              <a:off x="3197"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1" name="Line 149"/>
            <p:cNvSpPr>
              <a:spLocks noChangeShapeType="1"/>
            </p:cNvSpPr>
            <p:nvPr/>
          </p:nvSpPr>
          <p:spPr bwMode="auto">
            <a:xfrm>
              <a:off x="3203"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2" name="Line 150"/>
            <p:cNvSpPr>
              <a:spLocks noChangeShapeType="1"/>
            </p:cNvSpPr>
            <p:nvPr/>
          </p:nvSpPr>
          <p:spPr bwMode="auto">
            <a:xfrm>
              <a:off x="3209"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3" name="Line 151"/>
            <p:cNvSpPr>
              <a:spLocks noChangeShapeType="1"/>
            </p:cNvSpPr>
            <p:nvPr/>
          </p:nvSpPr>
          <p:spPr bwMode="auto">
            <a:xfrm>
              <a:off x="3215"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4" name="Line 152"/>
            <p:cNvSpPr>
              <a:spLocks noChangeShapeType="1"/>
            </p:cNvSpPr>
            <p:nvPr/>
          </p:nvSpPr>
          <p:spPr bwMode="auto">
            <a:xfrm>
              <a:off x="3221"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5" name="Line 153"/>
            <p:cNvSpPr>
              <a:spLocks noChangeShapeType="1"/>
            </p:cNvSpPr>
            <p:nvPr/>
          </p:nvSpPr>
          <p:spPr bwMode="auto">
            <a:xfrm>
              <a:off x="3227"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6" name="Line 154"/>
            <p:cNvSpPr>
              <a:spLocks noChangeShapeType="1"/>
            </p:cNvSpPr>
            <p:nvPr/>
          </p:nvSpPr>
          <p:spPr bwMode="auto">
            <a:xfrm>
              <a:off x="3233"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7" name="Line 155"/>
            <p:cNvSpPr>
              <a:spLocks noChangeShapeType="1"/>
            </p:cNvSpPr>
            <p:nvPr/>
          </p:nvSpPr>
          <p:spPr bwMode="auto">
            <a:xfrm>
              <a:off x="3239"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8" name="Line 156"/>
            <p:cNvSpPr>
              <a:spLocks noChangeShapeType="1"/>
            </p:cNvSpPr>
            <p:nvPr/>
          </p:nvSpPr>
          <p:spPr bwMode="auto">
            <a:xfrm>
              <a:off x="3245"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79" name="Line 157"/>
            <p:cNvSpPr>
              <a:spLocks noChangeShapeType="1"/>
            </p:cNvSpPr>
            <p:nvPr/>
          </p:nvSpPr>
          <p:spPr bwMode="auto">
            <a:xfrm>
              <a:off x="3251"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0" name="Line 158"/>
            <p:cNvSpPr>
              <a:spLocks noChangeShapeType="1"/>
            </p:cNvSpPr>
            <p:nvPr/>
          </p:nvSpPr>
          <p:spPr bwMode="auto">
            <a:xfrm>
              <a:off x="325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1" name="Line 159"/>
            <p:cNvSpPr>
              <a:spLocks noChangeShapeType="1"/>
            </p:cNvSpPr>
            <p:nvPr/>
          </p:nvSpPr>
          <p:spPr bwMode="auto">
            <a:xfrm>
              <a:off x="326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2" name="Line 160"/>
            <p:cNvSpPr>
              <a:spLocks noChangeShapeType="1"/>
            </p:cNvSpPr>
            <p:nvPr/>
          </p:nvSpPr>
          <p:spPr bwMode="auto">
            <a:xfrm>
              <a:off x="326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3" name="Line 161"/>
            <p:cNvSpPr>
              <a:spLocks noChangeShapeType="1"/>
            </p:cNvSpPr>
            <p:nvPr/>
          </p:nvSpPr>
          <p:spPr bwMode="auto">
            <a:xfrm>
              <a:off x="327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4" name="Line 162"/>
            <p:cNvSpPr>
              <a:spLocks noChangeShapeType="1"/>
            </p:cNvSpPr>
            <p:nvPr/>
          </p:nvSpPr>
          <p:spPr bwMode="auto">
            <a:xfrm>
              <a:off x="328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5" name="Line 163"/>
            <p:cNvSpPr>
              <a:spLocks noChangeShapeType="1"/>
            </p:cNvSpPr>
            <p:nvPr/>
          </p:nvSpPr>
          <p:spPr bwMode="auto">
            <a:xfrm>
              <a:off x="328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6" name="Line 164"/>
            <p:cNvSpPr>
              <a:spLocks noChangeShapeType="1"/>
            </p:cNvSpPr>
            <p:nvPr/>
          </p:nvSpPr>
          <p:spPr bwMode="auto">
            <a:xfrm>
              <a:off x="329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7" name="Line 165"/>
            <p:cNvSpPr>
              <a:spLocks noChangeShapeType="1"/>
            </p:cNvSpPr>
            <p:nvPr/>
          </p:nvSpPr>
          <p:spPr bwMode="auto">
            <a:xfrm>
              <a:off x="329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8" name="Line 166"/>
            <p:cNvSpPr>
              <a:spLocks noChangeShapeType="1"/>
            </p:cNvSpPr>
            <p:nvPr/>
          </p:nvSpPr>
          <p:spPr bwMode="auto">
            <a:xfrm>
              <a:off x="330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89" name="Line 167"/>
            <p:cNvSpPr>
              <a:spLocks noChangeShapeType="1"/>
            </p:cNvSpPr>
            <p:nvPr/>
          </p:nvSpPr>
          <p:spPr bwMode="auto">
            <a:xfrm>
              <a:off x="331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0" name="Line 168"/>
            <p:cNvSpPr>
              <a:spLocks noChangeShapeType="1"/>
            </p:cNvSpPr>
            <p:nvPr/>
          </p:nvSpPr>
          <p:spPr bwMode="auto">
            <a:xfrm>
              <a:off x="331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1" name="Line 169"/>
            <p:cNvSpPr>
              <a:spLocks noChangeShapeType="1"/>
            </p:cNvSpPr>
            <p:nvPr/>
          </p:nvSpPr>
          <p:spPr bwMode="auto">
            <a:xfrm>
              <a:off x="332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2" name="Line 170"/>
            <p:cNvSpPr>
              <a:spLocks noChangeShapeType="1"/>
            </p:cNvSpPr>
            <p:nvPr/>
          </p:nvSpPr>
          <p:spPr bwMode="auto">
            <a:xfrm>
              <a:off x="332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3" name="Line 171"/>
            <p:cNvSpPr>
              <a:spLocks noChangeShapeType="1"/>
            </p:cNvSpPr>
            <p:nvPr/>
          </p:nvSpPr>
          <p:spPr bwMode="auto">
            <a:xfrm>
              <a:off x="333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4" name="Line 172"/>
            <p:cNvSpPr>
              <a:spLocks noChangeShapeType="1"/>
            </p:cNvSpPr>
            <p:nvPr/>
          </p:nvSpPr>
          <p:spPr bwMode="auto">
            <a:xfrm>
              <a:off x="334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5" name="Line 173"/>
            <p:cNvSpPr>
              <a:spLocks noChangeShapeType="1"/>
            </p:cNvSpPr>
            <p:nvPr/>
          </p:nvSpPr>
          <p:spPr bwMode="auto">
            <a:xfrm>
              <a:off x="334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6" name="Line 174"/>
            <p:cNvSpPr>
              <a:spLocks noChangeShapeType="1"/>
            </p:cNvSpPr>
            <p:nvPr/>
          </p:nvSpPr>
          <p:spPr bwMode="auto">
            <a:xfrm>
              <a:off x="335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7" name="Line 175"/>
            <p:cNvSpPr>
              <a:spLocks noChangeShapeType="1"/>
            </p:cNvSpPr>
            <p:nvPr/>
          </p:nvSpPr>
          <p:spPr bwMode="auto">
            <a:xfrm>
              <a:off x="335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8" name="Line 176"/>
            <p:cNvSpPr>
              <a:spLocks noChangeShapeType="1"/>
            </p:cNvSpPr>
            <p:nvPr/>
          </p:nvSpPr>
          <p:spPr bwMode="auto">
            <a:xfrm>
              <a:off x="336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99" name="Line 177"/>
            <p:cNvSpPr>
              <a:spLocks noChangeShapeType="1"/>
            </p:cNvSpPr>
            <p:nvPr/>
          </p:nvSpPr>
          <p:spPr bwMode="auto">
            <a:xfrm>
              <a:off x="337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0" name="Line 178"/>
            <p:cNvSpPr>
              <a:spLocks noChangeShapeType="1"/>
            </p:cNvSpPr>
            <p:nvPr/>
          </p:nvSpPr>
          <p:spPr bwMode="auto">
            <a:xfrm>
              <a:off x="337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1" name="Line 179"/>
            <p:cNvSpPr>
              <a:spLocks noChangeShapeType="1"/>
            </p:cNvSpPr>
            <p:nvPr/>
          </p:nvSpPr>
          <p:spPr bwMode="auto">
            <a:xfrm>
              <a:off x="338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2" name="Line 180"/>
            <p:cNvSpPr>
              <a:spLocks noChangeShapeType="1"/>
            </p:cNvSpPr>
            <p:nvPr/>
          </p:nvSpPr>
          <p:spPr bwMode="auto">
            <a:xfrm>
              <a:off x="338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3" name="Line 181"/>
            <p:cNvSpPr>
              <a:spLocks noChangeShapeType="1"/>
            </p:cNvSpPr>
            <p:nvPr/>
          </p:nvSpPr>
          <p:spPr bwMode="auto">
            <a:xfrm>
              <a:off x="339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4" name="Line 182"/>
            <p:cNvSpPr>
              <a:spLocks noChangeShapeType="1"/>
            </p:cNvSpPr>
            <p:nvPr/>
          </p:nvSpPr>
          <p:spPr bwMode="auto">
            <a:xfrm>
              <a:off x="340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5" name="Line 183"/>
            <p:cNvSpPr>
              <a:spLocks noChangeShapeType="1"/>
            </p:cNvSpPr>
            <p:nvPr/>
          </p:nvSpPr>
          <p:spPr bwMode="auto">
            <a:xfrm>
              <a:off x="340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6" name="Line 184"/>
            <p:cNvSpPr>
              <a:spLocks noChangeShapeType="1"/>
            </p:cNvSpPr>
            <p:nvPr/>
          </p:nvSpPr>
          <p:spPr bwMode="auto">
            <a:xfrm>
              <a:off x="341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7" name="Line 185"/>
            <p:cNvSpPr>
              <a:spLocks noChangeShapeType="1"/>
            </p:cNvSpPr>
            <p:nvPr/>
          </p:nvSpPr>
          <p:spPr bwMode="auto">
            <a:xfrm>
              <a:off x="341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8" name="Line 186"/>
            <p:cNvSpPr>
              <a:spLocks noChangeShapeType="1"/>
            </p:cNvSpPr>
            <p:nvPr/>
          </p:nvSpPr>
          <p:spPr bwMode="auto">
            <a:xfrm>
              <a:off x="342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09" name="Line 187"/>
            <p:cNvSpPr>
              <a:spLocks noChangeShapeType="1"/>
            </p:cNvSpPr>
            <p:nvPr/>
          </p:nvSpPr>
          <p:spPr bwMode="auto">
            <a:xfrm>
              <a:off x="343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0" name="Line 188"/>
            <p:cNvSpPr>
              <a:spLocks noChangeShapeType="1"/>
            </p:cNvSpPr>
            <p:nvPr/>
          </p:nvSpPr>
          <p:spPr bwMode="auto">
            <a:xfrm>
              <a:off x="343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1" name="Line 189"/>
            <p:cNvSpPr>
              <a:spLocks noChangeShapeType="1"/>
            </p:cNvSpPr>
            <p:nvPr/>
          </p:nvSpPr>
          <p:spPr bwMode="auto">
            <a:xfrm>
              <a:off x="344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2" name="Line 190"/>
            <p:cNvSpPr>
              <a:spLocks noChangeShapeType="1"/>
            </p:cNvSpPr>
            <p:nvPr/>
          </p:nvSpPr>
          <p:spPr bwMode="auto">
            <a:xfrm>
              <a:off x="344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3" name="Line 191"/>
            <p:cNvSpPr>
              <a:spLocks noChangeShapeType="1"/>
            </p:cNvSpPr>
            <p:nvPr/>
          </p:nvSpPr>
          <p:spPr bwMode="auto">
            <a:xfrm>
              <a:off x="345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4" name="Line 192"/>
            <p:cNvSpPr>
              <a:spLocks noChangeShapeType="1"/>
            </p:cNvSpPr>
            <p:nvPr/>
          </p:nvSpPr>
          <p:spPr bwMode="auto">
            <a:xfrm>
              <a:off x="346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5" name="Line 193"/>
            <p:cNvSpPr>
              <a:spLocks noChangeShapeType="1"/>
            </p:cNvSpPr>
            <p:nvPr/>
          </p:nvSpPr>
          <p:spPr bwMode="auto">
            <a:xfrm>
              <a:off x="346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6" name="Line 194"/>
            <p:cNvSpPr>
              <a:spLocks noChangeShapeType="1"/>
            </p:cNvSpPr>
            <p:nvPr/>
          </p:nvSpPr>
          <p:spPr bwMode="auto">
            <a:xfrm>
              <a:off x="347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7" name="Line 195"/>
            <p:cNvSpPr>
              <a:spLocks noChangeShapeType="1"/>
            </p:cNvSpPr>
            <p:nvPr/>
          </p:nvSpPr>
          <p:spPr bwMode="auto">
            <a:xfrm>
              <a:off x="347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8" name="Line 196"/>
            <p:cNvSpPr>
              <a:spLocks noChangeShapeType="1"/>
            </p:cNvSpPr>
            <p:nvPr/>
          </p:nvSpPr>
          <p:spPr bwMode="auto">
            <a:xfrm>
              <a:off x="348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19" name="Line 197"/>
            <p:cNvSpPr>
              <a:spLocks noChangeShapeType="1"/>
            </p:cNvSpPr>
            <p:nvPr/>
          </p:nvSpPr>
          <p:spPr bwMode="auto">
            <a:xfrm>
              <a:off x="349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0" name="Line 198"/>
            <p:cNvSpPr>
              <a:spLocks noChangeShapeType="1"/>
            </p:cNvSpPr>
            <p:nvPr/>
          </p:nvSpPr>
          <p:spPr bwMode="auto">
            <a:xfrm>
              <a:off x="349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1" name="Line 199"/>
            <p:cNvSpPr>
              <a:spLocks noChangeShapeType="1"/>
            </p:cNvSpPr>
            <p:nvPr/>
          </p:nvSpPr>
          <p:spPr bwMode="auto">
            <a:xfrm>
              <a:off x="350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2" name="Line 200"/>
            <p:cNvSpPr>
              <a:spLocks noChangeShapeType="1"/>
            </p:cNvSpPr>
            <p:nvPr/>
          </p:nvSpPr>
          <p:spPr bwMode="auto">
            <a:xfrm>
              <a:off x="350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3" name="Line 201"/>
            <p:cNvSpPr>
              <a:spLocks noChangeShapeType="1"/>
            </p:cNvSpPr>
            <p:nvPr/>
          </p:nvSpPr>
          <p:spPr bwMode="auto">
            <a:xfrm>
              <a:off x="351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4" name="Line 202"/>
            <p:cNvSpPr>
              <a:spLocks noChangeShapeType="1"/>
            </p:cNvSpPr>
            <p:nvPr/>
          </p:nvSpPr>
          <p:spPr bwMode="auto">
            <a:xfrm>
              <a:off x="352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5" name="Line 203"/>
            <p:cNvSpPr>
              <a:spLocks noChangeShapeType="1"/>
            </p:cNvSpPr>
            <p:nvPr/>
          </p:nvSpPr>
          <p:spPr bwMode="auto">
            <a:xfrm>
              <a:off x="352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6" name="Line 204"/>
            <p:cNvSpPr>
              <a:spLocks noChangeShapeType="1"/>
            </p:cNvSpPr>
            <p:nvPr/>
          </p:nvSpPr>
          <p:spPr bwMode="auto">
            <a:xfrm>
              <a:off x="353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7" name="Line 205"/>
            <p:cNvSpPr>
              <a:spLocks noChangeShapeType="1"/>
            </p:cNvSpPr>
            <p:nvPr/>
          </p:nvSpPr>
          <p:spPr bwMode="auto">
            <a:xfrm>
              <a:off x="353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8" name="Line 206"/>
            <p:cNvSpPr>
              <a:spLocks noChangeShapeType="1"/>
            </p:cNvSpPr>
            <p:nvPr/>
          </p:nvSpPr>
          <p:spPr bwMode="auto">
            <a:xfrm>
              <a:off x="354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grpSp>
          <p:nvGrpSpPr>
            <p:cNvPr id="129" name="Group 408"/>
            <p:cNvGrpSpPr>
              <a:grpSpLocks/>
            </p:cNvGrpSpPr>
            <p:nvPr/>
          </p:nvGrpSpPr>
          <p:grpSpPr bwMode="auto">
            <a:xfrm>
              <a:off x="3550" y="3198"/>
              <a:ext cx="1193" cy="0"/>
              <a:chOff x="3550" y="3198"/>
              <a:chExt cx="1193" cy="0"/>
            </a:xfrm>
          </p:grpSpPr>
          <p:sp>
            <p:nvSpPr>
              <p:cNvPr id="233" name="Line 208"/>
              <p:cNvSpPr>
                <a:spLocks noChangeShapeType="1"/>
              </p:cNvSpPr>
              <p:nvPr/>
            </p:nvSpPr>
            <p:spPr bwMode="auto">
              <a:xfrm>
                <a:off x="355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34" name="Line 209"/>
              <p:cNvSpPr>
                <a:spLocks noChangeShapeType="1"/>
              </p:cNvSpPr>
              <p:nvPr/>
            </p:nvSpPr>
            <p:spPr bwMode="auto">
              <a:xfrm>
                <a:off x="355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35" name="Line 210"/>
              <p:cNvSpPr>
                <a:spLocks noChangeShapeType="1"/>
              </p:cNvSpPr>
              <p:nvPr/>
            </p:nvSpPr>
            <p:spPr bwMode="auto">
              <a:xfrm>
                <a:off x="356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36" name="Line 211"/>
              <p:cNvSpPr>
                <a:spLocks noChangeShapeType="1"/>
              </p:cNvSpPr>
              <p:nvPr/>
            </p:nvSpPr>
            <p:spPr bwMode="auto">
              <a:xfrm>
                <a:off x="356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37" name="Line 212"/>
              <p:cNvSpPr>
                <a:spLocks noChangeShapeType="1"/>
              </p:cNvSpPr>
              <p:nvPr/>
            </p:nvSpPr>
            <p:spPr bwMode="auto">
              <a:xfrm>
                <a:off x="357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38" name="Line 213"/>
              <p:cNvSpPr>
                <a:spLocks noChangeShapeType="1"/>
              </p:cNvSpPr>
              <p:nvPr/>
            </p:nvSpPr>
            <p:spPr bwMode="auto">
              <a:xfrm>
                <a:off x="358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39" name="Line 214"/>
              <p:cNvSpPr>
                <a:spLocks noChangeShapeType="1"/>
              </p:cNvSpPr>
              <p:nvPr/>
            </p:nvSpPr>
            <p:spPr bwMode="auto">
              <a:xfrm>
                <a:off x="358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0" name="Line 215"/>
              <p:cNvSpPr>
                <a:spLocks noChangeShapeType="1"/>
              </p:cNvSpPr>
              <p:nvPr/>
            </p:nvSpPr>
            <p:spPr bwMode="auto">
              <a:xfrm>
                <a:off x="359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1" name="Line 216"/>
              <p:cNvSpPr>
                <a:spLocks noChangeShapeType="1"/>
              </p:cNvSpPr>
              <p:nvPr/>
            </p:nvSpPr>
            <p:spPr bwMode="auto">
              <a:xfrm>
                <a:off x="359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2" name="Line 217"/>
              <p:cNvSpPr>
                <a:spLocks noChangeShapeType="1"/>
              </p:cNvSpPr>
              <p:nvPr/>
            </p:nvSpPr>
            <p:spPr bwMode="auto">
              <a:xfrm>
                <a:off x="360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3" name="Line 218"/>
              <p:cNvSpPr>
                <a:spLocks noChangeShapeType="1"/>
              </p:cNvSpPr>
              <p:nvPr/>
            </p:nvSpPr>
            <p:spPr bwMode="auto">
              <a:xfrm>
                <a:off x="361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4" name="Line 219"/>
              <p:cNvSpPr>
                <a:spLocks noChangeShapeType="1"/>
              </p:cNvSpPr>
              <p:nvPr/>
            </p:nvSpPr>
            <p:spPr bwMode="auto">
              <a:xfrm>
                <a:off x="361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5" name="Line 220"/>
              <p:cNvSpPr>
                <a:spLocks noChangeShapeType="1"/>
              </p:cNvSpPr>
              <p:nvPr/>
            </p:nvSpPr>
            <p:spPr bwMode="auto">
              <a:xfrm>
                <a:off x="362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6" name="Line 221"/>
              <p:cNvSpPr>
                <a:spLocks noChangeShapeType="1"/>
              </p:cNvSpPr>
              <p:nvPr/>
            </p:nvSpPr>
            <p:spPr bwMode="auto">
              <a:xfrm>
                <a:off x="362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7" name="Line 222"/>
              <p:cNvSpPr>
                <a:spLocks noChangeShapeType="1"/>
              </p:cNvSpPr>
              <p:nvPr/>
            </p:nvSpPr>
            <p:spPr bwMode="auto">
              <a:xfrm>
                <a:off x="363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8" name="Line 223"/>
              <p:cNvSpPr>
                <a:spLocks noChangeShapeType="1"/>
              </p:cNvSpPr>
              <p:nvPr/>
            </p:nvSpPr>
            <p:spPr bwMode="auto">
              <a:xfrm>
                <a:off x="364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49" name="Line 224"/>
              <p:cNvSpPr>
                <a:spLocks noChangeShapeType="1"/>
              </p:cNvSpPr>
              <p:nvPr/>
            </p:nvSpPr>
            <p:spPr bwMode="auto">
              <a:xfrm>
                <a:off x="364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0" name="Line 225"/>
              <p:cNvSpPr>
                <a:spLocks noChangeShapeType="1"/>
              </p:cNvSpPr>
              <p:nvPr/>
            </p:nvSpPr>
            <p:spPr bwMode="auto">
              <a:xfrm>
                <a:off x="365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1" name="Line 226"/>
              <p:cNvSpPr>
                <a:spLocks noChangeShapeType="1"/>
              </p:cNvSpPr>
              <p:nvPr/>
            </p:nvSpPr>
            <p:spPr bwMode="auto">
              <a:xfrm>
                <a:off x="365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2" name="Line 227"/>
              <p:cNvSpPr>
                <a:spLocks noChangeShapeType="1"/>
              </p:cNvSpPr>
              <p:nvPr/>
            </p:nvSpPr>
            <p:spPr bwMode="auto">
              <a:xfrm>
                <a:off x="366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3" name="Line 228"/>
              <p:cNvSpPr>
                <a:spLocks noChangeShapeType="1"/>
              </p:cNvSpPr>
              <p:nvPr/>
            </p:nvSpPr>
            <p:spPr bwMode="auto">
              <a:xfrm>
                <a:off x="367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4" name="Line 229"/>
              <p:cNvSpPr>
                <a:spLocks noChangeShapeType="1"/>
              </p:cNvSpPr>
              <p:nvPr/>
            </p:nvSpPr>
            <p:spPr bwMode="auto">
              <a:xfrm>
                <a:off x="367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5" name="Line 230"/>
              <p:cNvSpPr>
                <a:spLocks noChangeShapeType="1"/>
              </p:cNvSpPr>
              <p:nvPr/>
            </p:nvSpPr>
            <p:spPr bwMode="auto">
              <a:xfrm>
                <a:off x="3682"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6" name="Line 231"/>
              <p:cNvSpPr>
                <a:spLocks noChangeShapeType="1"/>
              </p:cNvSpPr>
              <p:nvPr/>
            </p:nvSpPr>
            <p:spPr bwMode="auto">
              <a:xfrm>
                <a:off x="3688"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7" name="Line 232"/>
              <p:cNvSpPr>
                <a:spLocks noChangeShapeType="1"/>
              </p:cNvSpPr>
              <p:nvPr/>
            </p:nvSpPr>
            <p:spPr bwMode="auto">
              <a:xfrm>
                <a:off x="3694"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8" name="Line 233"/>
              <p:cNvSpPr>
                <a:spLocks noChangeShapeType="1"/>
              </p:cNvSpPr>
              <p:nvPr/>
            </p:nvSpPr>
            <p:spPr bwMode="auto">
              <a:xfrm>
                <a:off x="3700"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59" name="Line 234"/>
              <p:cNvSpPr>
                <a:spLocks noChangeShapeType="1"/>
              </p:cNvSpPr>
              <p:nvPr/>
            </p:nvSpPr>
            <p:spPr bwMode="auto">
              <a:xfrm>
                <a:off x="3706"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0" name="Line 235"/>
              <p:cNvSpPr>
                <a:spLocks noChangeShapeType="1"/>
              </p:cNvSpPr>
              <p:nvPr/>
            </p:nvSpPr>
            <p:spPr bwMode="auto">
              <a:xfrm>
                <a:off x="3712"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1" name="Line 236"/>
              <p:cNvSpPr>
                <a:spLocks noChangeShapeType="1"/>
              </p:cNvSpPr>
              <p:nvPr/>
            </p:nvSpPr>
            <p:spPr bwMode="auto">
              <a:xfrm>
                <a:off x="3718"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2" name="Line 237"/>
              <p:cNvSpPr>
                <a:spLocks noChangeShapeType="1"/>
              </p:cNvSpPr>
              <p:nvPr/>
            </p:nvSpPr>
            <p:spPr bwMode="auto">
              <a:xfrm>
                <a:off x="3724"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3" name="Line 238"/>
              <p:cNvSpPr>
                <a:spLocks noChangeShapeType="1"/>
              </p:cNvSpPr>
              <p:nvPr/>
            </p:nvSpPr>
            <p:spPr bwMode="auto">
              <a:xfrm>
                <a:off x="3730"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4" name="Line 239"/>
              <p:cNvSpPr>
                <a:spLocks noChangeShapeType="1"/>
              </p:cNvSpPr>
              <p:nvPr/>
            </p:nvSpPr>
            <p:spPr bwMode="auto">
              <a:xfrm>
                <a:off x="3736"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5" name="Line 240"/>
              <p:cNvSpPr>
                <a:spLocks noChangeShapeType="1"/>
              </p:cNvSpPr>
              <p:nvPr/>
            </p:nvSpPr>
            <p:spPr bwMode="auto">
              <a:xfrm>
                <a:off x="3742"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6" name="Line 241"/>
              <p:cNvSpPr>
                <a:spLocks noChangeShapeType="1"/>
              </p:cNvSpPr>
              <p:nvPr/>
            </p:nvSpPr>
            <p:spPr bwMode="auto">
              <a:xfrm>
                <a:off x="3748"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7" name="Line 242"/>
              <p:cNvSpPr>
                <a:spLocks noChangeShapeType="1"/>
              </p:cNvSpPr>
              <p:nvPr/>
            </p:nvSpPr>
            <p:spPr bwMode="auto">
              <a:xfrm>
                <a:off x="3754"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8" name="Line 243"/>
              <p:cNvSpPr>
                <a:spLocks noChangeShapeType="1"/>
              </p:cNvSpPr>
              <p:nvPr/>
            </p:nvSpPr>
            <p:spPr bwMode="auto">
              <a:xfrm>
                <a:off x="375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69" name="Line 244"/>
              <p:cNvSpPr>
                <a:spLocks noChangeShapeType="1"/>
              </p:cNvSpPr>
              <p:nvPr/>
            </p:nvSpPr>
            <p:spPr bwMode="auto">
              <a:xfrm>
                <a:off x="376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0" name="Line 245"/>
              <p:cNvSpPr>
                <a:spLocks noChangeShapeType="1"/>
              </p:cNvSpPr>
              <p:nvPr/>
            </p:nvSpPr>
            <p:spPr bwMode="auto">
              <a:xfrm>
                <a:off x="377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1" name="Line 246"/>
              <p:cNvSpPr>
                <a:spLocks noChangeShapeType="1"/>
              </p:cNvSpPr>
              <p:nvPr/>
            </p:nvSpPr>
            <p:spPr bwMode="auto">
              <a:xfrm>
                <a:off x="377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2" name="Line 247"/>
              <p:cNvSpPr>
                <a:spLocks noChangeShapeType="1"/>
              </p:cNvSpPr>
              <p:nvPr/>
            </p:nvSpPr>
            <p:spPr bwMode="auto">
              <a:xfrm>
                <a:off x="378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3" name="Line 248"/>
              <p:cNvSpPr>
                <a:spLocks noChangeShapeType="1"/>
              </p:cNvSpPr>
              <p:nvPr/>
            </p:nvSpPr>
            <p:spPr bwMode="auto">
              <a:xfrm>
                <a:off x="378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4" name="Line 249"/>
              <p:cNvSpPr>
                <a:spLocks noChangeShapeType="1"/>
              </p:cNvSpPr>
              <p:nvPr/>
            </p:nvSpPr>
            <p:spPr bwMode="auto">
              <a:xfrm>
                <a:off x="379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5" name="Line 250"/>
              <p:cNvSpPr>
                <a:spLocks noChangeShapeType="1"/>
              </p:cNvSpPr>
              <p:nvPr/>
            </p:nvSpPr>
            <p:spPr bwMode="auto">
              <a:xfrm>
                <a:off x="380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6" name="Line 251"/>
              <p:cNvSpPr>
                <a:spLocks noChangeShapeType="1"/>
              </p:cNvSpPr>
              <p:nvPr/>
            </p:nvSpPr>
            <p:spPr bwMode="auto">
              <a:xfrm>
                <a:off x="380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7" name="Line 252"/>
              <p:cNvSpPr>
                <a:spLocks noChangeShapeType="1"/>
              </p:cNvSpPr>
              <p:nvPr/>
            </p:nvSpPr>
            <p:spPr bwMode="auto">
              <a:xfrm>
                <a:off x="381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8" name="Line 253"/>
              <p:cNvSpPr>
                <a:spLocks noChangeShapeType="1"/>
              </p:cNvSpPr>
              <p:nvPr/>
            </p:nvSpPr>
            <p:spPr bwMode="auto">
              <a:xfrm>
                <a:off x="381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79" name="Line 254"/>
              <p:cNvSpPr>
                <a:spLocks noChangeShapeType="1"/>
              </p:cNvSpPr>
              <p:nvPr/>
            </p:nvSpPr>
            <p:spPr bwMode="auto">
              <a:xfrm>
                <a:off x="382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0" name="Line 255"/>
              <p:cNvSpPr>
                <a:spLocks noChangeShapeType="1"/>
              </p:cNvSpPr>
              <p:nvPr/>
            </p:nvSpPr>
            <p:spPr bwMode="auto">
              <a:xfrm>
                <a:off x="383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1" name="Line 256"/>
              <p:cNvSpPr>
                <a:spLocks noChangeShapeType="1"/>
              </p:cNvSpPr>
              <p:nvPr/>
            </p:nvSpPr>
            <p:spPr bwMode="auto">
              <a:xfrm>
                <a:off x="383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2" name="Line 257"/>
              <p:cNvSpPr>
                <a:spLocks noChangeShapeType="1"/>
              </p:cNvSpPr>
              <p:nvPr/>
            </p:nvSpPr>
            <p:spPr bwMode="auto">
              <a:xfrm>
                <a:off x="384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3" name="Line 258"/>
              <p:cNvSpPr>
                <a:spLocks noChangeShapeType="1"/>
              </p:cNvSpPr>
              <p:nvPr/>
            </p:nvSpPr>
            <p:spPr bwMode="auto">
              <a:xfrm>
                <a:off x="384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4" name="Line 259"/>
              <p:cNvSpPr>
                <a:spLocks noChangeShapeType="1"/>
              </p:cNvSpPr>
              <p:nvPr/>
            </p:nvSpPr>
            <p:spPr bwMode="auto">
              <a:xfrm>
                <a:off x="385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5" name="Line 260"/>
              <p:cNvSpPr>
                <a:spLocks noChangeShapeType="1"/>
              </p:cNvSpPr>
              <p:nvPr/>
            </p:nvSpPr>
            <p:spPr bwMode="auto">
              <a:xfrm>
                <a:off x="386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6" name="Line 261"/>
              <p:cNvSpPr>
                <a:spLocks noChangeShapeType="1"/>
              </p:cNvSpPr>
              <p:nvPr/>
            </p:nvSpPr>
            <p:spPr bwMode="auto">
              <a:xfrm>
                <a:off x="386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7" name="Line 262"/>
              <p:cNvSpPr>
                <a:spLocks noChangeShapeType="1"/>
              </p:cNvSpPr>
              <p:nvPr/>
            </p:nvSpPr>
            <p:spPr bwMode="auto">
              <a:xfrm>
                <a:off x="387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8" name="Line 263"/>
              <p:cNvSpPr>
                <a:spLocks noChangeShapeType="1"/>
              </p:cNvSpPr>
              <p:nvPr/>
            </p:nvSpPr>
            <p:spPr bwMode="auto">
              <a:xfrm>
                <a:off x="387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89" name="Line 264"/>
              <p:cNvSpPr>
                <a:spLocks noChangeShapeType="1"/>
              </p:cNvSpPr>
              <p:nvPr/>
            </p:nvSpPr>
            <p:spPr bwMode="auto">
              <a:xfrm>
                <a:off x="388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0" name="Line 265"/>
              <p:cNvSpPr>
                <a:spLocks noChangeShapeType="1"/>
              </p:cNvSpPr>
              <p:nvPr/>
            </p:nvSpPr>
            <p:spPr bwMode="auto">
              <a:xfrm>
                <a:off x="389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1" name="Line 266"/>
              <p:cNvSpPr>
                <a:spLocks noChangeShapeType="1"/>
              </p:cNvSpPr>
              <p:nvPr/>
            </p:nvSpPr>
            <p:spPr bwMode="auto">
              <a:xfrm>
                <a:off x="389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2" name="Line 267"/>
              <p:cNvSpPr>
                <a:spLocks noChangeShapeType="1"/>
              </p:cNvSpPr>
              <p:nvPr/>
            </p:nvSpPr>
            <p:spPr bwMode="auto">
              <a:xfrm>
                <a:off x="390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3" name="Line 268"/>
              <p:cNvSpPr>
                <a:spLocks noChangeShapeType="1"/>
              </p:cNvSpPr>
              <p:nvPr/>
            </p:nvSpPr>
            <p:spPr bwMode="auto">
              <a:xfrm>
                <a:off x="390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4" name="Line 269"/>
              <p:cNvSpPr>
                <a:spLocks noChangeShapeType="1"/>
              </p:cNvSpPr>
              <p:nvPr/>
            </p:nvSpPr>
            <p:spPr bwMode="auto">
              <a:xfrm>
                <a:off x="391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5" name="Line 270"/>
              <p:cNvSpPr>
                <a:spLocks noChangeShapeType="1"/>
              </p:cNvSpPr>
              <p:nvPr/>
            </p:nvSpPr>
            <p:spPr bwMode="auto">
              <a:xfrm>
                <a:off x="392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6" name="Line 271"/>
              <p:cNvSpPr>
                <a:spLocks noChangeShapeType="1"/>
              </p:cNvSpPr>
              <p:nvPr/>
            </p:nvSpPr>
            <p:spPr bwMode="auto">
              <a:xfrm>
                <a:off x="392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7" name="Line 272"/>
              <p:cNvSpPr>
                <a:spLocks noChangeShapeType="1"/>
              </p:cNvSpPr>
              <p:nvPr/>
            </p:nvSpPr>
            <p:spPr bwMode="auto">
              <a:xfrm>
                <a:off x="393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8" name="Line 273"/>
              <p:cNvSpPr>
                <a:spLocks noChangeShapeType="1"/>
              </p:cNvSpPr>
              <p:nvPr/>
            </p:nvSpPr>
            <p:spPr bwMode="auto">
              <a:xfrm>
                <a:off x="393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99" name="Line 274"/>
              <p:cNvSpPr>
                <a:spLocks noChangeShapeType="1"/>
              </p:cNvSpPr>
              <p:nvPr/>
            </p:nvSpPr>
            <p:spPr bwMode="auto">
              <a:xfrm>
                <a:off x="394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0" name="Line 275"/>
              <p:cNvSpPr>
                <a:spLocks noChangeShapeType="1"/>
              </p:cNvSpPr>
              <p:nvPr/>
            </p:nvSpPr>
            <p:spPr bwMode="auto">
              <a:xfrm>
                <a:off x="395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1" name="Line 276"/>
              <p:cNvSpPr>
                <a:spLocks noChangeShapeType="1"/>
              </p:cNvSpPr>
              <p:nvPr/>
            </p:nvSpPr>
            <p:spPr bwMode="auto">
              <a:xfrm>
                <a:off x="395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2" name="Line 277"/>
              <p:cNvSpPr>
                <a:spLocks noChangeShapeType="1"/>
              </p:cNvSpPr>
              <p:nvPr/>
            </p:nvSpPr>
            <p:spPr bwMode="auto">
              <a:xfrm>
                <a:off x="396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3" name="Line 278"/>
              <p:cNvSpPr>
                <a:spLocks noChangeShapeType="1"/>
              </p:cNvSpPr>
              <p:nvPr/>
            </p:nvSpPr>
            <p:spPr bwMode="auto">
              <a:xfrm>
                <a:off x="396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4" name="Line 279"/>
              <p:cNvSpPr>
                <a:spLocks noChangeShapeType="1"/>
              </p:cNvSpPr>
              <p:nvPr/>
            </p:nvSpPr>
            <p:spPr bwMode="auto">
              <a:xfrm>
                <a:off x="397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5" name="Line 280"/>
              <p:cNvSpPr>
                <a:spLocks noChangeShapeType="1"/>
              </p:cNvSpPr>
              <p:nvPr/>
            </p:nvSpPr>
            <p:spPr bwMode="auto">
              <a:xfrm>
                <a:off x="398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6" name="Line 281"/>
              <p:cNvSpPr>
                <a:spLocks noChangeShapeType="1"/>
              </p:cNvSpPr>
              <p:nvPr/>
            </p:nvSpPr>
            <p:spPr bwMode="auto">
              <a:xfrm>
                <a:off x="398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7" name="Line 282"/>
              <p:cNvSpPr>
                <a:spLocks noChangeShapeType="1"/>
              </p:cNvSpPr>
              <p:nvPr/>
            </p:nvSpPr>
            <p:spPr bwMode="auto">
              <a:xfrm>
                <a:off x="399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8" name="Line 283"/>
              <p:cNvSpPr>
                <a:spLocks noChangeShapeType="1"/>
              </p:cNvSpPr>
              <p:nvPr/>
            </p:nvSpPr>
            <p:spPr bwMode="auto">
              <a:xfrm>
                <a:off x="399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09" name="Line 284"/>
              <p:cNvSpPr>
                <a:spLocks noChangeShapeType="1"/>
              </p:cNvSpPr>
              <p:nvPr/>
            </p:nvSpPr>
            <p:spPr bwMode="auto">
              <a:xfrm>
                <a:off x="400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0" name="Line 285"/>
              <p:cNvSpPr>
                <a:spLocks noChangeShapeType="1"/>
              </p:cNvSpPr>
              <p:nvPr/>
            </p:nvSpPr>
            <p:spPr bwMode="auto">
              <a:xfrm>
                <a:off x="401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1" name="Line 286"/>
              <p:cNvSpPr>
                <a:spLocks noChangeShapeType="1"/>
              </p:cNvSpPr>
              <p:nvPr/>
            </p:nvSpPr>
            <p:spPr bwMode="auto">
              <a:xfrm>
                <a:off x="401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2" name="Line 287"/>
              <p:cNvSpPr>
                <a:spLocks noChangeShapeType="1"/>
              </p:cNvSpPr>
              <p:nvPr/>
            </p:nvSpPr>
            <p:spPr bwMode="auto">
              <a:xfrm>
                <a:off x="402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3" name="Line 288"/>
              <p:cNvSpPr>
                <a:spLocks noChangeShapeType="1"/>
              </p:cNvSpPr>
              <p:nvPr/>
            </p:nvSpPr>
            <p:spPr bwMode="auto">
              <a:xfrm>
                <a:off x="402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4" name="Line 289"/>
              <p:cNvSpPr>
                <a:spLocks noChangeShapeType="1"/>
              </p:cNvSpPr>
              <p:nvPr/>
            </p:nvSpPr>
            <p:spPr bwMode="auto">
              <a:xfrm>
                <a:off x="403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5" name="Line 290"/>
              <p:cNvSpPr>
                <a:spLocks noChangeShapeType="1"/>
              </p:cNvSpPr>
              <p:nvPr/>
            </p:nvSpPr>
            <p:spPr bwMode="auto">
              <a:xfrm>
                <a:off x="404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6" name="Line 291"/>
              <p:cNvSpPr>
                <a:spLocks noChangeShapeType="1"/>
              </p:cNvSpPr>
              <p:nvPr/>
            </p:nvSpPr>
            <p:spPr bwMode="auto">
              <a:xfrm>
                <a:off x="404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7" name="Line 292"/>
              <p:cNvSpPr>
                <a:spLocks noChangeShapeType="1"/>
              </p:cNvSpPr>
              <p:nvPr/>
            </p:nvSpPr>
            <p:spPr bwMode="auto">
              <a:xfrm>
                <a:off x="405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8" name="Line 293"/>
              <p:cNvSpPr>
                <a:spLocks noChangeShapeType="1"/>
              </p:cNvSpPr>
              <p:nvPr/>
            </p:nvSpPr>
            <p:spPr bwMode="auto">
              <a:xfrm>
                <a:off x="405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19" name="Line 294"/>
              <p:cNvSpPr>
                <a:spLocks noChangeShapeType="1"/>
              </p:cNvSpPr>
              <p:nvPr/>
            </p:nvSpPr>
            <p:spPr bwMode="auto">
              <a:xfrm>
                <a:off x="406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0" name="Line 295"/>
              <p:cNvSpPr>
                <a:spLocks noChangeShapeType="1"/>
              </p:cNvSpPr>
              <p:nvPr/>
            </p:nvSpPr>
            <p:spPr bwMode="auto">
              <a:xfrm>
                <a:off x="407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1" name="Line 296"/>
              <p:cNvSpPr>
                <a:spLocks noChangeShapeType="1"/>
              </p:cNvSpPr>
              <p:nvPr/>
            </p:nvSpPr>
            <p:spPr bwMode="auto">
              <a:xfrm>
                <a:off x="407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2" name="Line 297"/>
              <p:cNvSpPr>
                <a:spLocks noChangeShapeType="1"/>
              </p:cNvSpPr>
              <p:nvPr/>
            </p:nvSpPr>
            <p:spPr bwMode="auto">
              <a:xfrm>
                <a:off x="408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3" name="Line 298"/>
              <p:cNvSpPr>
                <a:spLocks noChangeShapeType="1"/>
              </p:cNvSpPr>
              <p:nvPr/>
            </p:nvSpPr>
            <p:spPr bwMode="auto">
              <a:xfrm>
                <a:off x="408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4" name="Line 299"/>
              <p:cNvSpPr>
                <a:spLocks noChangeShapeType="1"/>
              </p:cNvSpPr>
              <p:nvPr/>
            </p:nvSpPr>
            <p:spPr bwMode="auto">
              <a:xfrm>
                <a:off x="409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5" name="Line 300"/>
              <p:cNvSpPr>
                <a:spLocks noChangeShapeType="1"/>
              </p:cNvSpPr>
              <p:nvPr/>
            </p:nvSpPr>
            <p:spPr bwMode="auto">
              <a:xfrm>
                <a:off x="410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6" name="Line 301"/>
              <p:cNvSpPr>
                <a:spLocks noChangeShapeType="1"/>
              </p:cNvSpPr>
              <p:nvPr/>
            </p:nvSpPr>
            <p:spPr bwMode="auto">
              <a:xfrm>
                <a:off x="410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7" name="Line 302"/>
              <p:cNvSpPr>
                <a:spLocks noChangeShapeType="1"/>
              </p:cNvSpPr>
              <p:nvPr/>
            </p:nvSpPr>
            <p:spPr bwMode="auto">
              <a:xfrm>
                <a:off x="411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8" name="Line 303"/>
              <p:cNvSpPr>
                <a:spLocks noChangeShapeType="1"/>
              </p:cNvSpPr>
              <p:nvPr/>
            </p:nvSpPr>
            <p:spPr bwMode="auto">
              <a:xfrm>
                <a:off x="411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29" name="Line 304"/>
              <p:cNvSpPr>
                <a:spLocks noChangeShapeType="1"/>
              </p:cNvSpPr>
              <p:nvPr/>
            </p:nvSpPr>
            <p:spPr bwMode="auto">
              <a:xfrm>
                <a:off x="412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0" name="Line 305"/>
              <p:cNvSpPr>
                <a:spLocks noChangeShapeType="1"/>
              </p:cNvSpPr>
              <p:nvPr/>
            </p:nvSpPr>
            <p:spPr bwMode="auto">
              <a:xfrm>
                <a:off x="413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1" name="Line 306"/>
              <p:cNvSpPr>
                <a:spLocks noChangeShapeType="1"/>
              </p:cNvSpPr>
              <p:nvPr/>
            </p:nvSpPr>
            <p:spPr bwMode="auto">
              <a:xfrm>
                <a:off x="413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2" name="Line 307"/>
              <p:cNvSpPr>
                <a:spLocks noChangeShapeType="1"/>
              </p:cNvSpPr>
              <p:nvPr/>
            </p:nvSpPr>
            <p:spPr bwMode="auto">
              <a:xfrm>
                <a:off x="414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3" name="Line 308"/>
              <p:cNvSpPr>
                <a:spLocks noChangeShapeType="1"/>
              </p:cNvSpPr>
              <p:nvPr/>
            </p:nvSpPr>
            <p:spPr bwMode="auto">
              <a:xfrm>
                <a:off x="414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4" name="Line 309"/>
              <p:cNvSpPr>
                <a:spLocks noChangeShapeType="1"/>
              </p:cNvSpPr>
              <p:nvPr/>
            </p:nvSpPr>
            <p:spPr bwMode="auto">
              <a:xfrm>
                <a:off x="415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5" name="Line 310"/>
              <p:cNvSpPr>
                <a:spLocks noChangeShapeType="1"/>
              </p:cNvSpPr>
              <p:nvPr/>
            </p:nvSpPr>
            <p:spPr bwMode="auto">
              <a:xfrm>
                <a:off x="416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6" name="Line 311"/>
              <p:cNvSpPr>
                <a:spLocks noChangeShapeType="1"/>
              </p:cNvSpPr>
              <p:nvPr/>
            </p:nvSpPr>
            <p:spPr bwMode="auto">
              <a:xfrm>
                <a:off x="416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7" name="Line 312"/>
              <p:cNvSpPr>
                <a:spLocks noChangeShapeType="1"/>
              </p:cNvSpPr>
              <p:nvPr/>
            </p:nvSpPr>
            <p:spPr bwMode="auto">
              <a:xfrm>
                <a:off x="417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8" name="Line 313"/>
              <p:cNvSpPr>
                <a:spLocks noChangeShapeType="1"/>
              </p:cNvSpPr>
              <p:nvPr/>
            </p:nvSpPr>
            <p:spPr bwMode="auto">
              <a:xfrm>
                <a:off x="417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39" name="Line 314"/>
              <p:cNvSpPr>
                <a:spLocks noChangeShapeType="1"/>
              </p:cNvSpPr>
              <p:nvPr/>
            </p:nvSpPr>
            <p:spPr bwMode="auto">
              <a:xfrm>
                <a:off x="4185"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0" name="Line 315"/>
              <p:cNvSpPr>
                <a:spLocks noChangeShapeType="1"/>
              </p:cNvSpPr>
              <p:nvPr/>
            </p:nvSpPr>
            <p:spPr bwMode="auto">
              <a:xfrm>
                <a:off x="4191"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1" name="Line 316"/>
              <p:cNvSpPr>
                <a:spLocks noChangeShapeType="1"/>
              </p:cNvSpPr>
              <p:nvPr/>
            </p:nvSpPr>
            <p:spPr bwMode="auto">
              <a:xfrm>
                <a:off x="4197"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2" name="Line 317"/>
              <p:cNvSpPr>
                <a:spLocks noChangeShapeType="1"/>
              </p:cNvSpPr>
              <p:nvPr/>
            </p:nvSpPr>
            <p:spPr bwMode="auto">
              <a:xfrm>
                <a:off x="4203"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3" name="Line 318"/>
              <p:cNvSpPr>
                <a:spLocks noChangeShapeType="1"/>
              </p:cNvSpPr>
              <p:nvPr/>
            </p:nvSpPr>
            <p:spPr bwMode="auto">
              <a:xfrm>
                <a:off x="4209"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4" name="Line 319"/>
              <p:cNvSpPr>
                <a:spLocks noChangeShapeType="1"/>
              </p:cNvSpPr>
              <p:nvPr/>
            </p:nvSpPr>
            <p:spPr bwMode="auto">
              <a:xfrm>
                <a:off x="4215"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5" name="Line 320"/>
              <p:cNvSpPr>
                <a:spLocks noChangeShapeType="1"/>
              </p:cNvSpPr>
              <p:nvPr/>
            </p:nvSpPr>
            <p:spPr bwMode="auto">
              <a:xfrm>
                <a:off x="4221"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6" name="Line 321"/>
              <p:cNvSpPr>
                <a:spLocks noChangeShapeType="1"/>
              </p:cNvSpPr>
              <p:nvPr/>
            </p:nvSpPr>
            <p:spPr bwMode="auto">
              <a:xfrm>
                <a:off x="4227"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7" name="Line 322"/>
              <p:cNvSpPr>
                <a:spLocks noChangeShapeType="1"/>
              </p:cNvSpPr>
              <p:nvPr/>
            </p:nvSpPr>
            <p:spPr bwMode="auto">
              <a:xfrm>
                <a:off x="4233"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8" name="Line 323"/>
              <p:cNvSpPr>
                <a:spLocks noChangeShapeType="1"/>
              </p:cNvSpPr>
              <p:nvPr/>
            </p:nvSpPr>
            <p:spPr bwMode="auto">
              <a:xfrm>
                <a:off x="4239"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49" name="Line 324"/>
              <p:cNvSpPr>
                <a:spLocks noChangeShapeType="1"/>
              </p:cNvSpPr>
              <p:nvPr/>
            </p:nvSpPr>
            <p:spPr bwMode="auto">
              <a:xfrm>
                <a:off x="4245"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0" name="Line 325"/>
              <p:cNvSpPr>
                <a:spLocks noChangeShapeType="1"/>
              </p:cNvSpPr>
              <p:nvPr/>
            </p:nvSpPr>
            <p:spPr bwMode="auto">
              <a:xfrm>
                <a:off x="4251"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1" name="Line 326"/>
              <p:cNvSpPr>
                <a:spLocks noChangeShapeType="1"/>
              </p:cNvSpPr>
              <p:nvPr/>
            </p:nvSpPr>
            <p:spPr bwMode="auto">
              <a:xfrm>
                <a:off x="4257"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2" name="Line 327"/>
              <p:cNvSpPr>
                <a:spLocks noChangeShapeType="1"/>
              </p:cNvSpPr>
              <p:nvPr/>
            </p:nvSpPr>
            <p:spPr bwMode="auto">
              <a:xfrm>
                <a:off x="4263"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3" name="Line 328"/>
              <p:cNvSpPr>
                <a:spLocks noChangeShapeType="1"/>
              </p:cNvSpPr>
              <p:nvPr/>
            </p:nvSpPr>
            <p:spPr bwMode="auto">
              <a:xfrm>
                <a:off x="426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4" name="Line 329"/>
              <p:cNvSpPr>
                <a:spLocks noChangeShapeType="1"/>
              </p:cNvSpPr>
              <p:nvPr/>
            </p:nvSpPr>
            <p:spPr bwMode="auto">
              <a:xfrm>
                <a:off x="427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5" name="Line 330"/>
              <p:cNvSpPr>
                <a:spLocks noChangeShapeType="1"/>
              </p:cNvSpPr>
              <p:nvPr/>
            </p:nvSpPr>
            <p:spPr bwMode="auto">
              <a:xfrm>
                <a:off x="428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6" name="Line 331"/>
              <p:cNvSpPr>
                <a:spLocks noChangeShapeType="1"/>
              </p:cNvSpPr>
              <p:nvPr/>
            </p:nvSpPr>
            <p:spPr bwMode="auto">
              <a:xfrm>
                <a:off x="428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7" name="Line 332"/>
              <p:cNvSpPr>
                <a:spLocks noChangeShapeType="1"/>
              </p:cNvSpPr>
              <p:nvPr/>
            </p:nvSpPr>
            <p:spPr bwMode="auto">
              <a:xfrm>
                <a:off x="429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8" name="Line 333"/>
              <p:cNvSpPr>
                <a:spLocks noChangeShapeType="1"/>
              </p:cNvSpPr>
              <p:nvPr/>
            </p:nvSpPr>
            <p:spPr bwMode="auto">
              <a:xfrm>
                <a:off x="429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59" name="Line 334"/>
              <p:cNvSpPr>
                <a:spLocks noChangeShapeType="1"/>
              </p:cNvSpPr>
              <p:nvPr/>
            </p:nvSpPr>
            <p:spPr bwMode="auto">
              <a:xfrm>
                <a:off x="430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0" name="Line 335"/>
              <p:cNvSpPr>
                <a:spLocks noChangeShapeType="1"/>
              </p:cNvSpPr>
              <p:nvPr/>
            </p:nvSpPr>
            <p:spPr bwMode="auto">
              <a:xfrm>
                <a:off x="431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1" name="Line 336"/>
              <p:cNvSpPr>
                <a:spLocks noChangeShapeType="1"/>
              </p:cNvSpPr>
              <p:nvPr/>
            </p:nvSpPr>
            <p:spPr bwMode="auto">
              <a:xfrm>
                <a:off x="431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2" name="Line 337"/>
              <p:cNvSpPr>
                <a:spLocks noChangeShapeType="1"/>
              </p:cNvSpPr>
              <p:nvPr/>
            </p:nvSpPr>
            <p:spPr bwMode="auto">
              <a:xfrm>
                <a:off x="432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3" name="Line 338"/>
              <p:cNvSpPr>
                <a:spLocks noChangeShapeType="1"/>
              </p:cNvSpPr>
              <p:nvPr/>
            </p:nvSpPr>
            <p:spPr bwMode="auto">
              <a:xfrm>
                <a:off x="432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4" name="Line 339"/>
              <p:cNvSpPr>
                <a:spLocks noChangeShapeType="1"/>
              </p:cNvSpPr>
              <p:nvPr/>
            </p:nvSpPr>
            <p:spPr bwMode="auto">
              <a:xfrm>
                <a:off x="433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5" name="Line 340"/>
              <p:cNvSpPr>
                <a:spLocks noChangeShapeType="1"/>
              </p:cNvSpPr>
              <p:nvPr/>
            </p:nvSpPr>
            <p:spPr bwMode="auto">
              <a:xfrm>
                <a:off x="434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6" name="Line 341"/>
              <p:cNvSpPr>
                <a:spLocks noChangeShapeType="1"/>
              </p:cNvSpPr>
              <p:nvPr/>
            </p:nvSpPr>
            <p:spPr bwMode="auto">
              <a:xfrm>
                <a:off x="434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7" name="Line 342"/>
              <p:cNvSpPr>
                <a:spLocks noChangeShapeType="1"/>
              </p:cNvSpPr>
              <p:nvPr/>
            </p:nvSpPr>
            <p:spPr bwMode="auto">
              <a:xfrm>
                <a:off x="435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8" name="Line 343"/>
              <p:cNvSpPr>
                <a:spLocks noChangeShapeType="1"/>
              </p:cNvSpPr>
              <p:nvPr/>
            </p:nvSpPr>
            <p:spPr bwMode="auto">
              <a:xfrm>
                <a:off x="435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69" name="Line 344"/>
              <p:cNvSpPr>
                <a:spLocks noChangeShapeType="1"/>
              </p:cNvSpPr>
              <p:nvPr/>
            </p:nvSpPr>
            <p:spPr bwMode="auto">
              <a:xfrm>
                <a:off x="436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0" name="Line 345"/>
              <p:cNvSpPr>
                <a:spLocks noChangeShapeType="1"/>
              </p:cNvSpPr>
              <p:nvPr/>
            </p:nvSpPr>
            <p:spPr bwMode="auto">
              <a:xfrm>
                <a:off x="437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1" name="Line 346"/>
              <p:cNvSpPr>
                <a:spLocks noChangeShapeType="1"/>
              </p:cNvSpPr>
              <p:nvPr/>
            </p:nvSpPr>
            <p:spPr bwMode="auto">
              <a:xfrm>
                <a:off x="437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2" name="Line 347"/>
              <p:cNvSpPr>
                <a:spLocks noChangeShapeType="1"/>
              </p:cNvSpPr>
              <p:nvPr/>
            </p:nvSpPr>
            <p:spPr bwMode="auto">
              <a:xfrm>
                <a:off x="438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3" name="Line 348"/>
              <p:cNvSpPr>
                <a:spLocks noChangeShapeType="1"/>
              </p:cNvSpPr>
              <p:nvPr/>
            </p:nvSpPr>
            <p:spPr bwMode="auto">
              <a:xfrm>
                <a:off x="438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4" name="Line 349"/>
              <p:cNvSpPr>
                <a:spLocks noChangeShapeType="1"/>
              </p:cNvSpPr>
              <p:nvPr/>
            </p:nvSpPr>
            <p:spPr bwMode="auto">
              <a:xfrm>
                <a:off x="439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5" name="Line 350"/>
              <p:cNvSpPr>
                <a:spLocks noChangeShapeType="1"/>
              </p:cNvSpPr>
              <p:nvPr/>
            </p:nvSpPr>
            <p:spPr bwMode="auto">
              <a:xfrm>
                <a:off x="440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6" name="Line 351"/>
              <p:cNvSpPr>
                <a:spLocks noChangeShapeType="1"/>
              </p:cNvSpPr>
              <p:nvPr/>
            </p:nvSpPr>
            <p:spPr bwMode="auto">
              <a:xfrm>
                <a:off x="440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7" name="Line 352"/>
              <p:cNvSpPr>
                <a:spLocks noChangeShapeType="1"/>
              </p:cNvSpPr>
              <p:nvPr/>
            </p:nvSpPr>
            <p:spPr bwMode="auto">
              <a:xfrm>
                <a:off x="441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8" name="Line 353"/>
              <p:cNvSpPr>
                <a:spLocks noChangeShapeType="1"/>
              </p:cNvSpPr>
              <p:nvPr/>
            </p:nvSpPr>
            <p:spPr bwMode="auto">
              <a:xfrm>
                <a:off x="441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79" name="Line 354"/>
              <p:cNvSpPr>
                <a:spLocks noChangeShapeType="1"/>
              </p:cNvSpPr>
              <p:nvPr/>
            </p:nvSpPr>
            <p:spPr bwMode="auto">
              <a:xfrm>
                <a:off x="442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0" name="Line 355"/>
              <p:cNvSpPr>
                <a:spLocks noChangeShapeType="1"/>
              </p:cNvSpPr>
              <p:nvPr/>
            </p:nvSpPr>
            <p:spPr bwMode="auto">
              <a:xfrm>
                <a:off x="443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1" name="Line 356"/>
              <p:cNvSpPr>
                <a:spLocks noChangeShapeType="1"/>
              </p:cNvSpPr>
              <p:nvPr/>
            </p:nvSpPr>
            <p:spPr bwMode="auto">
              <a:xfrm>
                <a:off x="443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2" name="Line 357"/>
              <p:cNvSpPr>
                <a:spLocks noChangeShapeType="1"/>
              </p:cNvSpPr>
              <p:nvPr/>
            </p:nvSpPr>
            <p:spPr bwMode="auto">
              <a:xfrm>
                <a:off x="444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3" name="Line 358"/>
              <p:cNvSpPr>
                <a:spLocks noChangeShapeType="1"/>
              </p:cNvSpPr>
              <p:nvPr/>
            </p:nvSpPr>
            <p:spPr bwMode="auto">
              <a:xfrm>
                <a:off x="444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4" name="Line 359"/>
              <p:cNvSpPr>
                <a:spLocks noChangeShapeType="1"/>
              </p:cNvSpPr>
              <p:nvPr/>
            </p:nvSpPr>
            <p:spPr bwMode="auto">
              <a:xfrm>
                <a:off x="445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5" name="Line 360"/>
              <p:cNvSpPr>
                <a:spLocks noChangeShapeType="1"/>
              </p:cNvSpPr>
              <p:nvPr/>
            </p:nvSpPr>
            <p:spPr bwMode="auto">
              <a:xfrm>
                <a:off x="446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6" name="Line 361"/>
              <p:cNvSpPr>
                <a:spLocks noChangeShapeType="1"/>
              </p:cNvSpPr>
              <p:nvPr/>
            </p:nvSpPr>
            <p:spPr bwMode="auto">
              <a:xfrm>
                <a:off x="446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7" name="Line 362"/>
              <p:cNvSpPr>
                <a:spLocks noChangeShapeType="1"/>
              </p:cNvSpPr>
              <p:nvPr/>
            </p:nvSpPr>
            <p:spPr bwMode="auto">
              <a:xfrm>
                <a:off x="447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8" name="Line 363"/>
              <p:cNvSpPr>
                <a:spLocks noChangeShapeType="1"/>
              </p:cNvSpPr>
              <p:nvPr/>
            </p:nvSpPr>
            <p:spPr bwMode="auto">
              <a:xfrm>
                <a:off x="447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89" name="Line 364"/>
              <p:cNvSpPr>
                <a:spLocks noChangeShapeType="1"/>
              </p:cNvSpPr>
              <p:nvPr/>
            </p:nvSpPr>
            <p:spPr bwMode="auto">
              <a:xfrm>
                <a:off x="448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0" name="Line 365"/>
              <p:cNvSpPr>
                <a:spLocks noChangeShapeType="1"/>
              </p:cNvSpPr>
              <p:nvPr/>
            </p:nvSpPr>
            <p:spPr bwMode="auto">
              <a:xfrm>
                <a:off x="449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1" name="Line 366"/>
              <p:cNvSpPr>
                <a:spLocks noChangeShapeType="1"/>
              </p:cNvSpPr>
              <p:nvPr/>
            </p:nvSpPr>
            <p:spPr bwMode="auto">
              <a:xfrm>
                <a:off x="449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2" name="Line 367"/>
              <p:cNvSpPr>
                <a:spLocks noChangeShapeType="1"/>
              </p:cNvSpPr>
              <p:nvPr/>
            </p:nvSpPr>
            <p:spPr bwMode="auto">
              <a:xfrm>
                <a:off x="450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3" name="Line 368"/>
              <p:cNvSpPr>
                <a:spLocks noChangeShapeType="1"/>
              </p:cNvSpPr>
              <p:nvPr/>
            </p:nvSpPr>
            <p:spPr bwMode="auto">
              <a:xfrm>
                <a:off x="450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4" name="Line 369"/>
              <p:cNvSpPr>
                <a:spLocks noChangeShapeType="1"/>
              </p:cNvSpPr>
              <p:nvPr/>
            </p:nvSpPr>
            <p:spPr bwMode="auto">
              <a:xfrm>
                <a:off x="451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5" name="Line 370"/>
              <p:cNvSpPr>
                <a:spLocks noChangeShapeType="1"/>
              </p:cNvSpPr>
              <p:nvPr/>
            </p:nvSpPr>
            <p:spPr bwMode="auto">
              <a:xfrm>
                <a:off x="452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6" name="Line 371"/>
              <p:cNvSpPr>
                <a:spLocks noChangeShapeType="1"/>
              </p:cNvSpPr>
              <p:nvPr/>
            </p:nvSpPr>
            <p:spPr bwMode="auto">
              <a:xfrm>
                <a:off x="452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7" name="Line 372"/>
              <p:cNvSpPr>
                <a:spLocks noChangeShapeType="1"/>
              </p:cNvSpPr>
              <p:nvPr/>
            </p:nvSpPr>
            <p:spPr bwMode="auto">
              <a:xfrm>
                <a:off x="453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8" name="Line 373"/>
              <p:cNvSpPr>
                <a:spLocks noChangeShapeType="1"/>
              </p:cNvSpPr>
              <p:nvPr/>
            </p:nvSpPr>
            <p:spPr bwMode="auto">
              <a:xfrm>
                <a:off x="453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399" name="Line 374"/>
              <p:cNvSpPr>
                <a:spLocks noChangeShapeType="1"/>
              </p:cNvSpPr>
              <p:nvPr/>
            </p:nvSpPr>
            <p:spPr bwMode="auto">
              <a:xfrm>
                <a:off x="454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0" name="Line 375"/>
              <p:cNvSpPr>
                <a:spLocks noChangeShapeType="1"/>
              </p:cNvSpPr>
              <p:nvPr/>
            </p:nvSpPr>
            <p:spPr bwMode="auto">
              <a:xfrm>
                <a:off x="455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1" name="Line 376"/>
              <p:cNvSpPr>
                <a:spLocks noChangeShapeType="1"/>
              </p:cNvSpPr>
              <p:nvPr/>
            </p:nvSpPr>
            <p:spPr bwMode="auto">
              <a:xfrm>
                <a:off x="455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2" name="Line 377"/>
              <p:cNvSpPr>
                <a:spLocks noChangeShapeType="1"/>
              </p:cNvSpPr>
              <p:nvPr/>
            </p:nvSpPr>
            <p:spPr bwMode="auto">
              <a:xfrm>
                <a:off x="456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3" name="Line 378"/>
              <p:cNvSpPr>
                <a:spLocks noChangeShapeType="1"/>
              </p:cNvSpPr>
              <p:nvPr/>
            </p:nvSpPr>
            <p:spPr bwMode="auto">
              <a:xfrm>
                <a:off x="456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4" name="Line 379"/>
              <p:cNvSpPr>
                <a:spLocks noChangeShapeType="1"/>
              </p:cNvSpPr>
              <p:nvPr/>
            </p:nvSpPr>
            <p:spPr bwMode="auto">
              <a:xfrm>
                <a:off x="457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5" name="Line 380"/>
              <p:cNvSpPr>
                <a:spLocks noChangeShapeType="1"/>
              </p:cNvSpPr>
              <p:nvPr/>
            </p:nvSpPr>
            <p:spPr bwMode="auto">
              <a:xfrm>
                <a:off x="458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6" name="Line 381"/>
              <p:cNvSpPr>
                <a:spLocks noChangeShapeType="1"/>
              </p:cNvSpPr>
              <p:nvPr/>
            </p:nvSpPr>
            <p:spPr bwMode="auto">
              <a:xfrm>
                <a:off x="458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7" name="Line 382"/>
              <p:cNvSpPr>
                <a:spLocks noChangeShapeType="1"/>
              </p:cNvSpPr>
              <p:nvPr/>
            </p:nvSpPr>
            <p:spPr bwMode="auto">
              <a:xfrm>
                <a:off x="459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8" name="Line 383"/>
              <p:cNvSpPr>
                <a:spLocks noChangeShapeType="1"/>
              </p:cNvSpPr>
              <p:nvPr/>
            </p:nvSpPr>
            <p:spPr bwMode="auto">
              <a:xfrm>
                <a:off x="459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09" name="Line 384"/>
              <p:cNvSpPr>
                <a:spLocks noChangeShapeType="1"/>
              </p:cNvSpPr>
              <p:nvPr/>
            </p:nvSpPr>
            <p:spPr bwMode="auto">
              <a:xfrm>
                <a:off x="460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0" name="Line 385"/>
              <p:cNvSpPr>
                <a:spLocks noChangeShapeType="1"/>
              </p:cNvSpPr>
              <p:nvPr/>
            </p:nvSpPr>
            <p:spPr bwMode="auto">
              <a:xfrm>
                <a:off x="461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1" name="Line 386"/>
              <p:cNvSpPr>
                <a:spLocks noChangeShapeType="1"/>
              </p:cNvSpPr>
              <p:nvPr/>
            </p:nvSpPr>
            <p:spPr bwMode="auto">
              <a:xfrm>
                <a:off x="461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2" name="Line 387"/>
              <p:cNvSpPr>
                <a:spLocks noChangeShapeType="1"/>
              </p:cNvSpPr>
              <p:nvPr/>
            </p:nvSpPr>
            <p:spPr bwMode="auto">
              <a:xfrm>
                <a:off x="462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3" name="Line 388"/>
              <p:cNvSpPr>
                <a:spLocks noChangeShapeType="1"/>
              </p:cNvSpPr>
              <p:nvPr/>
            </p:nvSpPr>
            <p:spPr bwMode="auto">
              <a:xfrm>
                <a:off x="462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4" name="Line 389"/>
              <p:cNvSpPr>
                <a:spLocks noChangeShapeType="1"/>
              </p:cNvSpPr>
              <p:nvPr/>
            </p:nvSpPr>
            <p:spPr bwMode="auto">
              <a:xfrm>
                <a:off x="463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5" name="Line 390"/>
              <p:cNvSpPr>
                <a:spLocks noChangeShapeType="1"/>
              </p:cNvSpPr>
              <p:nvPr/>
            </p:nvSpPr>
            <p:spPr bwMode="auto">
              <a:xfrm>
                <a:off x="464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6" name="Line 391"/>
              <p:cNvSpPr>
                <a:spLocks noChangeShapeType="1"/>
              </p:cNvSpPr>
              <p:nvPr/>
            </p:nvSpPr>
            <p:spPr bwMode="auto">
              <a:xfrm>
                <a:off x="464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7" name="Line 392"/>
              <p:cNvSpPr>
                <a:spLocks noChangeShapeType="1"/>
              </p:cNvSpPr>
              <p:nvPr/>
            </p:nvSpPr>
            <p:spPr bwMode="auto">
              <a:xfrm>
                <a:off x="465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8" name="Line 393"/>
              <p:cNvSpPr>
                <a:spLocks noChangeShapeType="1"/>
              </p:cNvSpPr>
              <p:nvPr/>
            </p:nvSpPr>
            <p:spPr bwMode="auto">
              <a:xfrm>
                <a:off x="465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19" name="Line 394"/>
              <p:cNvSpPr>
                <a:spLocks noChangeShapeType="1"/>
              </p:cNvSpPr>
              <p:nvPr/>
            </p:nvSpPr>
            <p:spPr bwMode="auto">
              <a:xfrm>
                <a:off x="466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0" name="Line 395"/>
              <p:cNvSpPr>
                <a:spLocks noChangeShapeType="1"/>
              </p:cNvSpPr>
              <p:nvPr/>
            </p:nvSpPr>
            <p:spPr bwMode="auto">
              <a:xfrm>
                <a:off x="467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1" name="Line 396"/>
              <p:cNvSpPr>
                <a:spLocks noChangeShapeType="1"/>
              </p:cNvSpPr>
              <p:nvPr/>
            </p:nvSpPr>
            <p:spPr bwMode="auto">
              <a:xfrm>
                <a:off x="467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2" name="Line 397"/>
              <p:cNvSpPr>
                <a:spLocks noChangeShapeType="1"/>
              </p:cNvSpPr>
              <p:nvPr/>
            </p:nvSpPr>
            <p:spPr bwMode="auto">
              <a:xfrm>
                <a:off x="468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3" name="Line 398"/>
              <p:cNvSpPr>
                <a:spLocks noChangeShapeType="1"/>
              </p:cNvSpPr>
              <p:nvPr/>
            </p:nvSpPr>
            <p:spPr bwMode="auto">
              <a:xfrm>
                <a:off x="468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4" name="Line 399"/>
              <p:cNvSpPr>
                <a:spLocks noChangeShapeType="1"/>
              </p:cNvSpPr>
              <p:nvPr/>
            </p:nvSpPr>
            <p:spPr bwMode="auto">
              <a:xfrm>
                <a:off x="4694"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5" name="Line 400"/>
              <p:cNvSpPr>
                <a:spLocks noChangeShapeType="1"/>
              </p:cNvSpPr>
              <p:nvPr/>
            </p:nvSpPr>
            <p:spPr bwMode="auto">
              <a:xfrm>
                <a:off x="4700"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6" name="Line 401"/>
              <p:cNvSpPr>
                <a:spLocks noChangeShapeType="1"/>
              </p:cNvSpPr>
              <p:nvPr/>
            </p:nvSpPr>
            <p:spPr bwMode="auto">
              <a:xfrm>
                <a:off x="4706"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7" name="Line 402"/>
              <p:cNvSpPr>
                <a:spLocks noChangeShapeType="1"/>
              </p:cNvSpPr>
              <p:nvPr/>
            </p:nvSpPr>
            <p:spPr bwMode="auto">
              <a:xfrm>
                <a:off x="4712"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8" name="Line 403"/>
              <p:cNvSpPr>
                <a:spLocks noChangeShapeType="1"/>
              </p:cNvSpPr>
              <p:nvPr/>
            </p:nvSpPr>
            <p:spPr bwMode="auto">
              <a:xfrm>
                <a:off x="4718"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29" name="Line 404"/>
              <p:cNvSpPr>
                <a:spLocks noChangeShapeType="1"/>
              </p:cNvSpPr>
              <p:nvPr/>
            </p:nvSpPr>
            <p:spPr bwMode="auto">
              <a:xfrm>
                <a:off x="4724"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30" name="Line 405"/>
              <p:cNvSpPr>
                <a:spLocks noChangeShapeType="1"/>
              </p:cNvSpPr>
              <p:nvPr/>
            </p:nvSpPr>
            <p:spPr bwMode="auto">
              <a:xfrm>
                <a:off x="4730"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31" name="Line 406"/>
              <p:cNvSpPr>
                <a:spLocks noChangeShapeType="1"/>
              </p:cNvSpPr>
              <p:nvPr/>
            </p:nvSpPr>
            <p:spPr bwMode="auto">
              <a:xfrm>
                <a:off x="4736"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432" name="Line 407"/>
              <p:cNvSpPr>
                <a:spLocks noChangeShapeType="1"/>
              </p:cNvSpPr>
              <p:nvPr/>
            </p:nvSpPr>
            <p:spPr bwMode="auto">
              <a:xfrm>
                <a:off x="4742"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130" name="Line 409"/>
            <p:cNvSpPr>
              <a:spLocks noChangeShapeType="1"/>
            </p:cNvSpPr>
            <p:nvPr/>
          </p:nvSpPr>
          <p:spPr bwMode="auto">
            <a:xfrm>
              <a:off x="4748"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31" name="Line 410"/>
            <p:cNvSpPr>
              <a:spLocks noChangeShapeType="1"/>
            </p:cNvSpPr>
            <p:nvPr/>
          </p:nvSpPr>
          <p:spPr bwMode="auto">
            <a:xfrm>
              <a:off x="4754"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32" name="Line 411"/>
            <p:cNvSpPr>
              <a:spLocks noChangeShapeType="1"/>
            </p:cNvSpPr>
            <p:nvPr/>
          </p:nvSpPr>
          <p:spPr bwMode="auto">
            <a:xfrm>
              <a:off x="4760"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33" name="Line 412"/>
            <p:cNvSpPr>
              <a:spLocks noChangeShapeType="1"/>
            </p:cNvSpPr>
            <p:nvPr/>
          </p:nvSpPr>
          <p:spPr bwMode="auto">
            <a:xfrm>
              <a:off x="4766"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34" name="Line 413"/>
            <p:cNvSpPr>
              <a:spLocks noChangeShapeType="1"/>
            </p:cNvSpPr>
            <p:nvPr/>
          </p:nvSpPr>
          <p:spPr bwMode="auto">
            <a:xfrm>
              <a:off x="477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35" name="Line 414"/>
            <p:cNvSpPr>
              <a:spLocks noChangeShapeType="1"/>
            </p:cNvSpPr>
            <p:nvPr/>
          </p:nvSpPr>
          <p:spPr bwMode="auto">
            <a:xfrm>
              <a:off x="477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36" name="Line 415"/>
            <p:cNvSpPr>
              <a:spLocks noChangeShapeType="1"/>
            </p:cNvSpPr>
            <p:nvPr/>
          </p:nvSpPr>
          <p:spPr bwMode="auto">
            <a:xfrm>
              <a:off x="478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37" name="Line 416"/>
            <p:cNvSpPr>
              <a:spLocks noChangeShapeType="1"/>
            </p:cNvSpPr>
            <p:nvPr/>
          </p:nvSpPr>
          <p:spPr bwMode="auto">
            <a:xfrm>
              <a:off x="478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38" name="Line 417"/>
            <p:cNvSpPr>
              <a:spLocks noChangeShapeType="1"/>
            </p:cNvSpPr>
            <p:nvPr/>
          </p:nvSpPr>
          <p:spPr bwMode="auto">
            <a:xfrm>
              <a:off x="479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39" name="Line 418"/>
            <p:cNvSpPr>
              <a:spLocks noChangeShapeType="1"/>
            </p:cNvSpPr>
            <p:nvPr/>
          </p:nvSpPr>
          <p:spPr bwMode="auto">
            <a:xfrm>
              <a:off x="480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0" name="Line 419"/>
            <p:cNvSpPr>
              <a:spLocks noChangeShapeType="1"/>
            </p:cNvSpPr>
            <p:nvPr/>
          </p:nvSpPr>
          <p:spPr bwMode="auto">
            <a:xfrm>
              <a:off x="480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1" name="Line 420"/>
            <p:cNvSpPr>
              <a:spLocks noChangeShapeType="1"/>
            </p:cNvSpPr>
            <p:nvPr/>
          </p:nvSpPr>
          <p:spPr bwMode="auto">
            <a:xfrm>
              <a:off x="481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2" name="Line 421"/>
            <p:cNvSpPr>
              <a:spLocks noChangeShapeType="1"/>
            </p:cNvSpPr>
            <p:nvPr/>
          </p:nvSpPr>
          <p:spPr bwMode="auto">
            <a:xfrm>
              <a:off x="481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3" name="Line 422"/>
            <p:cNvSpPr>
              <a:spLocks noChangeShapeType="1"/>
            </p:cNvSpPr>
            <p:nvPr/>
          </p:nvSpPr>
          <p:spPr bwMode="auto">
            <a:xfrm>
              <a:off x="482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4" name="Line 423"/>
            <p:cNvSpPr>
              <a:spLocks noChangeShapeType="1"/>
            </p:cNvSpPr>
            <p:nvPr/>
          </p:nvSpPr>
          <p:spPr bwMode="auto">
            <a:xfrm>
              <a:off x="483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5" name="Line 424"/>
            <p:cNvSpPr>
              <a:spLocks noChangeShapeType="1"/>
            </p:cNvSpPr>
            <p:nvPr/>
          </p:nvSpPr>
          <p:spPr bwMode="auto">
            <a:xfrm>
              <a:off x="483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6" name="Line 425"/>
            <p:cNvSpPr>
              <a:spLocks noChangeShapeType="1"/>
            </p:cNvSpPr>
            <p:nvPr/>
          </p:nvSpPr>
          <p:spPr bwMode="auto">
            <a:xfrm>
              <a:off x="484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7" name="Line 426"/>
            <p:cNvSpPr>
              <a:spLocks noChangeShapeType="1"/>
            </p:cNvSpPr>
            <p:nvPr/>
          </p:nvSpPr>
          <p:spPr bwMode="auto">
            <a:xfrm>
              <a:off x="484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8" name="Line 427"/>
            <p:cNvSpPr>
              <a:spLocks noChangeShapeType="1"/>
            </p:cNvSpPr>
            <p:nvPr/>
          </p:nvSpPr>
          <p:spPr bwMode="auto">
            <a:xfrm>
              <a:off x="485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49" name="Line 428"/>
            <p:cNvSpPr>
              <a:spLocks noChangeShapeType="1"/>
            </p:cNvSpPr>
            <p:nvPr/>
          </p:nvSpPr>
          <p:spPr bwMode="auto">
            <a:xfrm>
              <a:off x="486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0" name="Line 429"/>
            <p:cNvSpPr>
              <a:spLocks noChangeShapeType="1"/>
            </p:cNvSpPr>
            <p:nvPr/>
          </p:nvSpPr>
          <p:spPr bwMode="auto">
            <a:xfrm>
              <a:off x="486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1" name="Line 430"/>
            <p:cNvSpPr>
              <a:spLocks noChangeShapeType="1"/>
            </p:cNvSpPr>
            <p:nvPr/>
          </p:nvSpPr>
          <p:spPr bwMode="auto">
            <a:xfrm>
              <a:off x="487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2" name="Line 431"/>
            <p:cNvSpPr>
              <a:spLocks noChangeShapeType="1"/>
            </p:cNvSpPr>
            <p:nvPr/>
          </p:nvSpPr>
          <p:spPr bwMode="auto">
            <a:xfrm>
              <a:off x="487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3" name="Line 432"/>
            <p:cNvSpPr>
              <a:spLocks noChangeShapeType="1"/>
            </p:cNvSpPr>
            <p:nvPr/>
          </p:nvSpPr>
          <p:spPr bwMode="auto">
            <a:xfrm>
              <a:off x="488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4" name="Line 433"/>
            <p:cNvSpPr>
              <a:spLocks noChangeShapeType="1"/>
            </p:cNvSpPr>
            <p:nvPr/>
          </p:nvSpPr>
          <p:spPr bwMode="auto">
            <a:xfrm>
              <a:off x="489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5" name="Line 434"/>
            <p:cNvSpPr>
              <a:spLocks noChangeShapeType="1"/>
            </p:cNvSpPr>
            <p:nvPr/>
          </p:nvSpPr>
          <p:spPr bwMode="auto">
            <a:xfrm>
              <a:off x="489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6" name="Line 435"/>
            <p:cNvSpPr>
              <a:spLocks noChangeShapeType="1"/>
            </p:cNvSpPr>
            <p:nvPr/>
          </p:nvSpPr>
          <p:spPr bwMode="auto">
            <a:xfrm>
              <a:off x="490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7" name="Line 436"/>
            <p:cNvSpPr>
              <a:spLocks noChangeShapeType="1"/>
            </p:cNvSpPr>
            <p:nvPr/>
          </p:nvSpPr>
          <p:spPr bwMode="auto">
            <a:xfrm>
              <a:off x="490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8" name="Line 437"/>
            <p:cNvSpPr>
              <a:spLocks noChangeShapeType="1"/>
            </p:cNvSpPr>
            <p:nvPr/>
          </p:nvSpPr>
          <p:spPr bwMode="auto">
            <a:xfrm>
              <a:off x="491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59" name="Line 438"/>
            <p:cNvSpPr>
              <a:spLocks noChangeShapeType="1"/>
            </p:cNvSpPr>
            <p:nvPr/>
          </p:nvSpPr>
          <p:spPr bwMode="auto">
            <a:xfrm>
              <a:off x="492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0" name="Line 439"/>
            <p:cNvSpPr>
              <a:spLocks noChangeShapeType="1"/>
            </p:cNvSpPr>
            <p:nvPr/>
          </p:nvSpPr>
          <p:spPr bwMode="auto">
            <a:xfrm>
              <a:off x="492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1" name="Line 440"/>
            <p:cNvSpPr>
              <a:spLocks noChangeShapeType="1"/>
            </p:cNvSpPr>
            <p:nvPr/>
          </p:nvSpPr>
          <p:spPr bwMode="auto">
            <a:xfrm>
              <a:off x="493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2" name="Line 441"/>
            <p:cNvSpPr>
              <a:spLocks noChangeShapeType="1"/>
            </p:cNvSpPr>
            <p:nvPr/>
          </p:nvSpPr>
          <p:spPr bwMode="auto">
            <a:xfrm>
              <a:off x="493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3" name="Line 442"/>
            <p:cNvSpPr>
              <a:spLocks noChangeShapeType="1"/>
            </p:cNvSpPr>
            <p:nvPr/>
          </p:nvSpPr>
          <p:spPr bwMode="auto">
            <a:xfrm>
              <a:off x="494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4" name="Line 443"/>
            <p:cNvSpPr>
              <a:spLocks noChangeShapeType="1"/>
            </p:cNvSpPr>
            <p:nvPr/>
          </p:nvSpPr>
          <p:spPr bwMode="auto">
            <a:xfrm>
              <a:off x="495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5" name="Line 444"/>
            <p:cNvSpPr>
              <a:spLocks noChangeShapeType="1"/>
            </p:cNvSpPr>
            <p:nvPr/>
          </p:nvSpPr>
          <p:spPr bwMode="auto">
            <a:xfrm>
              <a:off x="495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6" name="Line 445"/>
            <p:cNvSpPr>
              <a:spLocks noChangeShapeType="1"/>
            </p:cNvSpPr>
            <p:nvPr/>
          </p:nvSpPr>
          <p:spPr bwMode="auto">
            <a:xfrm>
              <a:off x="496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7" name="Line 446"/>
            <p:cNvSpPr>
              <a:spLocks noChangeShapeType="1"/>
            </p:cNvSpPr>
            <p:nvPr/>
          </p:nvSpPr>
          <p:spPr bwMode="auto">
            <a:xfrm>
              <a:off x="496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8" name="Line 447"/>
            <p:cNvSpPr>
              <a:spLocks noChangeShapeType="1"/>
            </p:cNvSpPr>
            <p:nvPr/>
          </p:nvSpPr>
          <p:spPr bwMode="auto">
            <a:xfrm>
              <a:off x="497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69" name="Line 448"/>
            <p:cNvSpPr>
              <a:spLocks noChangeShapeType="1"/>
            </p:cNvSpPr>
            <p:nvPr/>
          </p:nvSpPr>
          <p:spPr bwMode="auto">
            <a:xfrm>
              <a:off x="498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0" name="Line 449"/>
            <p:cNvSpPr>
              <a:spLocks noChangeShapeType="1"/>
            </p:cNvSpPr>
            <p:nvPr/>
          </p:nvSpPr>
          <p:spPr bwMode="auto">
            <a:xfrm>
              <a:off x="498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1" name="Line 450"/>
            <p:cNvSpPr>
              <a:spLocks noChangeShapeType="1"/>
            </p:cNvSpPr>
            <p:nvPr/>
          </p:nvSpPr>
          <p:spPr bwMode="auto">
            <a:xfrm>
              <a:off x="499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2" name="Line 451"/>
            <p:cNvSpPr>
              <a:spLocks noChangeShapeType="1"/>
            </p:cNvSpPr>
            <p:nvPr/>
          </p:nvSpPr>
          <p:spPr bwMode="auto">
            <a:xfrm>
              <a:off x="499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3" name="Line 452"/>
            <p:cNvSpPr>
              <a:spLocks noChangeShapeType="1"/>
            </p:cNvSpPr>
            <p:nvPr/>
          </p:nvSpPr>
          <p:spPr bwMode="auto">
            <a:xfrm>
              <a:off x="500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4" name="Line 453"/>
            <p:cNvSpPr>
              <a:spLocks noChangeShapeType="1"/>
            </p:cNvSpPr>
            <p:nvPr/>
          </p:nvSpPr>
          <p:spPr bwMode="auto">
            <a:xfrm>
              <a:off x="501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5" name="Line 454"/>
            <p:cNvSpPr>
              <a:spLocks noChangeShapeType="1"/>
            </p:cNvSpPr>
            <p:nvPr/>
          </p:nvSpPr>
          <p:spPr bwMode="auto">
            <a:xfrm>
              <a:off x="501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6" name="Line 455"/>
            <p:cNvSpPr>
              <a:spLocks noChangeShapeType="1"/>
            </p:cNvSpPr>
            <p:nvPr/>
          </p:nvSpPr>
          <p:spPr bwMode="auto">
            <a:xfrm>
              <a:off x="502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7" name="Line 456"/>
            <p:cNvSpPr>
              <a:spLocks noChangeShapeType="1"/>
            </p:cNvSpPr>
            <p:nvPr/>
          </p:nvSpPr>
          <p:spPr bwMode="auto">
            <a:xfrm>
              <a:off x="502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8" name="Line 457"/>
            <p:cNvSpPr>
              <a:spLocks noChangeShapeType="1"/>
            </p:cNvSpPr>
            <p:nvPr/>
          </p:nvSpPr>
          <p:spPr bwMode="auto">
            <a:xfrm>
              <a:off x="503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79" name="Line 458"/>
            <p:cNvSpPr>
              <a:spLocks noChangeShapeType="1"/>
            </p:cNvSpPr>
            <p:nvPr/>
          </p:nvSpPr>
          <p:spPr bwMode="auto">
            <a:xfrm>
              <a:off x="504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0" name="Line 459"/>
            <p:cNvSpPr>
              <a:spLocks noChangeShapeType="1"/>
            </p:cNvSpPr>
            <p:nvPr/>
          </p:nvSpPr>
          <p:spPr bwMode="auto">
            <a:xfrm>
              <a:off x="504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1" name="Line 460"/>
            <p:cNvSpPr>
              <a:spLocks noChangeShapeType="1"/>
            </p:cNvSpPr>
            <p:nvPr/>
          </p:nvSpPr>
          <p:spPr bwMode="auto">
            <a:xfrm>
              <a:off x="505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2" name="Line 461"/>
            <p:cNvSpPr>
              <a:spLocks noChangeShapeType="1"/>
            </p:cNvSpPr>
            <p:nvPr/>
          </p:nvSpPr>
          <p:spPr bwMode="auto">
            <a:xfrm>
              <a:off x="505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3" name="Line 462"/>
            <p:cNvSpPr>
              <a:spLocks noChangeShapeType="1"/>
            </p:cNvSpPr>
            <p:nvPr/>
          </p:nvSpPr>
          <p:spPr bwMode="auto">
            <a:xfrm>
              <a:off x="506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4" name="Line 463"/>
            <p:cNvSpPr>
              <a:spLocks noChangeShapeType="1"/>
            </p:cNvSpPr>
            <p:nvPr/>
          </p:nvSpPr>
          <p:spPr bwMode="auto">
            <a:xfrm>
              <a:off x="507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5" name="Line 464"/>
            <p:cNvSpPr>
              <a:spLocks noChangeShapeType="1"/>
            </p:cNvSpPr>
            <p:nvPr/>
          </p:nvSpPr>
          <p:spPr bwMode="auto">
            <a:xfrm>
              <a:off x="507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6" name="Line 465"/>
            <p:cNvSpPr>
              <a:spLocks noChangeShapeType="1"/>
            </p:cNvSpPr>
            <p:nvPr/>
          </p:nvSpPr>
          <p:spPr bwMode="auto">
            <a:xfrm>
              <a:off x="508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7" name="Line 466"/>
            <p:cNvSpPr>
              <a:spLocks noChangeShapeType="1"/>
            </p:cNvSpPr>
            <p:nvPr/>
          </p:nvSpPr>
          <p:spPr bwMode="auto">
            <a:xfrm>
              <a:off x="508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8" name="Line 467"/>
            <p:cNvSpPr>
              <a:spLocks noChangeShapeType="1"/>
            </p:cNvSpPr>
            <p:nvPr/>
          </p:nvSpPr>
          <p:spPr bwMode="auto">
            <a:xfrm>
              <a:off x="509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89" name="Line 468"/>
            <p:cNvSpPr>
              <a:spLocks noChangeShapeType="1"/>
            </p:cNvSpPr>
            <p:nvPr/>
          </p:nvSpPr>
          <p:spPr bwMode="auto">
            <a:xfrm>
              <a:off x="510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0" name="Line 469"/>
            <p:cNvSpPr>
              <a:spLocks noChangeShapeType="1"/>
            </p:cNvSpPr>
            <p:nvPr/>
          </p:nvSpPr>
          <p:spPr bwMode="auto">
            <a:xfrm>
              <a:off x="510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1" name="Line 470"/>
            <p:cNvSpPr>
              <a:spLocks noChangeShapeType="1"/>
            </p:cNvSpPr>
            <p:nvPr/>
          </p:nvSpPr>
          <p:spPr bwMode="auto">
            <a:xfrm>
              <a:off x="511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2" name="Line 471"/>
            <p:cNvSpPr>
              <a:spLocks noChangeShapeType="1"/>
            </p:cNvSpPr>
            <p:nvPr/>
          </p:nvSpPr>
          <p:spPr bwMode="auto">
            <a:xfrm>
              <a:off x="511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3" name="Line 472"/>
            <p:cNvSpPr>
              <a:spLocks noChangeShapeType="1"/>
            </p:cNvSpPr>
            <p:nvPr/>
          </p:nvSpPr>
          <p:spPr bwMode="auto">
            <a:xfrm>
              <a:off x="512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4" name="Line 473"/>
            <p:cNvSpPr>
              <a:spLocks noChangeShapeType="1"/>
            </p:cNvSpPr>
            <p:nvPr/>
          </p:nvSpPr>
          <p:spPr bwMode="auto">
            <a:xfrm>
              <a:off x="513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5" name="Line 474"/>
            <p:cNvSpPr>
              <a:spLocks noChangeShapeType="1"/>
            </p:cNvSpPr>
            <p:nvPr/>
          </p:nvSpPr>
          <p:spPr bwMode="auto">
            <a:xfrm>
              <a:off x="513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6" name="Line 475"/>
            <p:cNvSpPr>
              <a:spLocks noChangeShapeType="1"/>
            </p:cNvSpPr>
            <p:nvPr/>
          </p:nvSpPr>
          <p:spPr bwMode="auto">
            <a:xfrm>
              <a:off x="514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7" name="Line 476"/>
            <p:cNvSpPr>
              <a:spLocks noChangeShapeType="1"/>
            </p:cNvSpPr>
            <p:nvPr/>
          </p:nvSpPr>
          <p:spPr bwMode="auto">
            <a:xfrm>
              <a:off x="514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8" name="Line 477"/>
            <p:cNvSpPr>
              <a:spLocks noChangeShapeType="1"/>
            </p:cNvSpPr>
            <p:nvPr/>
          </p:nvSpPr>
          <p:spPr bwMode="auto">
            <a:xfrm>
              <a:off x="515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99" name="Line 478"/>
            <p:cNvSpPr>
              <a:spLocks noChangeShapeType="1"/>
            </p:cNvSpPr>
            <p:nvPr/>
          </p:nvSpPr>
          <p:spPr bwMode="auto">
            <a:xfrm>
              <a:off x="516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0" name="Line 479"/>
            <p:cNvSpPr>
              <a:spLocks noChangeShapeType="1"/>
            </p:cNvSpPr>
            <p:nvPr/>
          </p:nvSpPr>
          <p:spPr bwMode="auto">
            <a:xfrm>
              <a:off x="5167"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1" name="Line 480"/>
            <p:cNvSpPr>
              <a:spLocks noChangeShapeType="1"/>
            </p:cNvSpPr>
            <p:nvPr/>
          </p:nvSpPr>
          <p:spPr bwMode="auto">
            <a:xfrm>
              <a:off x="5173"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2" name="Line 481"/>
            <p:cNvSpPr>
              <a:spLocks noChangeShapeType="1"/>
            </p:cNvSpPr>
            <p:nvPr/>
          </p:nvSpPr>
          <p:spPr bwMode="auto">
            <a:xfrm>
              <a:off x="5179"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3" name="Line 482"/>
            <p:cNvSpPr>
              <a:spLocks noChangeShapeType="1"/>
            </p:cNvSpPr>
            <p:nvPr/>
          </p:nvSpPr>
          <p:spPr bwMode="auto">
            <a:xfrm>
              <a:off x="5185"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4" name="Line 483"/>
            <p:cNvSpPr>
              <a:spLocks noChangeShapeType="1"/>
            </p:cNvSpPr>
            <p:nvPr/>
          </p:nvSpPr>
          <p:spPr bwMode="auto">
            <a:xfrm>
              <a:off x="5191"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5" name="Line 484"/>
            <p:cNvSpPr>
              <a:spLocks noChangeShapeType="1"/>
            </p:cNvSpPr>
            <p:nvPr/>
          </p:nvSpPr>
          <p:spPr bwMode="auto">
            <a:xfrm>
              <a:off x="5197"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6" name="Line 485"/>
            <p:cNvSpPr>
              <a:spLocks noChangeShapeType="1"/>
            </p:cNvSpPr>
            <p:nvPr/>
          </p:nvSpPr>
          <p:spPr bwMode="auto">
            <a:xfrm>
              <a:off x="5203"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7" name="Line 486"/>
            <p:cNvSpPr>
              <a:spLocks noChangeShapeType="1"/>
            </p:cNvSpPr>
            <p:nvPr/>
          </p:nvSpPr>
          <p:spPr bwMode="auto">
            <a:xfrm>
              <a:off x="5209"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8" name="Line 487"/>
            <p:cNvSpPr>
              <a:spLocks noChangeShapeType="1"/>
            </p:cNvSpPr>
            <p:nvPr/>
          </p:nvSpPr>
          <p:spPr bwMode="auto">
            <a:xfrm>
              <a:off x="5215"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09" name="Line 488"/>
            <p:cNvSpPr>
              <a:spLocks noChangeShapeType="1"/>
            </p:cNvSpPr>
            <p:nvPr/>
          </p:nvSpPr>
          <p:spPr bwMode="auto">
            <a:xfrm>
              <a:off x="5221"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0" name="Line 489"/>
            <p:cNvSpPr>
              <a:spLocks noChangeShapeType="1"/>
            </p:cNvSpPr>
            <p:nvPr/>
          </p:nvSpPr>
          <p:spPr bwMode="auto">
            <a:xfrm>
              <a:off x="5227"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1" name="Line 490"/>
            <p:cNvSpPr>
              <a:spLocks noChangeShapeType="1"/>
            </p:cNvSpPr>
            <p:nvPr/>
          </p:nvSpPr>
          <p:spPr bwMode="auto">
            <a:xfrm>
              <a:off x="5233"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2" name="Line 491"/>
            <p:cNvSpPr>
              <a:spLocks noChangeShapeType="1"/>
            </p:cNvSpPr>
            <p:nvPr/>
          </p:nvSpPr>
          <p:spPr bwMode="auto">
            <a:xfrm>
              <a:off x="5239"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3" name="Line 492"/>
            <p:cNvSpPr>
              <a:spLocks noChangeShapeType="1"/>
            </p:cNvSpPr>
            <p:nvPr/>
          </p:nvSpPr>
          <p:spPr bwMode="auto">
            <a:xfrm>
              <a:off x="5245"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4" name="Line 493"/>
            <p:cNvSpPr>
              <a:spLocks noChangeShapeType="1"/>
            </p:cNvSpPr>
            <p:nvPr/>
          </p:nvSpPr>
          <p:spPr bwMode="auto">
            <a:xfrm>
              <a:off x="5251"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5" name="Line 494"/>
            <p:cNvSpPr>
              <a:spLocks noChangeShapeType="1"/>
            </p:cNvSpPr>
            <p:nvPr/>
          </p:nvSpPr>
          <p:spPr bwMode="auto">
            <a:xfrm>
              <a:off x="5257"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6" name="Line 495"/>
            <p:cNvSpPr>
              <a:spLocks noChangeShapeType="1"/>
            </p:cNvSpPr>
            <p:nvPr/>
          </p:nvSpPr>
          <p:spPr bwMode="auto">
            <a:xfrm>
              <a:off x="5263"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7" name="Line 496"/>
            <p:cNvSpPr>
              <a:spLocks noChangeShapeType="1"/>
            </p:cNvSpPr>
            <p:nvPr/>
          </p:nvSpPr>
          <p:spPr bwMode="auto">
            <a:xfrm>
              <a:off x="5269"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8" name="Line 497"/>
            <p:cNvSpPr>
              <a:spLocks noChangeShapeType="1"/>
            </p:cNvSpPr>
            <p:nvPr/>
          </p:nvSpPr>
          <p:spPr bwMode="auto">
            <a:xfrm>
              <a:off x="527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19" name="Line 498"/>
            <p:cNvSpPr>
              <a:spLocks noChangeShapeType="1"/>
            </p:cNvSpPr>
            <p:nvPr/>
          </p:nvSpPr>
          <p:spPr bwMode="auto">
            <a:xfrm>
              <a:off x="528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0" name="Line 499"/>
            <p:cNvSpPr>
              <a:spLocks noChangeShapeType="1"/>
            </p:cNvSpPr>
            <p:nvPr/>
          </p:nvSpPr>
          <p:spPr bwMode="auto">
            <a:xfrm>
              <a:off x="528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1" name="Line 500"/>
            <p:cNvSpPr>
              <a:spLocks noChangeShapeType="1"/>
            </p:cNvSpPr>
            <p:nvPr/>
          </p:nvSpPr>
          <p:spPr bwMode="auto">
            <a:xfrm>
              <a:off x="529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2" name="Line 501"/>
            <p:cNvSpPr>
              <a:spLocks noChangeShapeType="1"/>
            </p:cNvSpPr>
            <p:nvPr/>
          </p:nvSpPr>
          <p:spPr bwMode="auto">
            <a:xfrm>
              <a:off x="529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3" name="Line 502"/>
            <p:cNvSpPr>
              <a:spLocks noChangeShapeType="1"/>
            </p:cNvSpPr>
            <p:nvPr/>
          </p:nvSpPr>
          <p:spPr bwMode="auto">
            <a:xfrm>
              <a:off x="530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4" name="Line 503"/>
            <p:cNvSpPr>
              <a:spLocks noChangeShapeType="1"/>
            </p:cNvSpPr>
            <p:nvPr/>
          </p:nvSpPr>
          <p:spPr bwMode="auto">
            <a:xfrm>
              <a:off x="531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5" name="Line 504"/>
            <p:cNvSpPr>
              <a:spLocks noChangeShapeType="1"/>
            </p:cNvSpPr>
            <p:nvPr/>
          </p:nvSpPr>
          <p:spPr bwMode="auto">
            <a:xfrm>
              <a:off x="531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6" name="Line 505"/>
            <p:cNvSpPr>
              <a:spLocks noChangeShapeType="1"/>
            </p:cNvSpPr>
            <p:nvPr/>
          </p:nvSpPr>
          <p:spPr bwMode="auto">
            <a:xfrm>
              <a:off x="532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7" name="Line 506"/>
            <p:cNvSpPr>
              <a:spLocks noChangeShapeType="1"/>
            </p:cNvSpPr>
            <p:nvPr/>
          </p:nvSpPr>
          <p:spPr bwMode="auto">
            <a:xfrm>
              <a:off x="5328"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8" name="Line 507"/>
            <p:cNvSpPr>
              <a:spLocks noChangeShapeType="1"/>
            </p:cNvSpPr>
            <p:nvPr/>
          </p:nvSpPr>
          <p:spPr bwMode="auto">
            <a:xfrm>
              <a:off x="5334"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29" name="Line 508"/>
            <p:cNvSpPr>
              <a:spLocks noChangeShapeType="1"/>
            </p:cNvSpPr>
            <p:nvPr/>
          </p:nvSpPr>
          <p:spPr bwMode="auto">
            <a:xfrm>
              <a:off x="5340"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30" name="Line 509"/>
            <p:cNvSpPr>
              <a:spLocks noChangeShapeType="1"/>
            </p:cNvSpPr>
            <p:nvPr/>
          </p:nvSpPr>
          <p:spPr bwMode="auto">
            <a:xfrm>
              <a:off x="5346"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31" name="Line 510"/>
            <p:cNvSpPr>
              <a:spLocks noChangeShapeType="1"/>
            </p:cNvSpPr>
            <p:nvPr/>
          </p:nvSpPr>
          <p:spPr bwMode="auto">
            <a:xfrm>
              <a:off x="5352" y="3198"/>
              <a:ext cx="2"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32" name="Line 511"/>
            <p:cNvSpPr>
              <a:spLocks noChangeShapeType="1"/>
            </p:cNvSpPr>
            <p:nvPr/>
          </p:nvSpPr>
          <p:spPr bwMode="auto">
            <a:xfrm>
              <a:off x="5358" y="3198"/>
              <a:ext cx="1" cy="0"/>
            </a:xfrm>
            <a:prstGeom prst="line">
              <a:avLst/>
            </a:prstGeom>
            <a:noFill/>
            <a:ln w="4763">
              <a:solidFill>
                <a:srgbClr val="808080">
                  <a:alpha val="42999"/>
                </a:srgbClr>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434" name="TextBox 433"/>
          <p:cNvSpPr txBox="1"/>
          <p:nvPr/>
        </p:nvSpPr>
        <p:spPr>
          <a:xfrm>
            <a:off x="134408" y="36116"/>
            <a:ext cx="1197908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chemeClr val="tx1">
                    <a:lumMod val="50000"/>
                    <a:lumOff val="50000"/>
                  </a:schemeClr>
                </a:solidFill>
                <a:latin typeface="Arial" panose="020B0604020202020204" pitchFamily="34" charset="0"/>
                <a:cs typeface="Arial" panose="020B0604020202020204" pitchFamily="34" charset="0"/>
              </a:rPr>
              <a:t>We leave the corn borer</a:t>
            </a:r>
            <a:r>
              <a:rPr lang="en-GB" sz="2400" dirty="0">
                <a:latin typeface="Arial" panose="020B0604020202020204" pitchFamily="34" charset="0"/>
                <a:cs typeface="Arial" panose="020B0604020202020204" pitchFamily="34" charset="0"/>
              </a:rPr>
              <a:t>. Back to the one-locus (</a:t>
            </a:r>
            <a:r>
              <a:rPr lang="en-GB" sz="2400" dirty="0">
                <a:solidFill>
                  <a:schemeClr val="tx1">
                    <a:lumMod val="50000"/>
                    <a:lumOff val="50000"/>
                  </a:schemeClr>
                </a:solidFill>
                <a:latin typeface="Arial" panose="020B0604020202020204" pitchFamily="34" charset="0"/>
                <a:cs typeface="Arial" panose="020B0604020202020204" pitchFamily="34" charset="0"/>
              </a:rPr>
              <a:t>invented</a:t>
            </a:r>
            <a:r>
              <a:rPr lang="en-GB" sz="2400" dirty="0">
                <a:latin typeface="Arial" panose="020B0604020202020204" pitchFamily="34" charset="0"/>
                <a:cs typeface="Arial" panose="020B0604020202020204" pitchFamily="34" charset="0"/>
              </a:rPr>
              <a:t>) example on </a:t>
            </a:r>
            <a:r>
              <a:rPr lang="en-GB" sz="2400" i="1" dirty="0" err="1">
                <a:solidFill>
                  <a:srgbClr val="FF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Striga</a:t>
            </a:r>
            <a:r>
              <a:rPr lang="en-GB" sz="2400" dirty="0">
                <a:latin typeface="Arial" panose="020B0604020202020204" pitchFamily="34" charset="0"/>
                <a:cs typeface="Arial" panose="020B0604020202020204" pitchFamily="34" charset="0"/>
              </a:rPr>
              <a:t> resistance (a=2; </a:t>
            </a:r>
            <a:r>
              <a:rPr lang="en-GB" sz="2400" dirty="0">
                <a:solidFill>
                  <a:schemeClr val="tx1">
                    <a:lumMod val="50000"/>
                    <a:lumOff val="50000"/>
                  </a:schemeClr>
                </a:solidFill>
                <a:latin typeface="Arial" panose="020B0604020202020204" pitchFamily="34" charset="0"/>
                <a:cs typeface="Arial" panose="020B0604020202020204" pitchFamily="34" charset="0"/>
              </a:rPr>
              <a:t>d=0 or </a:t>
            </a:r>
            <a:r>
              <a:rPr lang="en-GB" sz="2400" dirty="0">
                <a:latin typeface="Arial" panose="020B0604020202020204" pitchFamily="34" charset="0"/>
                <a:cs typeface="Arial" panose="020B0604020202020204" pitchFamily="34" charset="0"/>
              </a:rPr>
              <a:t>d=2). </a:t>
            </a:r>
            <a:r>
              <a:rPr lang="en-GB" sz="2400" dirty="0">
                <a:solidFill>
                  <a:schemeClr val="tx1">
                    <a:lumMod val="50000"/>
                    <a:lumOff val="50000"/>
                  </a:schemeClr>
                </a:solidFill>
                <a:latin typeface="Arial" panose="020B0604020202020204" pitchFamily="34" charset="0"/>
                <a:cs typeface="Arial" panose="020B0604020202020204" pitchFamily="34" charset="0"/>
              </a:rPr>
              <a:t>Enjoy the graphical display of the Quantitative-Genetics Algebra</a:t>
            </a:r>
            <a:r>
              <a:rPr lang="en-GB" sz="2400" dirty="0">
                <a:latin typeface="Arial" panose="020B0604020202020204" pitchFamily="34" charset="0"/>
                <a:cs typeface="Arial" panose="020B0604020202020204" pitchFamily="34" charset="0"/>
              </a:rPr>
              <a:t>.</a:t>
            </a:r>
          </a:p>
        </p:txBody>
      </p:sp>
      <p:grpSp>
        <p:nvGrpSpPr>
          <p:cNvPr id="435" name="Group 4"/>
          <p:cNvGrpSpPr>
            <a:grpSpLocks noChangeAspect="1"/>
          </p:cNvGrpSpPr>
          <p:nvPr/>
        </p:nvGrpSpPr>
        <p:grpSpPr bwMode="auto">
          <a:xfrm>
            <a:off x="33338" y="2254250"/>
            <a:ext cx="5761037" cy="4605338"/>
            <a:chOff x="21" y="1420"/>
            <a:chExt cx="3629" cy="2901"/>
          </a:xfrm>
        </p:grpSpPr>
        <p:sp>
          <p:nvSpPr>
            <p:cNvPr id="437" name="AutoShape 3"/>
            <p:cNvSpPr>
              <a:spLocks noChangeAspect="1" noChangeArrowheads="1" noTextEdit="1"/>
            </p:cNvSpPr>
            <p:nvPr/>
          </p:nvSpPr>
          <p:spPr bwMode="auto">
            <a:xfrm>
              <a:off x="21" y="1420"/>
              <a:ext cx="3628" cy="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438" name="Group 205"/>
            <p:cNvGrpSpPr>
              <a:grpSpLocks/>
            </p:cNvGrpSpPr>
            <p:nvPr/>
          </p:nvGrpSpPr>
          <p:grpSpPr bwMode="auto">
            <a:xfrm>
              <a:off x="21" y="1420"/>
              <a:ext cx="3629" cy="2901"/>
              <a:chOff x="21" y="1420"/>
              <a:chExt cx="3629" cy="2901"/>
            </a:xfrm>
          </p:grpSpPr>
          <p:sp>
            <p:nvSpPr>
              <p:cNvPr id="755" name="Rectangle 5"/>
              <p:cNvSpPr>
                <a:spLocks noChangeArrowheads="1"/>
              </p:cNvSpPr>
              <p:nvPr/>
            </p:nvSpPr>
            <p:spPr bwMode="auto">
              <a:xfrm>
                <a:off x="21" y="1420"/>
                <a:ext cx="3629" cy="29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6" name="Line 6"/>
              <p:cNvSpPr>
                <a:spLocks noChangeShapeType="1"/>
              </p:cNvSpPr>
              <p:nvPr/>
            </p:nvSpPr>
            <p:spPr bwMode="auto">
              <a:xfrm flipV="1">
                <a:off x="450" y="1605"/>
                <a:ext cx="0" cy="2286"/>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7" name="Line 7"/>
              <p:cNvSpPr>
                <a:spLocks noChangeShapeType="1"/>
              </p:cNvSpPr>
              <p:nvPr/>
            </p:nvSpPr>
            <p:spPr bwMode="auto">
              <a:xfrm flipV="1">
                <a:off x="3164" y="1605"/>
                <a:ext cx="0" cy="2286"/>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8" name="Line 8"/>
              <p:cNvSpPr>
                <a:spLocks noChangeShapeType="1"/>
              </p:cNvSpPr>
              <p:nvPr/>
            </p:nvSpPr>
            <p:spPr bwMode="auto">
              <a:xfrm flipH="1">
                <a:off x="407" y="3820"/>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9" name="Line 9"/>
              <p:cNvSpPr>
                <a:spLocks noChangeShapeType="1"/>
              </p:cNvSpPr>
              <p:nvPr/>
            </p:nvSpPr>
            <p:spPr bwMode="auto">
              <a:xfrm>
                <a:off x="3164" y="3820"/>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0" name="Rectangle 10"/>
              <p:cNvSpPr>
                <a:spLocks noChangeArrowheads="1"/>
              </p:cNvSpPr>
              <p:nvPr/>
            </p:nvSpPr>
            <p:spPr bwMode="auto">
              <a:xfrm>
                <a:off x="259" y="3770"/>
                <a:ext cx="13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61" name="Line 11"/>
              <p:cNvSpPr>
                <a:spLocks noChangeShapeType="1"/>
              </p:cNvSpPr>
              <p:nvPr/>
            </p:nvSpPr>
            <p:spPr bwMode="auto">
              <a:xfrm flipH="1">
                <a:off x="428" y="3641"/>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2" name="Line 12"/>
              <p:cNvSpPr>
                <a:spLocks noChangeShapeType="1"/>
              </p:cNvSpPr>
              <p:nvPr/>
            </p:nvSpPr>
            <p:spPr bwMode="auto">
              <a:xfrm>
                <a:off x="3164" y="3641"/>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3" name="Line 13"/>
              <p:cNvSpPr>
                <a:spLocks noChangeShapeType="1"/>
              </p:cNvSpPr>
              <p:nvPr/>
            </p:nvSpPr>
            <p:spPr bwMode="auto">
              <a:xfrm flipH="1">
                <a:off x="407" y="3463"/>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4" name="Line 14"/>
              <p:cNvSpPr>
                <a:spLocks noChangeShapeType="1"/>
              </p:cNvSpPr>
              <p:nvPr/>
            </p:nvSpPr>
            <p:spPr bwMode="auto">
              <a:xfrm>
                <a:off x="3164" y="3463"/>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5" name="Rectangle 15"/>
              <p:cNvSpPr>
                <a:spLocks noChangeArrowheads="1"/>
              </p:cNvSpPr>
              <p:nvPr/>
            </p:nvSpPr>
            <p:spPr bwMode="auto">
              <a:xfrm>
                <a:off x="259" y="3413"/>
                <a:ext cx="13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66" name="Line 16"/>
              <p:cNvSpPr>
                <a:spLocks noChangeShapeType="1"/>
              </p:cNvSpPr>
              <p:nvPr/>
            </p:nvSpPr>
            <p:spPr bwMode="auto">
              <a:xfrm flipH="1">
                <a:off x="428" y="3284"/>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7" name="Line 17"/>
              <p:cNvSpPr>
                <a:spLocks noChangeShapeType="1"/>
              </p:cNvSpPr>
              <p:nvPr/>
            </p:nvSpPr>
            <p:spPr bwMode="auto">
              <a:xfrm>
                <a:off x="3164" y="3284"/>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8" name="Line 18"/>
              <p:cNvSpPr>
                <a:spLocks noChangeShapeType="1"/>
              </p:cNvSpPr>
              <p:nvPr/>
            </p:nvSpPr>
            <p:spPr bwMode="auto">
              <a:xfrm flipH="1">
                <a:off x="407" y="3106"/>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9" name="Line 19"/>
              <p:cNvSpPr>
                <a:spLocks noChangeShapeType="1"/>
              </p:cNvSpPr>
              <p:nvPr/>
            </p:nvSpPr>
            <p:spPr bwMode="auto">
              <a:xfrm>
                <a:off x="3164" y="3106"/>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0" name="Rectangle 20"/>
              <p:cNvSpPr>
                <a:spLocks noChangeArrowheads="1"/>
              </p:cNvSpPr>
              <p:nvPr/>
            </p:nvSpPr>
            <p:spPr bwMode="auto">
              <a:xfrm>
                <a:off x="294" y="3056"/>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71" name="Line 21"/>
              <p:cNvSpPr>
                <a:spLocks noChangeShapeType="1"/>
              </p:cNvSpPr>
              <p:nvPr/>
            </p:nvSpPr>
            <p:spPr bwMode="auto">
              <a:xfrm flipH="1">
                <a:off x="428" y="2927"/>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2" name="Line 22"/>
              <p:cNvSpPr>
                <a:spLocks noChangeShapeType="1"/>
              </p:cNvSpPr>
              <p:nvPr/>
            </p:nvSpPr>
            <p:spPr bwMode="auto">
              <a:xfrm>
                <a:off x="3164" y="2927"/>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3" name="Line 23"/>
              <p:cNvSpPr>
                <a:spLocks noChangeShapeType="1"/>
              </p:cNvSpPr>
              <p:nvPr/>
            </p:nvSpPr>
            <p:spPr bwMode="auto">
              <a:xfrm flipH="1">
                <a:off x="407" y="2748"/>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4" name="Line 24"/>
              <p:cNvSpPr>
                <a:spLocks noChangeShapeType="1"/>
              </p:cNvSpPr>
              <p:nvPr/>
            </p:nvSpPr>
            <p:spPr bwMode="auto">
              <a:xfrm>
                <a:off x="3164" y="2748"/>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5" name="Rectangle 25"/>
              <p:cNvSpPr>
                <a:spLocks noChangeArrowheads="1"/>
              </p:cNvSpPr>
              <p:nvPr/>
            </p:nvSpPr>
            <p:spPr bwMode="auto">
              <a:xfrm>
                <a:off x="294" y="2699"/>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76" name="Line 26"/>
              <p:cNvSpPr>
                <a:spLocks noChangeShapeType="1"/>
              </p:cNvSpPr>
              <p:nvPr/>
            </p:nvSpPr>
            <p:spPr bwMode="auto">
              <a:xfrm flipH="1">
                <a:off x="428" y="2570"/>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7" name="Line 27"/>
              <p:cNvSpPr>
                <a:spLocks noChangeShapeType="1"/>
              </p:cNvSpPr>
              <p:nvPr/>
            </p:nvSpPr>
            <p:spPr bwMode="auto">
              <a:xfrm>
                <a:off x="3164" y="2570"/>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8" name="Line 28"/>
              <p:cNvSpPr>
                <a:spLocks noChangeShapeType="1"/>
              </p:cNvSpPr>
              <p:nvPr/>
            </p:nvSpPr>
            <p:spPr bwMode="auto">
              <a:xfrm flipH="1">
                <a:off x="407" y="2391"/>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9" name="Line 29"/>
              <p:cNvSpPr>
                <a:spLocks noChangeShapeType="1"/>
              </p:cNvSpPr>
              <p:nvPr/>
            </p:nvSpPr>
            <p:spPr bwMode="auto">
              <a:xfrm>
                <a:off x="3164" y="2391"/>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0" name="Rectangle 30"/>
              <p:cNvSpPr>
                <a:spLocks noChangeArrowheads="1"/>
              </p:cNvSpPr>
              <p:nvPr/>
            </p:nvSpPr>
            <p:spPr bwMode="auto">
              <a:xfrm>
                <a:off x="294" y="2341"/>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81" name="Line 31"/>
              <p:cNvSpPr>
                <a:spLocks noChangeShapeType="1"/>
              </p:cNvSpPr>
              <p:nvPr/>
            </p:nvSpPr>
            <p:spPr bwMode="auto">
              <a:xfrm flipH="1">
                <a:off x="428" y="2213"/>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2" name="Line 32"/>
              <p:cNvSpPr>
                <a:spLocks noChangeShapeType="1"/>
              </p:cNvSpPr>
              <p:nvPr/>
            </p:nvSpPr>
            <p:spPr bwMode="auto">
              <a:xfrm>
                <a:off x="3164" y="2213"/>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3" name="Line 33"/>
              <p:cNvSpPr>
                <a:spLocks noChangeShapeType="1"/>
              </p:cNvSpPr>
              <p:nvPr/>
            </p:nvSpPr>
            <p:spPr bwMode="auto">
              <a:xfrm flipH="1">
                <a:off x="407" y="2034"/>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4" name="Line 34"/>
              <p:cNvSpPr>
                <a:spLocks noChangeShapeType="1"/>
              </p:cNvSpPr>
              <p:nvPr/>
            </p:nvSpPr>
            <p:spPr bwMode="auto">
              <a:xfrm>
                <a:off x="3164" y="2034"/>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5" name="Rectangle 35"/>
              <p:cNvSpPr>
                <a:spLocks noChangeArrowheads="1"/>
              </p:cNvSpPr>
              <p:nvPr/>
            </p:nvSpPr>
            <p:spPr bwMode="auto">
              <a:xfrm>
                <a:off x="294" y="1984"/>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86" name="Line 36"/>
              <p:cNvSpPr>
                <a:spLocks noChangeShapeType="1"/>
              </p:cNvSpPr>
              <p:nvPr/>
            </p:nvSpPr>
            <p:spPr bwMode="auto">
              <a:xfrm flipH="1">
                <a:off x="428" y="1855"/>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7" name="Line 37"/>
              <p:cNvSpPr>
                <a:spLocks noChangeShapeType="1"/>
              </p:cNvSpPr>
              <p:nvPr/>
            </p:nvSpPr>
            <p:spPr bwMode="auto">
              <a:xfrm>
                <a:off x="3164" y="1855"/>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8" name="Line 38"/>
              <p:cNvSpPr>
                <a:spLocks noChangeShapeType="1"/>
              </p:cNvSpPr>
              <p:nvPr/>
            </p:nvSpPr>
            <p:spPr bwMode="auto">
              <a:xfrm flipH="1">
                <a:off x="407" y="1677"/>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9" name="Line 39"/>
              <p:cNvSpPr>
                <a:spLocks noChangeShapeType="1"/>
              </p:cNvSpPr>
              <p:nvPr/>
            </p:nvSpPr>
            <p:spPr bwMode="auto">
              <a:xfrm>
                <a:off x="3164" y="1677"/>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0" name="Rectangle 40"/>
              <p:cNvSpPr>
                <a:spLocks noChangeArrowheads="1"/>
              </p:cNvSpPr>
              <p:nvPr/>
            </p:nvSpPr>
            <p:spPr bwMode="auto">
              <a:xfrm>
                <a:off x="294" y="1627"/>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91" name="Rectangle 41"/>
              <p:cNvSpPr>
                <a:spLocks noChangeArrowheads="1"/>
              </p:cNvSpPr>
              <p:nvPr/>
            </p:nvSpPr>
            <p:spPr bwMode="auto">
              <a:xfrm rot="16200000">
                <a:off x="-547" y="2662"/>
                <a:ext cx="14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Average effect of allele</a:t>
                </a:r>
              </a:p>
            </p:txBody>
          </p:sp>
          <p:sp>
            <p:nvSpPr>
              <p:cNvPr id="792" name="Line 42"/>
              <p:cNvSpPr>
                <a:spLocks noChangeShapeType="1"/>
              </p:cNvSpPr>
              <p:nvPr/>
            </p:nvSpPr>
            <p:spPr bwMode="auto">
              <a:xfrm>
                <a:off x="450" y="3891"/>
                <a:ext cx="2714"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3" name="Line 43"/>
              <p:cNvSpPr>
                <a:spLocks noChangeShapeType="1"/>
              </p:cNvSpPr>
              <p:nvPr/>
            </p:nvSpPr>
            <p:spPr bwMode="auto">
              <a:xfrm>
                <a:off x="450" y="1605"/>
                <a:ext cx="2714"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4" name="Line 44"/>
              <p:cNvSpPr>
                <a:spLocks noChangeShapeType="1"/>
              </p:cNvSpPr>
              <p:nvPr/>
            </p:nvSpPr>
            <p:spPr bwMode="auto">
              <a:xfrm>
                <a:off x="450"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5" name="Line 45"/>
              <p:cNvSpPr>
                <a:spLocks noChangeShapeType="1"/>
              </p:cNvSpPr>
              <p:nvPr/>
            </p:nvSpPr>
            <p:spPr bwMode="auto">
              <a:xfrm flipV="1">
                <a:off x="450"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6" name="Rectangle 46"/>
              <p:cNvSpPr>
                <a:spLocks noChangeArrowheads="1"/>
              </p:cNvSpPr>
              <p:nvPr/>
            </p:nvSpPr>
            <p:spPr bwMode="auto">
              <a:xfrm>
                <a:off x="355"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97" name="Line 47"/>
              <p:cNvSpPr>
                <a:spLocks noChangeShapeType="1"/>
              </p:cNvSpPr>
              <p:nvPr/>
            </p:nvSpPr>
            <p:spPr bwMode="auto">
              <a:xfrm>
                <a:off x="721"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8" name="Line 48"/>
              <p:cNvSpPr>
                <a:spLocks noChangeShapeType="1"/>
              </p:cNvSpPr>
              <p:nvPr/>
            </p:nvSpPr>
            <p:spPr bwMode="auto">
              <a:xfrm flipV="1">
                <a:off x="721"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9" name="Rectangle 49"/>
              <p:cNvSpPr>
                <a:spLocks noChangeArrowheads="1"/>
              </p:cNvSpPr>
              <p:nvPr/>
            </p:nvSpPr>
            <p:spPr bwMode="auto">
              <a:xfrm>
                <a:off x="626"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00" name="Line 50"/>
              <p:cNvSpPr>
                <a:spLocks noChangeShapeType="1"/>
              </p:cNvSpPr>
              <p:nvPr/>
            </p:nvSpPr>
            <p:spPr bwMode="auto">
              <a:xfrm>
                <a:off x="992"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1" name="Line 51"/>
              <p:cNvSpPr>
                <a:spLocks noChangeShapeType="1"/>
              </p:cNvSpPr>
              <p:nvPr/>
            </p:nvSpPr>
            <p:spPr bwMode="auto">
              <a:xfrm flipV="1">
                <a:off x="992"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2" name="Rectangle 52"/>
              <p:cNvSpPr>
                <a:spLocks noChangeArrowheads="1"/>
              </p:cNvSpPr>
              <p:nvPr/>
            </p:nvSpPr>
            <p:spPr bwMode="auto">
              <a:xfrm>
                <a:off x="897"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03" name="Line 53"/>
              <p:cNvSpPr>
                <a:spLocks noChangeShapeType="1"/>
              </p:cNvSpPr>
              <p:nvPr/>
            </p:nvSpPr>
            <p:spPr bwMode="auto">
              <a:xfrm>
                <a:off x="1264"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4" name="Line 54"/>
              <p:cNvSpPr>
                <a:spLocks noChangeShapeType="1"/>
              </p:cNvSpPr>
              <p:nvPr/>
            </p:nvSpPr>
            <p:spPr bwMode="auto">
              <a:xfrm flipV="1">
                <a:off x="1264"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5" name="Rectangle 55"/>
              <p:cNvSpPr>
                <a:spLocks noChangeArrowheads="1"/>
              </p:cNvSpPr>
              <p:nvPr/>
            </p:nvSpPr>
            <p:spPr bwMode="auto">
              <a:xfrm>
                <a:off x="1169"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06" name="Line 56"/>
              <p:cNvSpPr>
                <a:spLocks noChangeShapeType="1"/>
              </p:cNvSpPr>
              <p:nvPr/>
            </p:nvSpPr>
            <p:spPr bwMode="auto">
              <a:xfrm>
                <a:off x="1535"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7" name="Line 57"/>
              <p:cNvSpPr>
                <a:spLocks noChangeShapeType="1"/>
              </p:cNvSpPr>
              <p:nvPr/>
            </p:nvSpPr>
            <p:spPr bwMode="auto">
              <a:xfrm flipV="1">
                <a:off x="1535"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8" name="Rectangle 58"/>
              <p:cNvSpPr>
                <a:spLocks noChangeArrowheads="1"/>
              </p:cNvSpPr>
              <p:nvPr/>
            </p:nvSpPr>
            <p:spPr bwMode="auto">
              <a:xfrm>
                <a:off x="1440"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09" name="Line 59"/>
              <p:cNvSpPr>
                <a:spLocks noChangeShapeType="1"/>
              </p:cNvSpPr>
              <p:nvPr/>
            </p:nvSpPr>
            <p:spPr bwMode="auto">
              <a:xfrm>
                <a:off x="1807"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0" name="Line 60"/>
              <p:cNvSpPr>
                <a:spLocks noChangeShapeType="1"/>
              </p:cNvSpPr>
              <p:nvPr/>
            </p:nvSpPr>
            <p:spPr bwMode="auto">
              <a:xfrm flipV="1">
                <a:off x="1807"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1" name="Rectangle 61"/>
              <p:cNvSpPr>
                <a:spLocks noChangeArrowheads="1"/>
              </p:cNvSpPr>
              <p:nvPr/>
            </p:nvSpPr>
            <p:spPr bwMode="auto">
              <a:xfrm>
                <a:off x="1712"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12" name="Line 62"/>
              <p:cNvSpPr>
                <a:spLocks noChangeShapeType="1"/>
              </p:cNvSpPr>
              <p:nvPr/>
            </p:nvSpPr>
            <p:spPr bwMode="auto">
              <a:xfrm>
                <a:off x="2078"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3" name="Line 63"/>
              <p:cNvSpPr>
                <a:spLocks noChangeShapeType="1"/>
              </p:cNvSpPr>
              <p:nvPr/>
            </p:nvSpPr>
            <p:spPr bwMode="auto">
              <a:xfrm flipV="1">
                <a:off x="2078"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4" name="Rectangle 64"/>
              <p:cNvSpPr>
                <a:spLocks noChangeArrowheads="1"/>
              </p:cNvSpPr>
              <p:nvPr/>
            </p:nvSpPr>
            <p:spPr bwMode="auto">
              <a:xfrm>
                <a:off x="1983"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15" name="Line 65"/>
              <p:cNvSpPr>
                <a:spLocks noChangeShapeType="1"/>
              </p:cNvSpPr>
              <p:nvPr/>
            </p:nvSpPr>
            <p:spPr bwMode="auto">
              <a:xfrm>
                <a:off x="2349"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6" name="Line 66"/>
              <p:cNvSpPr>
                <a:spLocks noChangeShapeType="1"/>
              </p:cNvSpPr>
              <p:nvPr/>
            </p:nvSpPr>
            <p:spPr bwMode="auto">
              <a:xfrm flipV="1">
                <a:off x="2349"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7" name="Rectangle 67"/>
              <p:cNvSpPr>
                <a:spLocks noChangeArrowheads="1"/>
              </p:cNvSpPr>
              <p:nvPr/>
            </p:nvSpPr>
            <p:spPr bwMode="auto">
              <a:xfrm>
                <a:off x="2254"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18" name="Line 68"/>
              <p:cNvSpPr>
                <a:spLocks noChangeShapeType="1"/>
              </p:cNvSpPr>
              <p:nvPr/>
            </p:nvSpPr>
            <p:spPr bwMode="auto">
              <a:xfrm>
                <a:off x="2621"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9" name="Line 69"/>
              <p:cNvSpPr>
                <a:spLocks noChangeShapeType="1"/>
              </p:cNvSpPr>
              <p:nvPr/>
            </p:nvSpPr>
            <p:spPr bwMode="auto">
              <a:xfrm flipV="1">
                <a:off x="2621"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0" name="Rectangle 70"/>
              <p:cNvSpPr>
                <a:spLocks noChangeArrowheads="1"/>
              </p:cNvSpPr>
              <p:nvPr/>
            </p:nvSpPr>
            <p:spPr bwMode="auto">
              <a:xfrm>
                <a:off x="2526"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21" name="Line 71"/>
              <p:cNvSpPr>
                <a:spLocks noChangeShapeType="1"/>
              </p:cNvSpPr>
              <p:nvPr/>
            </p:nvSpPr>
            <p:spPr bwMode="auto">
              <a:xfrm>
                <a:off x="2892"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2" name="Line 72"/>
              <p:cNvSpPr>
                <a:spLocks noChangeShapeType="1"/>
              </p:cNvSpPr>
              <p:nvPr/>
            </p:nvSpPr>
            <p:spPr bwMode="auto">
              <a:xfrm flipV="1">
                <a:off x="2892"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3" name="Rectangle 73"/>
              <p:cNvSpPr>
                <a:spLocks noChangeArrowheads="1"/>
              </p:cNvSpPr>
              <p:nvPr/>
            </p:nvSpPr>
            <p:spPr bwMode="auto">
              <a:xfrm>
                <a:off x="2797"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24" name="Line 74"/>
              <p:cNvSpPr>
                <a:spLocks noChangeShapeType="1"/>
              </p:cNvSpPr>
              <p:nvPr/>
            </p:nvSpPr>
            <p:spPr bwMode="auto">
              <a:xfrm>
                <a:off x="3164" y="3891"/>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5" name="Line 75"/>
              <p:cNvSpPr>
                <a:spLocks noChangeShapeType="1"/>
              </p:cNvSpPr>
              <p:nvPr/>
            </p:nvSpPr>
            <p:spPr bwMode="auto">
              <a:xfrm flipV="1">
                <a:off x="3164" y="156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6" name="Rectangle 76"/>
              <p:cNvSpPr>
                <a:spLocks noChangeArrowheads="1"/>
              </p:cNvSpPr>
              <p:nvPr/>
            </p:nvSpPr>
            <p:spPr bwMode="auto">
              <a:xfrm>
                <a:off x="3069" y="3944"/>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27" name="Rectangle 77"/>
              <p:cNvSpPr>
                <a:spLocks noChangeArrowheads="1"/>
              </p:cNvSpPr>
              <p:nvPr/>
            </p:nvSpPr>
            <p:spPr bwMode="auto">
              <a:xfrm>
                <a:off x="1308" y="4047"/>
                <a:ext cx="102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latin typeface="Arial" panose="020B0604020202020204" pitchFamily="34" charset="0"/>
                  </a:rPr>
                  <a:t>Frequency p(</a:t>
                </a:r>
                <a:r>
                  <a:rPr kumimoji="0" lang="en-US" altLang="en-US" sz="1700" b="0" i="0" u="none" strike="noStrike" cap="none" normalizeH="0" baseline="0" dirty="0">
                    <a:ln>
                      <a:noFill/>
                    </a:ln>
                    <a:solidFill>
                      <a:srgbClr val="FF0000"/>
                    </a:solidFill>
                    <a:effectLst/>
                    <a:latin typeface="Arial" panose="020B0604020202020204" pitchFamily="34" charset="0"/>
                  </a:rPr>
                  <a:t>A1</a:t>
                </a:r>
                <a:r>
                  <a:rPr kumimoji="0" lang="en-US" altLang="en-US" sz="17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28" name="Rectangle 78"/>
              <p:cNvSpPr>
                <a:spLocks noChangeArrowheads="1"/>
              </p:cNvSpPr>
              <p:nvPr/>
            </p:nvSpPr>
            <p:spPr bwMode="auto">
              <a:xfrm>
                <a:off x="425" y="1653"/>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29" name="Rectangle 79"/>
              <p:cNvSpPr>
                <a:spLocks noChangeArrowheads="1"/>
              </p:cNvSpPr>
              <p:nvPr/>
            </p:nvSpPr>
            <p:spPr bwMode="auto">
              <a:xfrm>
                <a:off x="561" y="1792"/>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0" name="Rectangle 80"/>
              <p:cNvSpPr>
                <a:spLocks noChangeArrowheads="1"/>
              </p:cNvSpPr>
              <p:nvPr/>
            </p:nvSpPr>
            <p:spPr bwMode="auto">
              <a:xfrm>
                <a:off x="696" y="1924"/>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1" name="Rectangle 81"/>
              <p:cNvSpPr>
                <a:spLocks noChangeArrowheads="1"/>
              </p:cNvSpPr>
              <p:nvPr/>
            </p:nvSpPr>
            <p:spPr bwMode="auto">
              <a:xfrm>
                <a:off x="832" y="2049"/>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2" name="Rectangle 82"/>
              <p:cNvSpPr>
                <a:spLocks noChangeArrowheads="1"/>
              </p:cNvSpPr>
              <p:nvPr/>
            </p:nvSpPr>
            <p:spPr bwMode="auto">
              <a:xfrm>
                <a:off x="968" y="2167"/>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3" name="Rectangle 83"/>
              <p:cNvSpPr>
                <a:spLocks noChangeArrowheads="1"/>
              </p:cNvSpPr>
              <p:nvPr/>
            </p:nvSpPr>
            <p:spPr bwMode="auto">
              <a:xfrm>
                <a:off x="1103" y="2278"/>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4" name="Rectangle 84"/>
              <p:cNvSpPr>
                <a:spLocks noChangeArrowheads="1"/>
              </p:cNvSpPr>
              <p:nvPr/>
            </p:nvSpPr>
            <p:spPr bwMode="auto">
              <a:xfrm>
                <a:off x="1239" y="2381"/>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5" name="Rectangle 85"/>
              <p:cNvSpPr>
                <a:spLocks noChangeArrowheads="1"/>
              </p:cNvSpPr>
              <p:nvPr/>
            </p:nvSpPr>
            <p:spPr bwMode="auto">
              <a:xfrm>
                <a:off x="1375" y="2478"/>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6" name="Rectangle 86"/>
              <p:cNvSpPr>
                <a:spLocks noChangeArrowheads="1"/>
              </p:cNvSpPr>
              <p:nvPr/>
            </p:nvSpPr>
            <p:spPr bwMode="auto">
              <a:xfrm>
                <a:off x="1511" y="2567"/>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7" name="Rectangle 87"/>
              <p:cNvSpPr>
                <a:spLocks noChangeArrowheads="1"/>
              </p:cNvSpPr>
              <p:nvPr/>
            </p:nvSpPr>
            <p:spPr bwMode="auto">
              <a:xfrm>
                <a:off x="1646" y="2649"/>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8" name="Rectangle 88"/>
              <p:cNvSpPr>
                <a:spLocks noChangeArrowheads="1"/>
              </p:cNvSpPr>
              <p:nvPr/>
            </p:nvSpPr>
            <p:spPr bwMode="auto">
              <a:xfrm>
                <a:off x="1782" y="2724"/>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39" name="Rectangle 89"/>
              <p:cNvSpPr>
                <a:spLocks noChangeArrowheads="1"/>
              </p:cNvSpPr>
              <p:nvPr/>
            </p:nvSpPr>
            <p:spPr bwMode="auto">
              <a:xfrm>
                <a:off x="1918" y="2792"/>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0" name="Rectangle 90"/>
              <p:cNvSpPr>
                <a:spLocks noChangeArrowheads="1"/>
              </p:cNvSpPr>
              <p:nvPr/>
            </p:nvSpPr>
            <p:spPr bwMode="auto">
              <a:xfrm>
                <a:off x="2053" y="2853"/>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1" name="Rectangle 91"/>
              <p:cNvSpPr>
                <a:spLocks noChangeArrowheads="1"/>
              </p:cNvSpPr>
              <p:nvPr/>
            </p:nvSpPr>
            <p:spPr bwMode="auto">
              <a:xfrm>
                <a:off x="2189" y="2906"/>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2" name="Rectangle 92"/>
              <p:cNvSpPr>
                <a:spLocks noChangeArrowheads="1"/>
              </p:cNvSpPr>
              <p:nvPr/>
            </p:nvSpPr>
            <p:spPr bwMode="auto">
              <a:xfrm>
                <a:off x="2325" y="2953"/>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3" name="Rectangle 93"/>
              <p:cNvSpPr>
                <a:spLocks noChangeArrowheads="1"/>
              </p:cNvSpPr>
              <p:nvPr/>
            </p:nvSpPr>
            <p:spPr bwMode="auto">
              <a:xfrm>
                <a:off x="2460" y="2992"/>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4" name="Rectangle 94"/>
              <p:cNvSpPr>
                <a:spLocks noChangeArrowheads="1"/>
              </p:cNvSpPr>
              <p:nvPr/>
            </p:nvSpPr>
            <p:spPr bwMode="auto">
              <a:xfrm>
                <a:off x="2596" y="3024"/>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5" name="Rectangle 95"/>
              <p:cNvSpPr>
                <a:spLocks noChangeArrowheads="1"/>
              </p:cNvSpPr>
              <p:nvPr/>
            </p:nvSpPr>
            <p:spPr bwMode="auto">
              <a:xfrm>
                <a:off x="2732" y="3049"/>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6" name="Rectangle 96"/>
              <p:cNvSpPr>
                <a:spLocks noChangeArrowheads="1"/>
              </p:cNvSpPr>
              <p:nvPr/>
            </p:nvSpPr>
            <p:spPr bwMode="auto">
              <a:xfrm>
                <a:off x="2868" y="3067"/>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7" name="Freeform 97"/>
              <p:cNvSpPr>
                <a:spLocks/>
              </p:cNvSpPr>
              <p:nvPr/>
            </p:nvSpPr>
            <p:spPr bwMode="auto">
              <a:xfrm>
                <a:off x="450" y="1677"/>
                <a:ext cx="2442" cy="1415"/>
              </a:xfrm>
              <a:custGeom>
                <a:avLst/>
                <a:gdLst>
                  <a:gd name="T0" fmla="*/ 0 w 4885"/>
                  <a:gd name="T1" fmla="*/ 0 h 2830"/>
                  <a:gd name="T2" fmla="*/ 271 w 4885"/>
                  <a:gd name="T3" fmla="*/ 280 h 2830"/>
                  <a:gd name="T4" fmla="*/ 542 w 4885"/>
                  <a:gd name="T5" fmla="*/ 544 h 2830"/>
                  <a:gd name="T6" fmla="*/ 814 w 4885"/>
                  <a:gd name="T7" fmla="*/ 794 h 2830"/>
                  <a:gd name="T8" fmla="*/ 1085 w 4885"/>
                  <a:gd name="T9" fmla="*/ 1030 h 2830"/>
                  <a:gd name="T10" fmla="*/ 1357 w 4885"/>
                  <a:gd name="T11" fmla="*/ 1251 h 2830"/>
                  <a:gd name="T12" fmla="*/ 1628 w 4885"/>
                  <a:gd name="T13" fmla="*/ 1458 h 2830"/>
                  <a:gd name="T14" fmla="*/ 1899 w 4885"/>
                  <a:gd name="T15" fmla="*/ 1651 h 2830"/>
                  <a:gd name="T16" fmla="*/ 2171 w 4885"/>
                  <a:gd name="T17" fmla="*/ 1830 h 2830"/>
                  <a:gd name="T18" fmla="*/ 2442 w 4885"/>
                  <a:gd name="T19" fmla="*/ 1994 h 2830"/>
                  <a:gd name="T20" fmla="*/ 2714 w 4885"/>
                  <a:gd name="T21" fmla="*/ 2144 h 2830"/>
                  <a:gd name="T22" fmla="*/ 2985 w 4885"/>
                  <a:gd name="T23" fmla="*/ 2280 h 2830"/>
                  <a:gd name="T24" fmla="*/ 3256 w 4885"/>
                  <a:gd name="T25" fmla="*/ 2402 h 2830"/>
                  <a:gd name="T26" fmla="*/ 3528 w 4885"/>
                  <a:gd name="T27" fmla="*/ 2509 h 2830"/>
                  <a:gd name="T28" fmla="*/ 3799 w 4885"/>
                  <a:gd name="T29" fmla="*/ 2601 h 2830"/>
                  <a:gd name="T30" fmla="*/ 4071 w 4885"/>
                  <a:gd name="T31" fmla="*/ 2679 h 2830"/>
                  <a:gd name="T32" fmla="*/ 4342 w 4885"/>
                  <a:gd name="T33" fmla="*/ 2744 h 2830"/>
                  <a:gd name="T34" fmla="*/ 4613 w 4885"/>
                  <a:gd name="T35" fmla="*/ 2794 h 2830"/>
                  <a:gd name="T36" fmla="*/ 4885 w 4885"/>
                  <a:gd name="T37" fmla="*/ 283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85" h="2830">
                    <a:moveTo>
                      <a:pt x="0" y="0"/>
                    </a:moveTo>
                    <a:lnTo>
                      <a:pt x="271" y="280"/>
                    </a:lnTo>
                    <a:lnTo>
                      <a:pt x="542" y="544"/>
                    </a:lnTo>
                    <a:lnTo>
                      <a:pt x="814" y="794"/>
                    </a:lnTo>
                    <a:lnTo>
                      <a:pt x="1085" y="1030"/>
                    </a:lnTo>
                    <a:lnTo>
                      <a:pt x="1357" y="1251"/>
                    </a:lnTo>
                    <a:lnTo>
                      <a:pt x="1628" y="1458"/>
                    </a:lnTo>
                    <a:lnTo>
                      <a:pt x="1899" y="1651"/>
                    </a:lnTo>
                    <a:lnTo>
                      <a:pt x="2171" y="1830"/>
                    </a:lnTo>
                    <a:lnTo>
                      <a:pt x="2442" y="1994"/>
                    </a:lnTo>
                    <a:lnTo>
                      <a:pt x="2714" y="2144"/>
                    </a:lnTo>
                    <a:lnTo>
                      <a:pt x="2985" y="2280"/>
                    </a:lnTo>
                    <a:lnTo>
                      <a:pt x="3256" y="2402"/>
                    </a:lnTo>
                    <a:lnTo>
                      <a:pt x="3528" y="2509"/>
                    </a:lnTo>
                    <a:lnTo>
                      <a:pt x="3799" y="2601"/>
                    </a:lnTo>
                    <a:lnTo>
                      <a:pt x="4071" y="2679"/>
                    </a:lnTo>
                    <a:lnTo>
                      <a:pt x="4342" y="2744"/>
                    </a:lnTo>
                    <a:lnTo>
                      <a:pt x="4613" y="2794"/>
                    </a:lnTo>
                    <a:lnTo>
                      <a:pt x="4885" y="2830"/>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8" name="Rectangle 98"/>
              <p:cNvSpPr>
                <a:spLocks noChangeArrowheads="1"/>
              </p:cNvSpPr>
              <p:nvPr/>
            </p:nvSpPr>
            <p:spPr bwMode="auto">
              <a:xfrm>
                <a:off x="3003" y="3078"/>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49" name="Rectangle 99"/>
              <p:cNvSpPr>
                <a:spLocks noChangeArrowheads="1"/>
              </p:cNvSpPr>
              <p:nvPr/>
            </p:nvSpPr>
            <p:spPr bwMode="auto">
              <a:xfrm>
                <a:off x="3139" y="3082"/>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50" name="Freeform 100"/>
              <p:cNvSpPr>
                <a:spLocks/>
              </p:cNvSpPr>
              <p:nvPr/>
            </p:nvSpPr>
            <p:spPr bwMode="auto">
              <a:xfrm>
                <a:off x="2892" y="3092"/>
                <a:ext cx="272" cy="14"/>
              </a:xfrm>
              <a:custGeom>
                <a:avLst/>
                <a:gdLst>
                  <a:gd name="T0" fmla="*/ 0 w 543"/>
                  <a:gd name="T1" fmla="*/ 0 h 28"/>
                  <a:gd name="T2" fmla="*/ 271 w 543"/>
                  <a:gd name="T3" fmla="*/ 21 h 28"/>
                  <a:gd name="T4" fmla="*/ 543 w 543"/>
                  <a:gd name="T5" fmla="*/ 28 h 28"/>
                </a:gdLst>
                <a:ahLst/>
                <a:cxnLst>
                  <a:cxn ang="0">
                    <a:pos x="T0" y="T1"/>
                  </a:cxn>
                  <a:cxn ang="0">
                    <a:pos x="T2" y="T3"/>
                  </a:cxn>
                  <a:cxn ang="0">
                    <a:pos x="T4" y="T5"/>
                  </a:cxn>
                </a:cxnLst>
                <a:rect l="0" t="0" r="r" b="b"/>
                <a:pathLst>
                  <a:path w="543" h="28">
                    <a:moveTo>
                      <a:pt x="0" y="0"/>
                    </a:moveTo>
                    <a:lnTo>
                      <a:pt x="271" y="21"/>
                    </a:lnTo>
                    <a:lnTo>
                      <a:pt x="543" y="28"/>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1" name="Rectangle 101"/>
              <p:cNvSpPr>
                <a:spLocks noChangeArrowheads="1"/>
              </p:cNvSpPr>
              <p:nvPr/>
            </p:nvSpPr>
            <p:spPr bwMode="auto">
              <a:xfrm>
                <a:off x="425" y="3082"/>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2" name="Rectangle 102"/>
              <p:cNvSpPr>
                <a:spLocks noChangeArrowheads="1"/>
              </p:cNvSpPr>
              <p:nvPr/>
            </p:nvSpPr>
            <p:spPr bwMode="auto">
              <a:xfrm>
                <a:off x="561" y="3149"/>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3" name="Rectangle 103"/>
              <p:cNvSpPr>
                <a:spLocks noChangeArrowheads="1"/>
              </p:cNvSpPr>
              <p:nvPr/>
            </p:nvSpPr>
            <p:spPr bwMode="auto">
              <a:xfrm>
                <a:off x="696" y="3210"/>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4" name="Rectangle 104"/>
              <p:cNvSpPr>
                <a:spLocks noChangeArrowheads="1"/>
              </p:cNvSpPr>
              <p:nvPr/>
            </p:nvSpPr>
            <p:spPr bwMode="auto">
              <a:xfrm>
                <a:off x="832" y="3263"/>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5" name="Rectangle 105"/>
              <p:cNvSpPr>
                <a:spLocks noChangeArrowheads="1"/>
              </p:cNvSpPr>
              <p:nvPr/>
            </p:nvSpPr>
            <p:spPr bwMode="auto">
              <a:xfrm>
                <a:off x="968" y="3310"/>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6" name="Rectangle 106"/>
              <p:cNvSpPr>
                <a:spLocks noChangeArrowheads="1"/>
              </p:cNvSpPr>
              <p:nvPr/>
            </p:nvSpPr>
            <p:spPr bwMode="auto">
              <a:xfrm>
                <a:off x="1103" y="3349"/>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7" name="Rectangle 107"/>
              <p:cNvSpPr>
                <a:spLocks noChangeArrowheads="1"/>
              </p:cNvSpPr>
              <p:nvPr/>
            </p:nvSpPr>
            <p:spPr bwMode="auto">
              <a:xfrm>
                <a:off x="1239" y="3381"/>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8" name="Rectangle 108"/>
              <p:cNvSpPr>
                <a:spLocks noChangeArrowheads="1"/>
              </p:cNvSpPr>
              <p:nvPr/>
            </p:nvSpPr>
            <p:spPr bwMode="auto">
              <a:xfrm>
                <a:off x="1375" y="3406"/>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9" name="Rectangle 109"/>
              <p:cNvSpPr>
                <a:spLocks noChangeArrowheads="1"/>
              </p:cNvSpPr>
              <p:nvPr/>
            </p:nvSpPr>
            <p:spPr bwMode="auto">
              <a:xfrm>
                <a:off x="1511" y="3424"/>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0" name="Rectangle 110"/>
              <p:cNvSpPr>
                <a:spLocks noChangeArrowheads="1"/>
              </p:cNvSpPr>
              <p:nvPr/>
            </p:nvSpPr>
            <p:spPr bwMode="auto">
              <a:xfrm>
                <a:off x="1646" y="3435"/>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1" name="Rectangle 111"/>
              <p:cNvSpPr>
                <a:spLocks noChangeArrowheads="1"/>
              </p:cNvSpPr>
              <p:nvPr/>
            </p:nvSpPr>
            <p:spPr bwMode="auto">
              <a:xfrm>
                <a:off x="1782" y="3439"/>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2" name="Rectangle 112"/>
              <p:cNvSpPr>
                <a:spLocks noChangeArrowheads="1"/>
              </p:cNvSpPr>
              <p:nvPr/>
            </p:nvSpPr>
            <p:spPr bwMode="auto">
              <a:xfrm>
                <a:off x="1918" y="3435"/>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3" name="Rectangle 113"/>
              <p:cNvSpPr>
                <a:spLocks noChangeArrowheads="1"/>
              </p:cNvSpPr>
              <p:nvPr/>
            </p:nvSpPr>
            <p:spPr bwMode="auto">
              <a:xfrm>
                <a:off x="2053" y="3424"/>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4" name="Rectangle 114"/>
              <p:cNvSpPr>
                <a:spLocks noChangeArrowheads="1"/>
              </p:cNvSpPr>
              <p:nvPr/>
            </p:nvSpPr>
            <p:spPr bwMode="auto">
              <a:xfrm>
                <a:off x="2189" y="3406"/>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5" name="Rectangle 115"/>
              <p:cNvSpPr>
                <a:spLocks noChangeArrowheads="1"/>
              </p:cNvSpPr>
              <p:nvPr/>
            </p:nvSpPr>
            <p:spPr bwMode="auto">
              <a:xfrm>
                <a:off x="2325" y="3381"/>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6" name="Rectangle 116"/>
              <p:cNvSpPr>
                <a:spLocks noChangeArrowheads="1"/>
              </p:cNvSpPr>
              <p:nvPr/>
            </p:nvSpPr>
            <p:spPr bwMode="auto">
              <a:xfrm>
                <a:off x="2460" y="3349"/>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7" name="Rectangle 117"/>
              <p:cNvSpPr>
                <a:spLocks noChangeArrowheads="1"/>
              </p:cNvSpPr>
              <p:nvPr/>
            </p:nvSpPr>
            <p:spPr bwMode="auto">
              <a:xfrm>
                <a:off x="2596" y="3310"/>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8" name="Rectangle 118"/>
              <p:cNvSpPr>
                <a:spLocks noChangeArrowheads="1"/>
              </p:cNvSpPr>
              <p:nvPr/>
            </p:nvSpPr>
            <p:spPr bwMode="auto">
              <a:xfrm>
                <a:off x="2732" y="3263"/>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9" name="Rectangle 119"/>
              <p:cNvSpPr>
                <a:spLocks noChangeArrowheads="1"/>
              </p:cNvSpPr>
              <p:nvPr/>
            </p:nvSpPr>
            <p:spPr bwMode="auto">
              <a:xfrm>
                <a:off x="2868" y="3210"/>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0" name="Freeform 120"/>
              <p:cNvSpPr>
                <a:spLocks/>
              </p:cNvSpPr>
              <p:nvPr/>
            </p:nvSpPr>
            <p:spPr bwMode="auto">
              <a:xfrm>
                <a:off x="450" y="3106"/>
                <a:ext cx="2442" cy="357"/>
              </a:xfrm>
              <a:custGeom>
                <a:avLst/>
                <a:gdLst>
                  <a:gd name="T0" fmla="*/ 0 w 4885"/>
                  <a:gd name="T1" fmla="*/ 0 h 714"/>
                  <a:gd name="T2" fmla="*/ 271 w 4885"/>
                  <a:gd name="T3" fmla="*/ 136 h 714"/>
                  <a:gd name="T4" fmla="*/ 542 w 4885"/>
                  <a:gd name="T5" fmla="*/ 258 h 714"/>
                  <a:gd name="T6" fmla="*/ 814 w 4885"/>
                  <a:gd name="T7" fmla="*/ 365 h 714"/>
                  <a:gd name="T8" fmla="*/ 1085 w 4885"/>
                  <a:gd name="T9" fmla="*/ 458 h 714"/>
                  <a:gd name="T10" fmla="*/ 1357 w 4885"/>
                  <a:gd name="T11" fmla="*/ 536 h 714"/>
                  <a:gd name="T12" fmla="*/ 1628 w 4885"/>
                  <a:gd name="T13" fmla="*/ 601 h 714"/>
                  <a:gd name="T14" fmla="*/ 1899 w 4885"/>
                  <a:gd name="T15" fmla="*/ 651 h 714"/>
                  <a:gd name="T16" fmla="*/ 2171 w 4885"/>
                  <a:gd name="T17" fmla="*/ 687 h 714"/>
                  <a:gd name="T18" fmla="*/ 2442 w 4885"/>
                  <a:gd name="T19" fmla="*/ 708 h 714"/>
                  <a:gd name="T20" fmla="*/ 2714 w 4885"/>
                  <a:gd name="T21" fmla="*/ 714 h 714"/>
                  <a:gd name="T22" fmla="*/ 2985 w 4885"/>
                  <a:gd name="T23" fmla="*/ 708 h 714"/>
                  <a:gd name="T24" fmla="*/ 3256 w 4885"/>
                  <a:gd name="T25" fmla="*/ 687 h 714"/>
                  <a:gd name="T26" fmla="*/ 3528 w 4885"/>
                  <a:gd name="T27" fmla="*/ 651 h 714"/>
                  <a:gd name="T28" fmla="*/ 3799 w 4885"/>
                  <a:gd name="T29" fmla="*/ 601 h 714"/>
                  <a:gd name="T30" fmla="*/ 4071 w 4885"/>
                  <a:gd name="T31" fmla="*/ 536 h 714"/>
                  <a:gd name="T32" fmla="*/ 4342 w 4885"/>
                  <a:gd name="T33" fmla="*/ 458 h 714"/>
                  <a:gd name="T34" fmla="*/ 4613 w 4885"/>
                  <a:gd name="T35" fmla="*/ 365 h 714"/>
                  <a:gd name="T36" fmla="*/ 4885 w 4885"/>
                  <a:gd name="T37" fmla="*/ 258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85" h="714">
                    <a:moveTo>
                      <a:pt x="0" y="0"/>
                    </a:moveTo>
                    <a:lnTo>
                      <a:pt x="271" y="136"/>
                    </a:lnTo>
                    <a:lnTo>
                      <a:pt x="542" y="258"/>
                    </a:lnTo>
                    <a:lnTo>
                      <a:pt x="814" y="365"/>
                    </a:lnTo>
                    <a:lnTo>
                      <a:pt x="1085" y="458"/>
                    </a:lnTo>
                    <a:lnTo>
                      <a:pt x="1357" y="536"/>
                    </a:lnTo>
                    <a:lnTo>
                      <a:pt x="1628" y="601"/>
                    </a:lnTo>
                    <a:lnTo>
                      <a:pt x="1899" y="651"/>
                    </a:lnTo>
                    <a:lnTo>
                      <a:pt x="2171" y="687"/>
                    </a:lnTo>
                    <a:lnTo>
                      <a:pt x="2442" y="708"/>
                    </a:lnTo>
                    <a:lnTo>
                      <a:pt x="2714" y="714"/>
                    </a:lnTo>
                    <a:lnTo>
                      <a:pt x="2985" y="708"/>
                    </a:lnTo>
                    <a:lnTo>
                      <a:pt x="3256" y="687"/>
                    </a:lnTo>
                    <a:lnTo>
                      <a:pt x="3528" y="651"/>
                    </a:lnTo>
                    <a:lnTo>
                      <a:pt x="3799" y="601"/>
                    </a:lnTo>
                    <a:lnTo>
                      <a:pt x="4071" y="536"/>
                    </a:lnTo>
                    <a:lnTo>
                      <a:pt x="4342" y="458"/>
                    </a:lnTo>
                    <a:lnTo>
                      <a:pt x="4613" y="365"/>
                    </a:lnTo>
                    <a:lnTo>
                      <a:pt x="4885" y="258"/>
                    </a:lnTo>
                  </a:path>
                </a:pathLst>
              </a:custGeom>
              <a:noFill/>
              <a:ln w="22225">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1" name="Rectangle 121"/>
              <p:cNvSpPr>
                <a:spLocks noChangeArrowheads="1"/>
              </p:cNvSpPr>
              <p:nvPr/>
            </p:nvSpPr>
            <p:spPr bwMode="auto">
              <a:xfrm>
                <a:off x="3003" y="3149"/>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2" name="Rectangle 122"/>
              <p:cNvSpPr>
                <a:spLocks noChangeArrowheads="1"/>
              </p:cNvSpPr>
              <p:nvPr/>
            </p:nvSpPr>
            <p:spPr bwMode="auto">
              <a:xfrm>
                <a:off x="3139" y="3082"/>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3" name="Freeform 123"/>
              <p:cNvSpPr>
                <a:spLocks/>
              </p:cNvSpPr>
              <p:nvPr/>
            </p:nvSpPr>
            <p:spPr bwMode="auto">
              <a:xfrm>
                <a:off x="2892" y="3106"/>
                <a:ext cx="272" cy="128"/>
              </a:xfrm>
              <a:custGeom>
                <a:avLst/>
                <a:gdLst>
                  <a:gd name="T0" fmla="*/ 0 w 543"/>
                  <a:gd name="T1" fmla="*/ 258 h 258"/>
                  <a:gd name="T2" fmla="*/ 271 w 543"/>
                  <a:gd name="T3" fmla="*/ 136 h 258"/>
                  <a:gd name="T4" fmla="*/ 543 w 543"/>
                  <a:gd name="T5" fmla="*/ 0 h 258"/>
                </a:gdLst>
                <a:ahLst/>
                <a:cxnLst>
                  <a:cxn ang="0">
                    <a:pos x="T0" y="T1"/>
                  </a:cxn>
                  <a:cxn ang="0">
                    <a:pos x="T2" y="T3"/>
                  </a:cxn>
                  <a:cxn ang="0">
                    <a:pos x="T4" y="T5"/>
                  </a:cxn>
                </a:cxnLst>
                <a:rect l="0" t="0" r="r" b="b"/>
                <a:pathLst>
                  <a:path w="543" h="258">
                    <a:moveTo>
                      <a:pt x="0" y="258"/>
                    </a:moveTo>
                    <a:lnTo>
                      <a:pt x="271" y="136"/>
                    </a:lnTo>
                    <a:lnTo>
                      <a:pt x="543" y="0"/>
                    </a:lnTo>
                  </a:path>
                </a:pathLst>
              </a:custGeom>
              <a:noFill/>
              <a:ln w="22225">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4" name="Rectangle 124"/>
              <p:cNvSpPr>
                <a:spLocks noChangeArrowheads="1"/>
              </p:cNvSpPr>
              <p:nvPr/>
            </p:nvSpPr>
            <p:spPr bwMode="auto">
              <a:xfrm>
                <a:off x="2722" y="1664"/>
                <a:ext cx="207"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FF0000"/>
                    </a:solidFill>
                    <a:effectLst/>
                    <a:latin typeface="Symbol" panose="05050102010706020507" pitchFamily="18" charset="2"/>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5" name="Rectangle 125"/>
              <p:cNvSpPr>
                <a:spLocks noChangeArrowheads="1"/>
              </p:cNvSpPr>
              <p:nvPr/>
            </p:nvSpPr>
            <p:spPr bwMode="auto">
              <a:xfrm>
                <a:off x="2805" y="1744"/>
                <a:ext cx="185"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FF0000"/>
                    </a:solidFill>
                    <a:effectLst/>
                    <a:latin typeface="Symbol" panose="05050102010706020507" pitchFamily="18" charset="2"/>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6" name="Line 126"/>
              <p:cNvSpPr>
                <a:spLocks noChangeShapeType="1"/>
              </p:cNvSpPr>
              <p:nvPr/>
            </p:nvSpPr>
            <p:spPr bwMode="auto">
              <a:xfrm>
                <a:off x="2335" y="1752"/>
                <a:ext cx="290" cy="0"/>
              </a:xfrm>
              <a:prstGeom prst="line">
                <a:avLst/>
              </a:prstGeom>
              <a:noFill/>
              <a:ln w="2222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7" name="Rectangle 127"/>
              <p:cNvSpPr>
                <a:spLocks noChangeArrowheads="1"/>
              </p:cNvSpPr>
              <p:nvPr/>
            </p:nvSpPr>
            <p:spPr bwMode="auto">
              <a:xfrm>
                <a:off x="2444" y="1715"/>
                <a:ext cx="72" cy="73"/>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78" name="Rectangle 128"/>
              <p:cNvSpPr>
                <a:spLocks noChangeArrowheads="1"/>
              </p:cNvSpPr>
              <p:nvPr/>
            </p:nvSpPr>
            <p:spPr bwMode="auto">
              <a:xfrm>
                <a:off x="2722" y="1858"/>
                <a:ext cx="207"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FF"/>
                    </a:solidFill>
                    <a:effectLst/>
                    <a:latin typeface="Symbol" panose="05050102010706020507" pitchFamily="18" charset="2"/>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9" name="Rectangle 129"/>
              <p:cNvSpPr>
                <a:spLocks noChangeArrowheads="1"/>
              </p:cNvSpPr>
              <p:nvPr/>
            </p:nvSpPr>
            <p:spPr bwMode="auto">
              <a:xfrm>
                <a:off x="2805" y="1938"/>
                <a:ext cx="185"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FF"/>
                    </a:solidFill>
                    <a:effectLst/>
                    <a:latin typeface="Symbol" panose="05050102010706020507" pitchFamily="18" charset="2"/>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80" name="Line 130"/>
              <p:cNvSpPr>
                <a:spLocks noChangeShapeType="1"/>
              </p:cNvSpPr>
              <p:nvPr/>
            </p:nvSpPr>
            <p:spPr bwMode="auto">
              <a:xfrm>
                <a:off x="2335" y="1945"/>
                <a:ext cx="290" cy="0"/>
              </a:xfrm>
              <a:prstGeom prst="line">
                <a:avLst/>
              </a:prstGeom>
              <a:noFill/>
              <a:ln w="2222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1" name="Rectangle 131"/>
              <p:cNvSpPr>
                <a:spLocks noChangeArrowheads="1"/>
              </p:cNvSpPr>
              <p:nvPr/>
            </p:nvSpPr>
            <p:spPr bwMode="auto">
              <a:xfrm>
                <a:off x="2444" y="1909"/>
                <a:ext cx="72" cy="72"/>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3" name="Line 133"/>
              <p:cNvSpPr>
                <a:spLocks noChangeShapeType="1"/>
              </p:cNvSpPr>
              <p:nvPr/>
            </p:nvSpPr>
            <p:spPr bwMode="auto">
              <a:xfrm>
                <a:off x="45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4" name="Line 134"/>
              <p:cNvSpPr>
                <a:spLocks noChangeShapeType="1"/>
              </p:cNvSpPr>
              <p:nvPr/>
            </p:nvSpPr>
            <p:spPr bwMode="auto">
              <a:xfrm>
                <a:off x="45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5" name="Line 135"/>
              <p:cNvSpPr>
                <a:spLocks noChangeShapeType="1"/>
              </p:cNvSpPr>
              <p:nvPr/>
            </p:nvSpPr>
            <p:spPr bwMode="auto">
              <a:xfrm>
                <a:off x="46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6" name="Line 136"/>
              <p:cNvSpPr>
                <a:spLocks noChangeShapeType="1"/>
              </p:cNvSpPr>
              <p:nvPr/>
            </p:nvSpPr>
            <p:spPr bwMode="auto">
              <a:xfrm>
                <a:off x="471"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7" name="Line 137"/>
              <p:cNvSpPr>
                <a:spLocks noChangeShapeType="1"/>
              </p:cNvSpPr>
              <p:nvPr/>
            </p:nvSpPr>
            <p:spPr bwMode="auto">
              <a:xfrm>
                <a:off x="47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8" name="Line 138"/>
              <p:cNvSpPr>
                <a:spLocks noChangeShapeType="1"/>
              </p:cNvSpPr>
              <p:nvPr/>
            </p:nvSpPr>
            <p:spPr bwMode="auto">
              <a:xfrm>
                <a:off x="48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9" name="Line 139"/>
              <p:cNvSpPr>
                <a:spLocks noChangeShapeType="1"/>
              </p:cNvSpPr>
              <p:nvPr/>
            </p:nvSpPr>
            <p:spPr bwMode="auto">
              <a:xfrm>
                <a:off x="49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0" name="Line 140"/>
              <p:cNvSpPr>
                <a:spLocks noChangeShapeType="1"/>
              </p:cNvSpPr>
              <p:nvPr/>
            </p:nvSpPr>
            <p:spPr bwMode="auto">
              <a:xfrm>
                <a:off x="500"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1" name="Line 141"/>
              <p:cNvSpPr>
                <a:spLocks noChangeShapeType="1"/>
              </p:cNvSpPr>
              <p:nvPr/>
            </p:nvSpPr>
            <p:spPr bwMode="auto">
              <a:xfrm>
                <a:off x="50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2" name="Line 142"/>
              <p:cNvSpPr>
                <a:spLocks noChangeShapeType="1"/>
              </p:cNvSpPr>
              <p:nvPr/>
            </p:nvSpPr>
            <p:spPr bwMode="auto">
              <a:xfrm>
                <a:off x="51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3" name="Line 143"/>
              <p:cNvSpPr>
                <a:spLocks noChangeShapeType="1"/>
              </p:cNvSpPr>
              <p:nvPr/>
            </p:nvSpPr>
            <p:spPr bwMode="auto">
              <a:xfrm>
                <a:off x="52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4" name="Line 144"/>
              <p:cNvSpPr>
                <a:spLocks noChangeShapeType="1"/>
              </p:cNvSpPr>
              <p:nvPr/>
            </p:nvSpPr>
            <p:spPr bwMode="auto">
              <a:xfrm>
                <a:off x="529"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5" name="Line 145"/>
              <p:cNvSpPr>
                <a:spLocks noChangeShapeType="1"/>
              </p:cNvSpPr>
              <p:nvPr/>
            </p:nvSpPr>
            <p:spPr bwMode="auto">
              <a:xfrm>
                <a:off x="53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6" name="Line 146"/>
              <p:cNvSpPr>
                <a:spLocks noChangeShapeType="1"/>
              </p:cNvSpPr>
              <p:nvPr/>
            </p:nvSpPr>
            <p:spPr bwMode="auto">
              <a:xfrm>
                <a:off x="54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7" name="Line 147"/>
              <p:cNvSpPr>
                <a:spLocks noChangeShapeType="1"/>
              </p:cNvSpPr>
              <p:nvPr/>
            </p:nvSpPr>
            <p:spPr bwMode="auto">
              <a:xfrm>
                <a:off x="55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8" name="Line 148"/>
              <p:cNvSpPr>
                <a:spLocks noChangeShapeType="1"/>
              </p:cNvSpPr>
              <p:nvPr/>
            </p:nvSpPr>
            <p:spPr bwMode="auto">
              <a:xfrm>
                <a:off x="558"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9" name="Line 149"/>
              <p:cNvSpPr>
                <a:spLocks noChangeShapeType="1"/>
              </p:cNvSpPr>
              <p:nvPr/>
            </p:nvSpPr>
            <p:spPr bwMode="auto">
              <a:xfrm>
                <a:off x="56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0" name="Line 150"/>
              <p:cNvSpPr>
                <a:spLocks noChangeShapeType="1"/>
              </p:cNvSpPr>
              <p:nvPr/>
            </p:nvSpPr>
            <p:spPr bwMode="auto">
              <a:xfrm>
                <a:off x="57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1" name="Line 151"/>
              <p:cNvSpPr>
                <a:spLocks noChangeShapeType="1"/>
              </p:cNvSpPr>
              <p:nvPr/>
            </p:nvSpPr>
            <p:spPr bwMode="auto">
              <a:xfrm>
                <a:off x="58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2" name="Line 152"/>
              <p:cNvSpPr>
                <a:spLocks noChangeShapeType="1"/>
              </p:cNvSpPr>
              <p:nvPr/>
            </p:nvSpPr>
            <p:spPr bwMode="auto">
              <a:xfrm>
                <a:off x="587"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3" name="Line 153"/>
              <p:cNvSpPr>
                <a:spLocks noChangeShapeType="1"/>
              </p:cNvSpPr>
              <p:nvPr/>
            </p:nvSpPr>
            <p:spPr bwMode="auto">
              <a:xfrm>
                <a:off x="59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4" name="Line 154"/>
              <p:cNvSpPr>
                <a:spLocks noChangeShapeType="1"/>
              </p:cNvSpPr>
              <p:nvPr/>
            </p:nvSpPr>
            <p:spPr bwMode="auto">
              <a:xfrm>
                <a:off x="60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5" name="Line 155"/>
              <p:cNvSpPr>
                <a:spLocks noChangeShapeType="1"/>
              </p:cNvSpPr>
              <p:nvPr/>
            </p:nvSpPr>
            <p:spPr bwMode="auto">
              <a:xfrm>
                <a:off x="60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6" name="Line 156"/>
              <p:cNvSpPr>
                <a:spLocks noChangeShapeType="1"/>
              </p:cNvSpPr>
              <p:nvPr/>
            </p:nvSpPr>
            <p:spPr bwMode="auto">
              <a:xfrm>
                <a:off x="616"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7" name="Line 157"/>
              <p:cNvSpPr>
                <a:spLocks noChangeShapeType="1"/>
              </p:cNvSpPr>
              <p:nvPr/>
            </p:nvSpPr>
            <p:spPr bwMode="auto">
              <a:xfrm>
                <a:off x="62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8" name="Line 158"/>
              <p:cNvSpPr>
                <a:spLocks noChangeShapeType="1"/>
              </p:cNvSpPr>
              <p:nvPr/>
            </p:nvSpPr>
            <p:spPr bwMode="auto">
              <a:xfrm>
                <a:off x="63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9" name="Line 159"/>
              <p:cNvSpPr>
                <a:spLocks noChangeShapeType="1"/>
              </p:cNvSpPr>
              <p:nvPr/>
            </p:nvSpPr>
            <p:spPr bwMode="auto">
              <a:xfrm>
                <a:off x="63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0" name="Line 160"/>
              <p:cNvSpPr>
                <a:spLocks noChangeShapeType="1"/>
              </p:cNvSpPr>
              <p:nvPr/>
            </p:nvSpPr>
            <p:spPr bwMode="auto">
              <a:xfrm>
                <a:off x="645"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1" name="Line 161"/>
              <p:cNvSpPr>
                <a:spLocks noChangeShapeType="1"/>
              </p:cNvSpPr>
              <p:nvPr/>
            </p:nvSpPr>
            <p:spPr bwMode="auto">
              <a:xfrm>
                <a:off x="65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2" name="Line 162"/>
              <p:cNvSpPr>
                <a:spLocks noChangeShapeType="1"/>
              </p:cNvSpPr>
              <p:nvPr/>
            </p:nvSpPr>
            <p:spPr bwMode="auto">
              <a:xfrm>
                <a:off x="66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3" name="Line 163"/>
              <p:cNvSpPr>
                <a:spLocks noChangeShapeType="1"/>
              </p:cNvSpPr>
              <p:nvPr/>
            </p:nvSpPr>
            <p:spPr bwMode="auto">
              <a:xfrm>
                <a:off x="66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4" name="Line 164"/>
              <p:cNvSpPr>
                <a:spLocks noChangeShapeType="1"/>
              </p:cNvSpPr>
              <p:nvPr/>
            </p:nvSpPr>
            <p:spPr bwMode="auto">
              <a:xfrm>
                <a:off x="674"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5" name="Line 165"/>
              <p:cNvSpPr>
                <a:spLocks noChangeShapeType="1"/>
              </p:cNvSpPr>
              <p:nvPr/>
            </p:nvSpPr>
            <p:spPr bwMode="auto">
              <a:xfrm>
                <a:off x="68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6" name="Line 166"/>
              <p:cNvSpPr>
                <a:spLocks noChangeShapeType="1"/>
              </p:cNvSpPr>
              <p:nvPr/>
            </p:nvSpPr>
            <p:spPr bwMode="auto">
              <a:xfrm>
                <a:off x="68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7" name="Line 167"/>
              <p:cNvSpPr>
                <a:spLocks noChangeShapeType="1"/>
              </p:cNvSpPr>
              <p:nvPr/>
            </p:nvSpPr>
            <p:spPr bwMode="auto">
              <a:xfrm>
                <a:off x="69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8" name="Line 168"/>
              <p:cNvSpPr>
                <a:spLocks noChangeShapeType="1"/>
              </p:cNvSpPr>
              <p:nvPr/>
            </p:nvSpPr>
            <p:spPr bwMode="auto">
              <a:xfrm>
                <a:off x="703"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9" name="Line 169"/>
              <p:cNvSpPr>
                <a:spLocks noChangeShapeType="1"/>
              </p:cNvSpPr>
              <p:nvPr/>
            </p:nvSpPr>
            <p:spPr bwMode="auto">
              <a:xfrm>
                <a:off x="71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0" name="Line 170"/>
              <p:cNvSpPr>
                <a:spLocks noChangeShapeType="1"/>
              </p:cNvSpPr>
              <p:nvPr/>
            </p:nvSpPr>
            <p:spPr bwMode="auto">
              <a:xfrm>
                <a:off x="71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1" name="Line 171"/>
              <p:cNvSpPr>
                <a:spLocks noChangeShapeType="1"/>
              </p:cNvSpPr>
              <p:nvPr/>
            </p:nvSpPr>
            <p:spPr bwMode="auto">
              <a:xfrm>
                <a:off x="72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2" name="Line 172"/>
              <p:cNvSpPr>
                <a:spLocks noChangeShapeType="1"/>
              </p:cNvSpPr>
              <p:nvPr/>
            </p:nvSpPr>
            <p:spPr bwMode="auto">
              <a:xfrm>
                <a:off x="732"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3" name="Line 173"/>
              <p:cNvSpPr>
                <a:spLocks noChangeShapeType="1"/>
              </p:cNvSpPr>
              <p:nvPr/>
            </p:nvSpPr>
            <p:spPr bwMode="auto">
              <a:xfrm>
                <a:off x="74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4" name="Line 174"/>
              <p:cNvSpPr>
                <a:spLocks noChangeShapeType="1"/>
              </p:cNvSpPr>
              <p:nvPr/>
            </p:nvSpPr>
            <p:spPr bwMode="auto">
              <a:xfrm>
                <a:off x="74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5" name="Line 175"/>
              <p:cNvSpPr>
                <a:spLocks noChangeShapeType="1"/>
              </p:cNvSpPr>
              <p:nvPr/>
            </p:nvSpPr>
            <p:spPr bwMode="auto">
              <a:xfrm>
                <a:off x="75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6" name="Line 176"/>
              <p:cNvSpPr>
                <a:spLocks noChangeShapeType="1"/>
              </p:cNvSpPr>
              <p:nvPr/>
            </p:nvSpPr>
            <p:spPr bwMode="auto">
              <a:xfrm>
                <a:off x="761"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7" name="Line 177"/>
              <p:cNvSpPr>
                <a:spLocks noChangeShapeType="1"/>
              </p:cNvSpPr>
              <p:nvPr/>
            </p:nvSpPr>
            <p:spPr bwMode="auto">
              <a:xfrm>
                <a:off x="76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8" name="Line 178"/>
              <p:cNvSpPr>
                <a:spLocks noChangeShapeType="1"/>
              </p:cNvSpPr>
              <p:nvPr/>
            </p:nvSpPr>
            <p:spPr bwMode="auto">
              <a:xfrm>
                <a:off x="77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9" name="Line 179"/>
              <p:cNvSpPr>
                <a:spLocks noChangeShapeType="1"/>
              </p:cNvSpPr>
              <p:nvPr/>
            </p:nvSpPr>
            <p:spPr bwMode="auto">
              <a:xfrm>
                <a:off x="78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0" name="Line 180"/>
              <p:cNvSpPr>
                <a:spLocks noChangeShapeType="1"/>
              </p:cNvSpPr>
              <p:nvPr/>
            </p:nvSpPr>
            <p:spPr bwMode="auto">
              <a:xfrm>
                <a:off x="790"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1" name="Line 181"/>
              <p:cNvSpPr>
                <a:spLocks noChangeShapeType="1"/>
              </p:cNvSpPr>
              <p:nvPr/>
            </p:nvSpPr>
            <p:spPr bwMode="auto">
              <a:xfrm>
                <a:off x="79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2" name="Line 182"/>
              <p:cNvSpPr>
                <a:spLocks noChangeShapeType="1"/>
              </p:cNvSpPr>
              <p:nvPr/>
            </p:nvSpPr>
            <p:spPr bwMode="auto">
              <a:xfrm>
                <a:off x="80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3" name="Line 183"/>
              <p:cNvSpPr>
                <a:spLocks noChangeShapeType="1"/>
              </p:cNvSpPr>
              <p:nvPr/>
            </p:nvSpPr>
            <p:spPr bwMode="auto">
              <a:xfrm>
                <a:off x="81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4" name="Line 184"/>
              <p:cNvSpPr>
                <a:spLocks noChangeShapeType="1"/>
              </p:cNvSpPr>
              <p:nvPr/>
            </p:nvSpPr>
            <p:spPr bwMode="auto">
              <a:xfrm>
                <a:off x="819"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5" name="Line 185"/>
              <p:cNvSpPr>
                <a:spLocks noChangeShapeType="1"/>
              </p:cNvSpPr>
              <p:nvPr/>
            </p:nvSpPr>
            <p:spPr bwMode="auto">
              <a:xfrm>
                <a:off x="82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6" name="Line 186"/>
              <p:cNvSpPr>
                <a:spLocks noChangeShapeType="1"/>
              </p:cNvSpPr>
              <p:nvPr/>
            </p:nvSpPr>
            <p:spPr bwMode="auto">
              <a:xfrm>
                <a:off x="83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7" name="Line 187"/>
              <p:cNvSpPr>
                <a:spLocks noChangeShapeType="1"/>
              </p:cNvSpPr>
              <p:nvPr/>
            </p:nvSpPr>
            <p:spPr bwMode="auto">
              <a:xfrm>
                <a:off x="84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8" name="Line 188"/>
              <p:cNvSpPr>
                <a:spLocks noChangeShapeType="1"/>
              </p:cNvSpPr>
              <p:nvPr/>
            </p:nvSpPr>
            <p:spPr bwMode="auto">
              <a:xfrm>
                <a:off x="848"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9" name="Line 189"/>
              <p:cNvSpPr>
                <a:spLocks noChangeShapeType="1"/>
              </p:cNvSpPr>
              <p:nvPr/>
            </p:nvSpPr>
            <p:spPr bwMode="auto">
              <a:xfrm>
                <a:off x="85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0" name="Line 190"/>
              <p:cNvSpPr>
                <a:spLocks noChangeShapeType="1"/>
              </p:cNvSpPr>
              <p:nvPr/>
            </p:nvSpPr>
            <p:spPr bwMode="auto">
              <a:xfrm>
                <a:off x="86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1" name="Line 191"/>
              <p:cNvSpPr>
                <a:spLocks noChangeShapeType="1"/>
              </p:cNvSpPr>
              <p:nvPr/>
            </p:nvSpPr>
            <p:spPr bwMode="auto">
              <a:xfrm>
                <a:off x="87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2" name="Line 192"/>
              <p:cNvSpPr>
                <a:spLocks noChangeShapeType="1"/>
              </p:cNvSpPr>
              <p:nvPr/>
            </p:nvSpPr>
            <p:spPr bwMode="auto">
              <a:xfrm>
                <a:off x="87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3" name="Line 193"/>
              <p:cNvSpPr>
                <a:spLocks noChangeShapeType="1"/>
              </p:cNvSpPr>
              <p:nvPr/>
            </p:nvSpPr>
            <p:spPr bwMode="auto">
              <a:xfrm>
                <a:off x="88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4" name="Line 194"/>
              <p:cNvSpPr>
                <a:spLocks noChangeShapeType="1"/>
              </p:cNvSpPr>
              <p:nvPr/>
            </p:nvSpPr>
            <p:spPr bwMode="auto">
              <a:xfrm>
                <a:off x="89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5" name="Line 195"/>
              <p:cNvSpPr>
                <a:spLocks noChangeShapeType="1"/>
              </p:cNvSpPr>
              <p:nvPr/>
            </p:nvSpPr>
            <p:spPr bwMode="auto">
              <a:xfrm>
                <a:off x="89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6" name="Line 196"/>
              <p:cNvSpPr>
                <a:spLocks noChangeShapeType="1"/>
              </p:cNvSpPr>
              <p:nvPr/>
            </p:nvSpPr>
            <p:spPr bwMode="auto">
              <a:xfrm>
                <a:off x="90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7" name="Line 197"/>
              <p:cNvSpPr>
                <a:spLocks noChangeShapeType="1"/>
              </p:cNvSpPr>
              <p:nvPr/>
            </p:nvSpPr>
            <p:spPr bwMode="auto">
              <a:xfrm>
                <a:off x="91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8" name="Line 198"/>
              <p:cNvSpPr>
                <a:spLocks noChangeShapeType="1"/>
              </p:cNvSpPr>
              <p:nvPr/>
            </p:nvSpPr>
            <p:spPr bwMode="auto">
              <a:xfrm>
                <a:off x="92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9" name="Line 199"/>
              <p:cNvSpPr>
                <a:spLocks noChangeShapeType="1"/>
              </p:cNvSpPr>
              <p:nvPr/>
            </p:nvSpPr>
            <p:spPr bwMode="auto">
              <a:xfrm>
                <a:off x="928"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0" name="Line 200"/>
              <p:cNvSpPr>
                <a:spLocks noChangeShapeType="1"/>
              </p:cNvSpPr>
              <p:nvPr/>
            </p:nvSpPr>
            <p:spPr bwMode="auto">
              <a:xfrm>
                <a:off x="93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1" name="Line 201"/>
              <p:cNvSpPr>
                <a:spLocks noChangeShapeType="1"/>
              </p:cNvSpPr>
              <p:nvPr/>
            </p:nvSpPr>
            <p:spPr bwMode="auto">
              <a:xfrm>
                <a:off x="94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2" name="Line 202"/>
              <p:cNvSpPr>
                <a:spLocks noChangeShapeType="1"/>
              </p:cNvSpPr>
              <p:nvPr/>
            </p:nvSpPr>
            <p:spPr bwMode="auto">
              <a:xfrm>
                <a:off x="95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3" name="Line 203"/>
              <p:cNvSpPr>
                <a:spLocks noChangeShapeType="1"/>
              </p:cNvSpPr>
              <p:nvPr/>
            </p:nvSpPr>
            <p:spPr bwMode="auto">
              <a:xfrm>
                <a:off x="957"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4" name="Line 204"/>
              <p:cNvSpPr>
                <a:spLocks noChangeShapeType="1"/>
              </p:cNvSpPr>
              <p:nvPr/>
            </p:nvSpPr>
            <p:spPr bwMode="auto">
              <a:xfrm>
                <a:off x="96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439" name="Group 406"/>
            <p:cNvGrpSpPr>
              <a:grpSpLocks/>
            </p:cNvGrpSpPr>
            <p:nvPr/>
          </p:nvGrpSpPr>
          <p:grpSpPr bwMode="auto">
            <a:xfrm>
              <a:off x="972" y="3106"/>
              <a:ext cx="1446" cy="0"/>
              <a:chOff x="972" y="3106"/>
              <a:chExt cx="1446" cy="0"/>
            </a:xfrm>
          </p:grpSpPr>
          <p:sp>
            <p:nvSpPr>
              <p:cNvPr id="555" name="Line 206"/>
              <p:cNvSpPr>
                <a:spLocks noChangeShapeType="1"/>
              </p:cNvSpPr>
              <p:nvPr/>
            </p:nvSpPr>
            <p:spPr bwMode="auto">
              <a:xfrm>
                <a:off x="97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6" name="Line 207"/>
              <p:cNvSpPr>
                <a:spLocks noChangeShapeType="1"/>
              </p:cNvSpPr>
              <p:nvPr/>
            </p:nvSpPr>
            <p:spPr bwMode="auto">
              <a:xfrm>
                <a:off x="97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7" name="Line 208"/>
              <p:cNvSpPr>
                <a:spLocks noChangeShapeType="1"/>
              </p:cNvSpPr>
              <p:nvPr/>
            </p:nvSpPr>
            <p:spPr bwMode="auto">
              <a:xfrm>
                <a:off x="986"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8" name="Line 209"/>
              <p:cNvSpPr>
                <a:spLocks noChangeShapeType="1"/>
              </p:cNvSpPr>
              <p:nvPr/>
            </p:nvSpPr>
            <p:spPr bwMode="auto">
              <a:xfrm>
                <a:off x="99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9" name="Line 210"/>
              <p:cNvSpPr>
                <a:spLocks noChangeShapeType="1"/>
              </p:cNvSpPr>
              <p:nvPr/>
            </p:nvSpPr>
            <p:spPr bwMode="auto">
              <a:xfrm>
                <a:off x="100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0" name="Line 211"/>
              <p:cNvSpPr>
                <a:spLocks noChangeShapeType="1"/>
              </p:cNvSpPr>
              <p:nvPr/>
            </p:nvSpPr>
            <p:spPr bwMode="auto">
              <a:xfrm>
                <a:off x="100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1" name="Line 212"/>
              <p:cNvSpPr>
                <a:spLocks noChangeShapeType="1"/>
              </p:cNvSpPr>
              <p:nvPr/>
            </p:nvSpPr>
            <p:spPr bwMode="auto">
              <a:xfrm>
                <a:off x="1015"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2" name="Line 213"/>
              <p:cNvSpPr>
                <a:spLocks noChangeShapeType="1"/>
              </p:cNvSpPr>
              <p:nvPr/>
            </p:nvSpPr>
            <p:spPr bwMode="auto">
              <a:xfrm>
                <a:off x="102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3" name="Line 214"/>
              <p:cNvSpPr>
                <a:spLocks noChangeShapeType="1"/>
              </p:cNvSpPr>
              <p:nvPr/>
            </p:nvSpPr>
            <p:spPr bwMode="auto">
              <a:xfrm>
                <a:off x="103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4" name="Line 215"/>
              <p:cNvSpPr>
                <a:spLocks noChangeShapeType="1"/>
              </p:cNvSpPr>
              <p:nvPr/>
            </p:nvSpPr>
            <p:spPr bwMode="auto">
              <a:xfrm>
                <a:off x="103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5" name="Line 216"/>
              <p:cNvSpPr>
                <a:spLocks noChangeShapeType="1"/>
              </p:cNvSpPr>
              <p:nvPr/>
            </p:nvSpPr>
            <p:spPr bwMode="auto">
              <a:xfrm>
                <a:off x="1044"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6" name="Line 217"/>
              <p:cNvSpPr>
                <a:spLocks noChangeShapeType="1"/>
              </p:cNvSpPr>
              <p:nvPr/>
            </p:nvSpPr>
            <p:spPr bwMode="auto">
              <a:xfrm>
                <a:off x="105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7" name="Line 218"/>
              <p:cNvSpPr>
                <a:spLocks noChangeShapeType="1"/>
              </p:cNvSpPr>
              <p:nvPr/>
            </p:nvSpPr>
            <p:spPr bwMode="auto">
              <a:xfrm>
                <a:off x="105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8" name="Line 219"/>
              <p:cNvSpPr>
                <a:spLocks noChangeShapeType="1"/>
              </p:cNvSpPr>
              <p:nvPr/>
            </p:nvSpPr>
            <p:spPr bwMode="auto">
              <a:xfrm>
                <a:off x="106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9" name="Line 220"/>
              <p:cNvSpPr>
                <a:spLocks noChangeShapeType="1"/>
              </p:cNvSpPr>
              <p:nvPr/>
            </p:nvSpPr>
            <p:spPr bwMode="auto">
              <a:xfrm>
                <a:off x="1073"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0" name="Line 221"/>
              <p:cNvSpPr>
                <a:spLocks noChangeShapeType="1"/>
              </p:cNvSpPr>
              <p:nvPr/>
            </p:nvSpPr>
            <p:spPr bwMode="auto">
              <a:xfrm>
                <a:off x="108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1" name="Line 222"/>
              <p:cNvSpPr>
                <a:spLocks noChangeShapeType="1"/>
              </p:cNvSpPr>
              <p:nvPr/>
            </p:nvSpPr>
            <p:spPr bwMode="auto">
              <a:xfrm>
                <a:off x="108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2" name="Line 223"/>
              <p:cNvSpPr>
                <a:spLocks noChangeShapeType="1"/>
              </p:cNvSpPr>
              <p:nvPr/>
            </p:nvSpPr>
            <p:spPr bwMode="auto">
              <a:xfrm>
                <a:off x="109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3" name="Line 224"/>
              <p:cNvSpPr>
                <a:spLocks noChangeShapeType="1"/>
              </p:cNvSpPr>
              <p:nvPr/>
            </p:nvSpPr>
            <p:spPr bwMode="auto">
              <a:xfrm>
                <a:off x="1102"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4" name="Line 225"/>
              <p:cNvSpPr>
                <a:spLocks noChangeShapeType="1"/>
              </p:cNvSpPr>
              <p:nvPr/>
            </p:nvSpPr>
            <p:spPr bwMode="auto">
              <a:xfrm>
                <a:off x="111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5" name="Line 226"/>
              <p:cNvSpPr>
                <a:spLocks noChangeShapeType="1"/>
              </p:cNvSpPr>
              <p:nvPr/>
            </p:nvSpPr>
            <p:spPr bwMode="auto">
              <a:xfrm>
                <a:off x="111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6" name="Line 227"/>
              <p:cNvSpPr>
                <a:spLocks noChangeShapeType="1"/>
              </p:cNvSpPr>
              <p:nvPr/>
            </p:nvSpPr>
            <p:spPr bwMode="auto">
              <a:xfrm>
                <a:off x="112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7" name="Line 228"/>
              <p:cNvSpPr>
                <a:spLocks noChangeShapeType="1"/>
              </p:cNvSpPr>
              <p:nvPr/>
            </p:nvSpPr>
            <p:spPr bwMode="auto">
              <a:xfrm>
                <a:off x="1131"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8" name="Line 229"/>
              <p:cNvSpPr>
                <a:spLocks noChangeShapeType="1"/>
              </p:cNvSpPr>
              <p:nvPr/>
            </p:nvSpPr>
            <p:spPr bwMode="auto">
              <a:xfrm>
                <a:off x="113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9" name="Line 230"/>
              <p:cNvSpPr>
                <a:spLocks noChangeShapeType="1"/>
              </p:cNvSpPr>
              <p:nvPr/>
            </p:nvSpPr>
            <p:spPr bwMode="auto">
              <a:xfrm>
                <a:off x="114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0" name="Line 231"/>
              <p:cNvSpPr>
                <a:spLocks noChangeShapeType="1"/>
              </p:cNvSpPr>
              <p:nvPr/>
            </p:nvSpPr>
            <p:spPr bwMode="auto">
              <a:xfrm>
                <a:off x="115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1" name="Line 232"/>
              <p:cNvSpPr>
                <a:spLocks noChangeShapeType="1"/>
              </p:cNvSpPr>
              <p:nvPr/>
            </p:nvSpPr>
            <p:spPr bwMode="auto">
              <a:xfrm>
                <a:off x="1160"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2" name="Line 233"/>
              <p:cNvSpPr>
                <a:spLocks noChangeShapeType="1"/>
              </p:cNvSpPr>
              <p:nvPr/>
            </p:nvSpPr>
            <p:spPr bwMode="auto">
              <a:xfrm>
                <a:off x="116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3" name="Line 234"/>
              <p:cNvSpPr>
                <a:spLocks noChangeShapeType="1"/>
              </p:cNvSpPr>
              <p:nvPr/>
            </p:nvSpPr>
            <p:spPr bwMode="auto">
              <a:xfrm>
                <a:off x="117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4" name="Line 235"/>
              <p:cNvSpPr>
                <a:spLocks noChangeShapeType="1"/>
              </p:cNvSpPr>
              <p:nvPr/>
            </p:nvSpPr>
            <p:spPr bwMode="auto">
              <a:xfrm>
                <a:off x="118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5" name="Line 236"/>
              <p:cNvSpPr>
                <a:spLocks noChangeShapeType="1"/>
              </p:cNvSpPr>
              <p:nvPr/>
            </p:nvSpPr>
            <p:spPr bwMode="auto">
              <a:xfrm>
                <a:off x="1189"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6" name="Line 237"/>
              <p:cNvSpPr>
                <a:spLocks noChangeShapeType="1"/>
              </p:cNvSpPr>
              <p:nvPr/>
            </p:nvSpPr>
            <p:spPr bwMode="auto">
              <a:xfrm>
                <a:off x="119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7" name="Line 238"/>
              <p:cNvSpPr>
                <a:spLocks noChangeShapeType="1"/>
              </p:cNvSpPr>
              <p:nvPr/>
            </p:nvSpPr>
            <p:spPr bwMode="auto">
              <a:xfrm>
                <a:off x="120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8" name="Line 239"/>
              <p:cNvSpPr>
                <a:spLocks noChangeShapeType="1"/>
              </p:cNvSpPr>
              <p:nvPr/>
            </p:nvSpPr>
            <p:spPr bwMode="auto">
              <a:xfrm>
                <a:off x="121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9" name="Line 240"/>
              <p:cNvSpPr>
                <a:spLocks noChangeShapeType="1"/>
              </p:cNvSpPr>
              <p:nvPr/>
            </p:nvSpPr>
            <p:spPr bwMode="auto">
              <a:xfrm>
                <a:off x="1218"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0" name="Line 241"/>
              <p:cNvSpPr>
                <a:spLocks noChangeShapeType="1"/>
              </p:cNvSpPr>
              <p:nvPr/>
            </p:nvSpPr>
            <p:spPr bwMode="auto">
              <a:xfrm>
                <a:off x="122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1" name="Line 242"/>
              <p:cNvSpPr>
                <a:spLocks noChangeShapeType="1"/>
              </p:cNvSpPr>
              <p:nvPr/>
            </p:nvSpPr>
            <p:spPr bwMode="auto">
              <a:xfrm>
                <a:off x="123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2" name="Line 243"/>
              <p:cNvSpPr>
                <a:spLocks noChangeShapeType="1"/>
              </p:cNvSpPr>
              <p:nvPr/>
            </p:nvSpPr>
            <p:spPr bwMode="auto">
              <a:xfrm>
                <a:off x="124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3" name="Line 244"/>
              <p:cNvSpPr>
                <a:spLocks noChangeShapeType="1"/>
              </p:cNvSpPr>
              <p:nvPr/>
            </p:nvSpPr>
            <p:spPr bwMode="auto">
              <a:xfrm>
                <a:off x="1247"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4" name="Line 245"/>
              <p:cNvSpPr>
                <a:spLocks noChangeShapeType="1"/>
              </p:cNvSpPr>
              <p:nvPr/>
            </p:nvSpPr>
            <p:spPr bwMode="auto">
              <a:xfrm>
                <a:off x="125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5" name="Line 246"/>
              <p:cNvSpPr>
                <a:spLocks noChangeShapeType="1"/>
              </p:cNvSpPr>
              <p:nvPr/>
            </p:nvSpPr>
            <p:spPr bwMode="auto">
              <a:xfrm>
                <a:off x="126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6" name="Line 247"/>
              <p:cNvSpPr>
                <a:spLocks noChangeShapeType="1"/>
              </p:cNvSpPr>
              <p:nvPr/>
            </p:nvSpPr>
            <p:spPr bwMode="auto">
              <a:xfrm>
                <a:off x="126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7" name="Line 248"/>
              <p:cNvSpPr>
                <a:spLocks noChangeShapeType="1"/>
              </p:cNvSpPr>
              <p:nvPr/>
            </p:nvSpPr>
            <p:spPr bwMode="auto">
              <a:xfrm>
                <a:off x="1276"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8" name="Line 249"/>
              <p:cNvSpPr>
                <a:spLocks noChangeShapeType="1"/>
              </p:cNvSpPr>
              <p:nvPr/>
            </p:nvSpPr>
            <p:spPr bwMode="auto">
              <a:xfrm>
                <a:off x="128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9" name="Line 250"/>
              <p:cNvSpPr>
                <a:spLocks noChangeShapeType="1"/>
              </p:cNvSpPr>
              <p:nvPr/>
            </p:nvSpPr>
            <p:spPr bwMode="auto">
              <a:xfrm>
                <a:off x="129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0" name="Line 251"/>
              <p:cNvSpPr>
                <a:spLocks noChangeShapeType="1"/>
              </p:cNvSpPr>
              <p:nvPr/>
            </p:nvSpPr>
            <p:spPr bwMode="auto">
              <a:xfrm>
                <a:off x="129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1" name="Line 252"/>
              <p:cNvSpPr>
                <a:spLocks noChangeShapeType="1"/>
              </p:cNvSpPr>
              <p:nvPr/>
            </p:nvSpPr>
            <p:spPr bwMode="auto">
              <a:xfrm>
                <a:off x="1305"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2" name="Line 253"/>
              <p:cNvSpPr>
                <a:spLocks noChangeShapeType="1"/>
              </p:cNvSpPr>
              <p:nvPr/>
            </p:nvSpPr>
            <p:spPr bwMode="auto">
              <a:xfrm>
                <a:off x="131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3" name="Line 254"/>
              <p:cNvSpPr>
                <a:spLocks noChangeShapeType="1"/>
              </p:cNvSpPr>
              <p:nvPr/>
            </p:nvSpPr>
            <p:spPr bwMode="auto">
              <a:xfrm>
                <a:off x="132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4" name="Line 255"/>
              <p:cNvSpPr>
                <a:spLocks noChangeShapeType="1"/>
              </p:cNvSpPr>
              <p:nvPr/>
            </p:nvSpPr>
            <p:spPr bwMode="auto">
              <a:xfrm>
                <a:off x="132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5" name="Line 256"/>
              <p:cNvSpPr>
                <a:spLocks noChangeShapeType="1"/>
              </p:cNvSpPr>
              <p:nvPr/>
            </p:nvSpPr>
            <p:spPr bwMode="auto">
              <a:xfrm>
                <a:off x="1334"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6" name="Line 257"/>
              <p:cNvSpPr>
                <a:spLocks noChangeShapeType="1"/>
              </p:cNvSpPr>
              <p:nvPr/>
            </p:nvSpPr>
            <p:spPr bwMode="auto">
              <a:xfrm>
                <a:off x="134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7" name="Line 258"/>
              <p:cNvSpPr>
                <a:spLocks noChangeShapeType="1"/>
              </p:cNvSpPr>
              <p:nvPr/>
            </p:nvSpPr>
            <p:spPr bwMode="auto">
              <a:xfrm>
                <a:off x="134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8" name="Line 259"/>
              <p:cNvSpPr>
                <a:spLocks noChangeShapeType="1"/>
              </p:cNvSpPr>
              <p:nvPr/>
            </p:nvSpPr>
            <p:spPr bwMode="auto">
              <a:xfrm>
                <a:off x="135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9" name="Line 260"/>
              <p:cNvSpPr>
                <a:spLocks noChangeShapeType="1"/>
              </p:cNvSpPr>
              <p:nvPr/>
            </p:nvSpPr>
            <p:spPr bwMode="auto">
              <a:xfrm>
                <a:off x="136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0" name="Line 261"/>
              <p:cNvSpPr>
                <a:spLocks noChangeShapeType="1"/>
              </p:cNvSpPr>
              <p:nvPr/>
            </p:nvSpPr>
            <p:spPr bwMode="auto">
              <a:xfrm>
                <a:off x="137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1" name="Line 262"/>
              <p:cNvSpPr>
                <a:spLocks noChangeShapeType="1"/>
              </p:cNvSpPr>
              <p:nvPr/>
            </p:nvSpPr>
            <p:spPr bwMode="auto">
              <a:xfrm>
                <a:off x="137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2" name="Line 263"/>
              <p:cNvSpPr>
                <a:spLocks noChangeShapeType="1"/>
              </p:cNvSpPr>
              <p:nvPr/>
            </p:nvSpPr>
            <p:spPr bwMode="auto">
              <a:xfrm>
                <a:off x="138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3" name="Line 264"/>
              <p:cNvSpPr>
                <a:spLocks noChangeShapeType="1"/>
              </p:cNvSpPr>
              <p:nvPr/>
            </p:nvSpPr>
            <p:spPr bwMode="auto">
              <a:xfrm>
                <a:off x="139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4" name="Line 265"/>
              <p:cNvSpPr>
                <a:spLocks noChangeShapeType="1"/>
              </p:cNvSpPr>
              <p:nvPr/>
            </p:nvSpPr>
            <p:spPr bwMode="auto">
              <a:xfrm>
                <a:off x="140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5" name="Line 266"/>
              <p:cNvSpPr>
                <a:spLocks noChangeShapeType="1"/>
              </p:cNvSpPr>
              <p:nvPr/>
            </p:nvSpPr>
            <p:spPr bwMode="auto">
              <a:xfrm>
                <a:off x="140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6" name="Line 267"/>
              <p:cNvSpPr>
                <a:spLocks noChangeShapeType="1"/>
              </p:cNvSpPr>
              <p:nvPr/>
            </p:nvSpPr>
            <p:spPr bwMode="auto">
              <a:xfrm>
                <a:off x="1414"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7" name="Line 268"/>
              <p:cNvSpPr>
                <a:spLocks noChangeShapeType="1"/>
              </p:cNvSpPr>
              <p:nvPr/>
            </p:nvSpPr>
            <p:spPr bwMode="auto">
              <a:xfrm>
                <a:off x="142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8" name="Line 269"/>
              <p:cNvSpPr>
                <a:spLocks noChangeShapeType="1"/>
              </p:cNvSpPr>
              <p:nvPr/>
            </p:nvSpPr>
            <p:spPr bwMode="auto">
              <a:xfrm>
                <a:off x="142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9" name="Line 270"/>
              <p:cNvSpPr>
                <a:spLocks noChangeShapeType="1"/>
              </p:cNvSpPr>
              <p:nvPr/>
            </p:nvSpPr>
            <p:spPr bwMode="auto">
              <a:xfrm>
                <a:off x="143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0" name="Line 271"/>
              <p:cNvSpPr>
                <a:spLocks noChangeShapeType="1"/>
              </p:cNvSpPr>
              <p:nvPr/>
            </p:nvSpPr>
            <p:spPr bwMode="auto">
              <a:xfrm>
                <a:off x="1443"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1" name="Line 272"/>
              <p:cNvSpPr>
                <a:spLocks noChangeShapeType="1"/>
              </p:cNvSpPr>
              <p:nvPr/>
            </p:nvSpPr>
            <p:spPr bwMode="auto">
              <a:xfrm>
                <a:off x="145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2" name="Line 273"/>
              <p:cNvSpPr>
                <a:spLocks noChangeShapeType="1"/>
              </p:cNvSpPr>
              <p:nvPr/>
            </p:nvSpPr>
            <p:spPr bwMode="auto">
              <a:xfrm>
                <a:off x="145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3" name="Line 274"/>
              <p:cNvSpPr>
                <a:spLocks noChangeShapeType="1"/>
              </p:cNvSpPr>
              <p:nvPr/>
            </p:nvSpPr>
            <p:spPr bwMode="auto">
              <a:xfrm>
                <a:off x="146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4" name="Line 275"/>
              <p:cNvSpPr>
                <a:spLocks noChangeShapeType="1"/>
              </p:cNvSpPr>
              <p:nvPr/>
            </p:nvSpPr>
            <p:spPr bwMode="auto">
              <a:xfrm>
                <a:off x="1472"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5" name="Line 276"/>
              <p:cNvSpPr>
                <a:spLocks noChangeShapeType="1"/>
              </p:cNvSpPr>
              <p:nvPr/>
            </p:nvSpPr>
            <p:spPr bwMode="auto">
              <a:xfrm>
                <a:off x="148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6" name="Line 277"/>
              <p:cNvSpPr>
                <a:spLocks noChangeShapeType="1"/>
              </p:cNvSpPr>
              <p:nvPr/>
            </p:nvSpPr>
            <p:spPr bwMode="auto">
              <a:xfrm>
                <a:off x="148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7" name="Line 278"/>
              <p:cNvSpPr>
                <a:spLocks noChangeShapeType="1"/>
              </p:cNvSpPr>
              <p:nvPr/>
            </p:nvSpPr>
            <p:spPr bwMode="auto">
              <a:xfrm>
                <a:off x="149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8" name="Line 279"/>
              <p:cNvSpPr>
                <a:spLocks noChangeShapeType="1"/>
              </p:cNvSpPr>
              <p:nvPr/>
            </p:nvSpPr>
            <p:spPr bwMode="auto">
              <a:xfrm>
                <a:off x="1501"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9" name="Line 280"/>
              <p:cNvSpPr>
                <a:spLocks noChangeShapeType="1"/>
              </p:cNvSpPr>
              <p:nvPr/>
            </p:nvSpPr>
            <p:spPr bwMode="auto">
              <a:xfrm>
                <a:off x="150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0" name="Line 281"/>
              <p:cNvSpPr>
                <a:spLocks noChangeShapeType="1"/>
              </p:cNvSpPr>
              <p:nvPr/>
            </p:nvSpPr>
            <p:spPr bwMode="auto">
              <a:xfrm>
                <a:off x="151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1" name="Line 282"/>
              <p:cNvSpPr>
                <a:spLocks noChangeShapeType="1"/>
              </p:cNvSpPr>
              <p:nvPr/>
            </p:nvSpPr>
            <p:spPr bwMode="auto">
              <a:xfrm>
                <a:off x="152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2" name="Line 283"/>
              <p:cNvSpPr>
                <a:spLocks noChangeShapeType="1"/>
              </p:cNvSpPr>
              <p:nvPr/>
            </p:nvSpPr>
            <p:spPr bwMode="auto">
              <a:xfrm>
                <a:off x="1530"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3" name="Line 284"/>
              <p:cNvSpPr>
                <a:spLocks noChangeShapeType="1"/>
              </p:cNvSpPr>
              <p:nvPr/>
            </p:nvSpPr>
            <p:spPr bwMode="auto">
              <a:xfrm>
                <a:off x="153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4" name="Line 285"/>
              <p:cNvSpPr>
                <a:spLocks noChangeShapeType="1"/>
              </p:cNvSpPr>
              <p:nvPr/>
            </p:nvSpPr>
            <p:spPr bwMode="auto">
              <a:xfrm>
                <a:off x="154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5" name="Line 286"/>
              <p:cNvSpPr>
                <a:spLocks noChangeShapeType="1"/>
              </p:cNvSpPr>
              <p:nvPr/>
            </p:nvSpPr>
            <p:spPr bwMode="auto">
              <a:xfrm>
                <a:off x="155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6" name="Line 287"/>
              <p:cNvSpPr>
                <a:spLocks noChangeShapeType="1"/>
              </p:cNvSpPr>
              <p:nvPr/>
            </p:nvSpPr>
            <p:spPr bwMode="auto">
              <a:xfrm>
                <a:off x="1559"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7" name="Line 288"/>
              <p:cNvSpPr>
                <a:spLocks noChangeShapeType="1"/>
              </p:cNvSpPr>
              <p:nvPr/>
            </p:nvSpPr>
            <p:spPr bwMode="auto">
              <a:xfrm>
                <a:off x="156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8" name="Line 289"/>
              <p:cNvSpPr>
                <a:spLocks noChangeShapeType="1"/>
              </p:cNvSpPr>
              <p:nvPr/>
            </p:nvSpPr>
            <p:spPr bwMode="auto">
              <a:xfrm>
                <a:off x="157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9" name="Line 290"/>
              <p:cNvSpPr>
                <a:spLocks noChangeShapeType="1"/>
              </p:cNvSpPr>
              <p:nvPr/>
            </p:nvSpPr>
            <p:spPr bwMode="auto">
              <a:xfrm>
                <a:off x="158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0" name="Line 291"/>
              <p:cNvSpPr>
                <a:spLocks noChangeShapeType="1"/>
              </p:cNvSpPr>
              <p:nvPr/>
            </p:nvSpPr>
            <p:spPr bwMode="auto">
              <a:xfrm>
                <a:off x="1588"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1" name="Line 292"/>
              <p:cNvSpPr>
                <a:spLocks noChangeShapeType="1"/>
              </p:cNvSpPr>
              <p:nvPr/>
            </p:nvSpPr>
            <p:spPr bwMode="auto">
              <a:xfrm>
                <a:off x="159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2" name="Line 293"/>
              <p:cNvSpPr>
                <a:spLocks noChangeShapeType="1"/>
              </p:cNvSpPr>
              <p:nvPr/>
            </p:nvSpPr>
            <p:spPr bwMode="auto">
              <a:xfrm>
                <a:off x="160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3" name="Line 294"/>
              <p:cNvSpPr>
                <a:spLocks noChangeShapeType="1"/>
              </p:cNvSpPr>
              <p:nvPr/>
            </p:nvSpPr>
            <p:spPr bwMode="auto">
              <a:xfrm>
                <a:off x="161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4" name="Line 295"/>
              <p:cNvSpPr>
                <a:spLocks noChangeShapeType="1"/>
              </p:cNvSpPr>
              <p:nvPr/>
            </p:nvSpPr>
            <p:spPr bwMode="auto">
              <a:xfrm>
                <a:off x="1617"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5" name="Line 296"/>
              <p:cNvSpPr>
                <a:spLocks noChangeShapeType="1"/>
              </p:cNvSpPr>
              <p:nvPr/>
            </p:nvSpPr>
            <p:spPr bwMode="auto">
              <a:xfrm>
                <a:off x="162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6" name="Line 297"/>
              <p:cNvSpPr>
                <a:spLocks noChangeShapeType="1"/>
              </p:cNvSpPr>
              <p:nvPr/>
            </p:nvSpPr>
            <p:spPr bwMode="auto">
              <a:xfrm>
                <a:off x="163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7" name="Line 298"/>
              <p:cNvSpPr>
                <a:spLocks noChangeShapeType="1"/>
              </p:cNvSpPr>
              <p:nvPr/>
            </p:nvSpPr>
            <p:spPr bwMode="auto">
              <a:xfrm>
                <a:off x="163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8" name="Line 299"/>
              <p:cNvSpPr>
                <a:spLocks noChangeShapeType="1"/>
              </p:cNvSpPr>
              <p:nvPr/>
            </p:nvSpPr>
            <p:spPr bwMode="auto">
              <a:xfrm>
                <a:off x="1646"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9" name="Line 300"/>
              <p:cNvSpPr>
                <a:spLocks noChangeShapeType="1"/>
              </p:cNvSpPr>
              <p:nvPr/>
            </p:nvSpPr>
            <p:spPr bwMode="auto">
              <a:xfrm>
                <a:off x="165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0" name="Line 301"/>
              <p:cNvSpPr>
                <a:spLocks noChangeShapeType="1"/>
              </p:cNvSpPr>
              <p:nvPr/>
            </p:nvSpPr>
            <p:spPr bwMode="auto">
              <a:xfrm>
                <a:off x="166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1" name="Line 302"/>
              <p:cNvSpPr>
                <a:spLocks noChangeShapeType="1"/>
              </p:cNvSpPr>
              <p:nvPr/>
            </p:nvSpPr>
            <p:spPr bwMode="auto">
              <a:xfrm>
                <a:off x="166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2" name="Line 303"/>
              <p:cNvSpPr>
                <a:spLocks noChangeShapeType="1"/>
              </p:cNvSpPr>
              <p:nvPr/>
            </p:nvSpPr>
            <p:spPr bwMode="auto">
              <a:xfrm>
                <a:off x="1675"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3" name="Line 304"/>
              <p:cNvSpPr>
                <a:spLocks noChangeShapeType="1"/>
              </p:cNvSpPr>
              <p:nvPr/>
            </p:nvSpPr>
            <p:spPr bwMode="auto">
              <a:xfrm>
                <a:off x="168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4" name="Line 305"/>
              <p:cNvSpPr>
                <a:spLocks noChangeShapeType="1"/>
              </p:cNvSpPr>
              <p:nvPr/>
            </p:nvSpPr>
            <p:spPr bwMode="auto">
              <a:xfrm>
                <a:off x="169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5" name="Line 306"/>
              <p:cNvSpPr>
                <a:spLocks noChangeShapeType="1"/>
              </p:cNvSpPr>
              <p:nvPr/>
            </p:nvSpPr>
            <p:spPr bwMode="auto">
              <a:xfrm>
                <a:off x="169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6" name="Line 307"/>
              <p:cNvSpPr>
                <a:spLocks noChangeShapeType="1"/>
              </p:cNvSpPr>
              <p:nvPr/>
            </p:nvSpPr>
            <p:spPr bwMode="auto">
              <a:xfrm>
                <a:off x="1704"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7" name="Line 308"/>
              <p:cNvSpPr>
                <a:spLocks noChangeShapeType="1"/>
              </p:cNvSpPr>
              <p:nvPr/>
            </p:nvSpPr>
            <p:spPr bwMode="auto">
              <a:xfrm>
                <a:off x="171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8" name="Line 309"/>
              <p:cNvSpPr>
                <a:spLocks noChangeShapeType="1"/>
              </p:cNvSpPr>
              <p:nvPr/>
            </p:nvSpPr>
            <p:spPr bwMode="auto">
              <a:xfrm>
                <a:off x="171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9" name="Line 310"/>
              <p:cNvSpPr>
                <a:spLocks noChangeShapeType="1"/>
              </p:cNvSpPr>
              <p:nvPr/>
            </p:nvSpPr>
            <p:spPr bwMode="auto">
              <a:xfrm>
                <a:off x="172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0" name="Line 311"/>
              <p:cNvSpPr>
                <a:spLocks noChangeShapeType="1"/>
              </p:cNvSpPr>
              <p:nvPr/>
            </p:nvSpPr>
            <p:spPr bwMode="auto">
              <a:xfrm>
                <a:off x="1733"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1" name="Line 312"/>
              <p:cNvSpPr>
                <a:spLocks noChangeShapeType="1"/>
              </p:cNvSpPr>
              <p:nvPr/>
            </p:nvSpPr>
            <p:spPr bwMode="auto">
              <a:xfrm>
                <a:off x="174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2" name="Line 313"/>
              <p:cNvSpPr>
                <a:spLocks noChangeShapeType="1"/>
              </p:cNvSpPr>
              <p:nvPr/>
            </p:nvSpPr>
            <p:spPr bwMode="auto">
              <a:xfrm>
                <a:off x="174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3" name="Line 314"/>
              <p:cNvSpPr>
                <a:spLocks noChangeShapeType="1"/>
              </p:cNvSpPr>
              <p:nvPr/>
            </p:nvSpPr>
            <p:spPr bwMode="auto">
              <a:xfrm>
                <a:off x="175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4" name="Line 315"/>
              <p:cNvSpPr>
                <a:spLocks noChangeShapeType="1"/>
              </p:cNvSpPr>
              <p:nvPr/>
            </p:nvSpPr>
            <p:spPr bwMode="auto">
              <a:xfrm>
                <a:off x="1762"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5" name="Line 316"/>
              <p:cNvSpPr>
                <a:spLocks noChangeShapeType="1"/>
              </p:cNvSpPr>
              <p:nvPr/>
            </p:nvSpPr>
            <p:spPr bwMode="auto">
              <a:xfrm>
                <a:off x="177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6" name="Line 317"/>
              <p:cNvSpPr>
                <a:spLocks noChangeShapeType="1"/>
              </p:cNvSpPr>
              <p:nvPr/>
            </p:nvSpPr>
            <p:spPr bwMode="auto">
              <a:xfrm>
                <a:off x="177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7" name="Line 318"/>
              <p:cNvSpPr>
                <a:spLocks noChangeShapeType="1"/>
              </p:cNvSpPr>
              <p:nvPr/>
            </p:nvSpPr>
            <p:spPr bwMode="auto">
              <a:xfrm>
                <a:off x="178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8" name="Line 319"/>
              <p:cNvSpPr>
                <a:spLocks noChangeShapeType="1"/>
              </p:cNvSpPr>
              <p:nvPr/>
            </p:nvSpPr>
            <p:spPr bwMode="auto">
              <a:xfrm>
                <a:off x="1791"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9" name="Line 320"/>
              <p:cNvSpPr>
                <a:spLocks noChangeShapeType="1"/>
              </p:cNvSpPr>
              <p:nvPr/>
            </p:nvSpPr>
            <p:spPr bwMode="auto">
              <a:xfrm>
                <a:off x="179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0" name="Line 321"/>
              <p:cNvSpPr>
                <a:spLocks noChangeShapeType="1"/>
              </p:cNvSpPr>
              <p:nvPr/>
            </p:nvSpPr>
            <p:spPr bwMode="auto">
              <a:xfrm>
                <a:off x="180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1" name="Line 322"/>
              <p:cNvSpPr>
                <a:spLocks noChangeShapeType="1"/>
              </p:cNvSpPr>
              <p:nvPr/>
            </p:nvSpPr>
            <p:spPr bwMode="auto">
              <a:xfrm>
                <a:off x="181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2" name="Line 323"/>
              <p:cNvSpPr>
                <a:spLocks noChangeShapeType="1"/>
              </p:cNvSpPr>
              <p:nvPr/>
            </p:nvSpPr>
            <p:spPr bwMode="auto">
              <a:xfrm>
                <a:off x="1820"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3" name="Line 324"/>
              <p:cNvSpPr>
                <a:spLocks noChangeShapeType="1"/>
              </p:cNvSpPr>
              <p:nvPr/>
            </p:nvSpPr>
            <p:spPr bwMode="auto">
              <a:xfrm>
                <a:off x="182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4" name="Line 325"/>
              <p:cNvSpPr>
                <a:spLocks noChangeShapeType="1"/>
              </p:cNvSpPr>
              <p:nvPr/>
            </p:nvSpPr>
            <p:spPr bwMode="auto">
              <a:xfrm>
                <a:off x="183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5" name="Line 326"/>
              <p:cNvSpPr>
                <a:spLocks noChangeShapeType="1"/>
              </p:cNvSpPr>
              <p:nvPr/>
            </p:nvSpPr>
            <p:spPr bwMode="auto">
              <a:xfrm>
                <a:off x="184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6" name="Line 327"/>
              <p:cNvSpPr>
                <a:spLocks noChangeShapeType="1"/>
              </p:cNvSpPr>
              <p:nvPr/>
            </p:nvSpPr>
            <p:spPr bwMode="auto">
              <a:xfrm>
                <a:off x="185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7" name="Line 328"/>
              <p:cNvSpPr>
                <a:spLocks noChangeShapeType="1"/>
              </p:cNvSpPr>
              <p:nvPr/>
            </p:nvSpPr>
            <p:spPr bwMode="auto">
              <a:xfrm>
                <a:off x="185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8" name="Line 329"/>
              <p:cNvSpPr>
                <a:spLocks noChangeShapeType="1"/>
              </p:cNvSpPr>
              <p:nvPr/>
            </p:nvSpPr>
            <p:spPr bwMode="auto">
              <a:xfrm>
                <a:off x="186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79" name="Line 330"/>
              <p:cNvSpPr>
                <a:spLocks noChangeShapeType="1"/>
              </p:cNvSpPr>
              <p:nvPr/>
            </p:nvSpPr>
            <p:spPr bwMode="auto">
              <a:xfrm>
                <a:off x="1871"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0" name="Line 331"/>
              <p:cNvSpPr>
                <a:spLocks noChangeShapeType="1"/>
              </p:cNvSpPr>
              <p:nvPr/>
            </p:nvSpPr>
            <p:spPr bwMode="auto">
              <a:xfrm>
                <a:off x="187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1" name="Line 332"/>
              <p:cNvSpPr>
                <a:spLocks noChangeShapeType="1"/>
              </p:cNvSpPr>
              <p:nvPr/>
            </p:nvSpPr>
            <p:spPr bwMode="auto">
              <a:xfrm>
                <a:off x="188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2" name="Line 333"/>
              <p:cNvSpPr>
                <a:spLocks noChangeShapeType="1"/>
              </p:cNvSpPr>
              <p:nvPr/>
            </p:nvSpPr>
            <p:spPr bwMode="auto">
              <a:xfrm>
                <a:off x="189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3" name="Line 334"/>
              <p:cNvSpPr>
                <a:spLocks noChangeShapeType="1"/>
              </p:cNvSpPr>
              <p:nvPr/>
            </p:nvSpPr>
            <p:spPr bwMode="auto">
              <a:xfrm>
                <a:off x="1900"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4" name="Line 335"/>
              <p:cNvSpPr>
                <a:spLocks noChangeShapeType="1"/>
              </p:cNvSpPr>
              <p:nvPr/>
            </p:nvSpPr>
            <p:spPr bwMode="auto">
              <a:xfrm>
                <a:off x="190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5" name="Line 336"/>
              <p:cNvSpPr>
                <a:spLocks noChangeShapeType="1"/>
              </p:cNvSpPr>
              <p:nvPr/>
            </p:nvSpPr>
            <p:spPr bwMode="auto">
              <a:xfrm>
                <a:off x="191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6" name="Line 337"/>
              <p:cNvSpPr>
                <a:spLocks noChangeShapeType="1"/>
              </p:cNvSpPr>
              <p:nvPr/>
            </p:nvSpPr>
            <p:spPr bwMode="auto">
              <a:xfrm>
                <a:off x="192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7" name="Line 338"/>
              <p:cNvSpPr>
                <a:spLocks noChangeShapeType="1"/>
              </p:cNvSpPr>
              <p:nvPr/>
            </p:nvSpPr>
            <p:spPr bwMode="auto">
              <a:xfrm>
                <a:off x="1929"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8" name="Line 339"/>
              <p:cNvSpPr>
                <a:spLocks noChangeShapeType="1"/>
              </p:cNvSpPr>
              <p:nvPr/>
            </p:nvSpPr>
            <p:spPr bwMode="auto">
              <a:xfrm>
                <a:off x="193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9" name="Line 340"/>
              <p:cNvSpPr>
                <a:spLocks noChangeShapeType="1"/>
              </p:cNvSpPr>
              <p:nvPr/>
            </p:nvSpPr>
            <p:spPr bwMode="auto">
              <a:xfrm>
                <a:off x="194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0" name="Line 341"/>
              <p:cNvSpPr>
                <a:spLocks noChangeShapeType="1"/>
              </p:cNvSpPr>
              <p:nvPr/>
            </p:nvSpPr>
            <p:spPr bwMode="auto">
              <a:xfrm>
                <a:off x="195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1" name="Line 342"/>
              <p:cNvSpPr>
                <a:spLocks noChangeShapeType="1"/>
              </p:cNvSpPr>
              <p:nvPr/>
            </p:nvSpPr>
            <p:spPr bwMode="auto">
              <a:xfrm>
                <a:off x="1958"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2" name="Line 343"/>
              <p:cNvSpPr>
                <a:spLocks noChangeShapeType="1"/>
              </p:cNvSpPr>
              <p:nvPr/>
            </p:nvSpPr>
            <p:spPr bwMode="auto">
              <a:xfrm>
                <a:off x="196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3" name="Line 344"/>
              <p:cNvSpPr>
                <a:spLocks noChangeShapeType="1"/>
              </p:cNvSpPr>
              <p:nvPr/>
            </p:nvSpPr>
            <p:spPr bwMode="auto">
              <a:xfrm>
                <a:off x="197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4" name="Line 345"/>
              <p:cNvSpPr>
                <a:spLocks noChangeShapeType="1"/>
              </p:cNvSpPr>
              <p:nvPr/>
            </p:nvSpPr>
            <p:spPr bwMode="auto">
              <a:xfrm>
                <a:off x="198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5" name="Line 346"/>
              <p:cNvSpPr>
                <a:spLocks noChangeShapeType="1"/>
              </p:cNvSpPr>
              <p:nvPr/>
            </p:nvSpPr>
            <p:spPr bwMode="auto">
              <a:xfrm>
                <a:off x="1987"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6" name="Line 347"/>
              <p:cNvSpPr>
                <a:spLocks noChangeShapeType="1"/>
              </p:cNvSpPr>
              <p:nvPr/>
            </p:nvSpPr>
            <p:spPr bwMode="auto">
              <a:xfrm>
                <a:off x="199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7" name="Line 348"/>
              <p:cNvSpPr>
                <a:spLocks noChangeShapeType="1"/>
              </p:cNvSpPr>
              <p:nvPr/>
            </p:nvSpPr>
            <p:spPr bwMode="auto">
              <a:xfrm>
                <a:off x="200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8" name="Line 349"/>
              <p:cNvSpPr>
                <a:spLocks noChangeShapeType="1"/>
              </p:cNvSpPr>
              <p:nvPr/>
            </p:nvSpPr>
            <p:spPr bwMode="auto">
              <a:xfrm>
                <a:off x="200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9" name="Line 350"/>
              <p:cNvSpPr>
                <a:spLocks noChangeShapeType="1"/>
              </p:cNvSpPr>
              <p:nvPr/>
            </p:nvSpPr>
            <p:spPr bwMode="auto">
              <a:xfrm>
                <a:off x="2016"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0" name="Line 351"/>
              <p:cNvSpPr>
                <a:spLocks noChangeShapeType="1"/>
              </p:cNvSpPr>
              <p:nvPr/>
            </p:nvSpPr>
            <p:spPr bwMode="auto">
              <a:xfrm>
                <a:off x="202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1" name="Line 352"/>
              <p:cNvSpPr>
                <a:spLocks noChangeShapeType="1"/>
              </p:cNvSpPr>
              <p:nvPr/>
            </p:nvSpPr>
            <p:spPr bwMode="auto">
              <a:xfrm>
                <a:off x="203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2" name="Line 353"/>
              <p:cNvSpPr>
                <a:spLocks noChangeShapeType="1"/>
              </p:cNvSpPr>
              <p:nvPr/>
            </p:nvSpPr>
            <p:spPr bwMode="auto">
              <a:xfrm>
                <a:off x="203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3" name="Line 354"/>
              <p:cNvSpPr>
                <a:spLocks noChangeShapeType="1"/>
              </p:cNvSpPr>
              <p:nvPr/>
            </p:nvSpPr>
            <p:spPr bwMode="auto">
              <a:xfrm>
                <a:off x="2045"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4" name="Line 355"/>
              <p:cNvSpPr>
                <a:spLocks noChangeShapeType="1"/>
              </p:cNvSpPr>
              <p:nvPr/>
            </p:nvSpPr>
            <p:spPr bwMode="auto">
              <a:xfrm>
                <a:off x="205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5" name="Line 356"/>
              <p:cNvSpPr>
                <a:spLocks noChangeShapeType="1"/>
              </p:cNvSpPr>
              <p:nvPr/>
            </p:nvSpPr>
            <p:spPr bwMode="auto">
              <a:xfrm>
                <a:off x="206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6" name="Line 357"/>
              <p:cNvSpPr>
                <a:spLocks noChangeShapeType="1"/>
              </p:cNvSpPr>
              <p:nvPr/>
            </p:nvSpPr>
            <p:spPr bwMode="auto">
              <a:xfrm>
                <a:off x="206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7" name="Line 358"/>
              <p:cNvSpPr>
                <a:spLocks noChangeShapeType="1"/>
              </p:cNvSpPr>
              <p:nvPr/>
            </p:nvSpPr>
            <p:spPr bwMode="auto">
              <a:xfrm>
                <a:off x="2074"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8" name="Line 359"/>
              <p:cNvSpPr>
                <a:spLocks noChangeShapeType="1"/>
              </p:cNvSpPr>
              <p:nvPr/>
            </p:nvSpPr>
            <p:spPr bwMode="auto">
              <a:xfrm>
                <a:off x="208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9" name="Line 360"/>
              <p:cNvSpPr>
                <a:spLocks noChangeShapeType="1"/>
              </p:cNvSpPr>
              <p:nvPr/>
            </p:nvSpPr>
            <p:spPr bwMode="auto">
              <a:xfrm>
                <a:off x="208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0" name="Line 361"/>
              <p:cNvSpPr>
                <a:spLocks noChangeShapeType="1"/>
              </p:cNvSpPr>
              <p:nvPr/>
            </p:nvSpPr>
            <p:spPr bwMode="auto">
              <a:xfrm>
                <a:off x="209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1" name="Line 362"/>
              <p:cNvSpPr>
                <a:spLocks noChangeShapeType="1"/>
              </p:cNvSpPr>
              <p:nvPr/>
            </p:nvSpPr>
            <p:spPr bwMode="auto">
              <a:xfrm>
                <a:off x="2103"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2" name="Line 363"/>
              <p:cNvSpPr>
                <a:spLocks noChangeShapeType="1"/>
              </p:cNvSpPr>
              <p:nvPr/>
            </p:nvSpPr>
            <p:spPr bwMode="auto">
              <a:xfrm>
                <a:off x="211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3" name="Line 364"/>
              <p:cNvSpPr>
                <a:spLocks noChangeShapeType="1"/>
              </p:cNvSpPr>
              <p:nvPr/>
            </p:nvSpPr>
            <p:spPr bwMode="auto">
              <a:xfrm>
                <a:off x="211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4" name="Line 365"/>
              <p:cNvSpPr>
                <a:spLocks noChangeShapeType="1"/>
              </p:cNvSpPr>
              <p:nvPr/>
            </p:nvSpPr>
            <p:spPr bwMode="auto">
              <a:xfrm>
                <a:off x="212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5" name="Line 366"/>
              <p:cNvSpPr>
                <a:spLocks noChangeShapeType="1"/>
              </p:cNvSpPr>
              <p:nvPr/>
            </p:nvSpPr>
            <p:spPr bwMode="auto">
              <a:xfrm>
                <a:off x="2132"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6" name="Line 367"/>
              <p:cNvSpPr>
                <a:spLocks noChangeShapeType="1"/>
              </p:cNvSpPr>
              <p:nvPr/>
            </p:nvSpPr>
            <p:spPr bwMode="auto">
              <a:xfrm>
                <a:off x="214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7" name="Line 368"/>
              <p:cNvSpPr>
                <a:spLocks noChangeShapeType="1"/>
              </p:cNvSpPr>
              <p:nvPr/>
            </p:nvSpPr>
            <p:spPr bwMode="auto">
              <a:xfrm>
                <a:off x="214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8" name="Line 369"/>
              <p:cNvSpPr>
                <a:spLocks noChangeShapeType="1"/>
              </p:cNvSpPr>
              <p:nvPr/>
            </p:nvSpPr>
            <p:spPr bwMode="auto">
              <a:xfrm>
                <a:off x="215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9" name="Line 370"/>
              <p:cNvSpPr>
                <a:spLocks noChangeShapeType="1"/>
              </p:cNvSpPr>
              <p:nvPr/>
            </p:nvSpPr>
            <p:spPr bwMode="auto">
              <a:xfrm>
                <a:off x="2161"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0" name="Line 371"/>
              <p:cNvSpPr>
                <a:spLocks noChangeShapeType="1"/>
              </p:cNvSpPr>
              <p:nvPr/>
            </p:nvSpPr>
            <p:spPr bwMode="auto">
              <a:xfrm>
                <a:off x="216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1" name="Line 372"/>
              <p:cNvSpPr>
                <a:spLocks noChangeShapeType="1"/>
              </p:cNvSpPr>
              <p:nvPr/>
            </p:nvSpPr>
            <p:spPr bwMode="auto">
              <a:xfrm>
                <a:off x="217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2" name="Line 373"/>
              <p:cNvSpPr>
                <a:spLocks noChangeShapeType="1"/>
              </p:cNvSpPr>
              <p:nvPr/>
            </p:nvSpPr>
            <p:spPr bwMode="auto">
              <a:xfrm>
                <a:off x="218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3" name="Line 374"/>
              <p:cNvSpPr>
                <a:spLocks noChangeShapeType="1"/>
              </p:cNvSpPr>
              <p:nvPr/>
            </p:nvSpPr>
            <p:spPr bwMode="auto">
              <a:xfrm>
                <a:off x="2190"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4" name="Line 375"/>
              <p:cNvSpPr>
                <a:spLocks noChangeShapeType="1"/>
              </p:cNvSpPr>
              <p:nvPr/>
            </p:nvSpPr>
            <p:spPr bwMode="auto">
              <a:xfrm>
                <a:off x="219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5" name="Line 376"/>
              <p:cNvSpPr>
                <a:spLocks noChangeShapeType="1"/>
              </p:cNvSpPr>
              <p:nvPr/>
            </p:nvSpPr>
            <p:spPr bwMode="auto">
              <a:xfrm>
                <a:off x="220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6" name="Line 377"/>
              <p:cNvSpPr>
                <a:spLocks noChangeShapeType="1"/>
              </p:cNvSpPr>
              <p:nvPr/>
            </p:nvSpPr>
            <p:spPr bwMode="auto">
              <a:xfrm>
                <a:off x="221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7" name="Line 378"/>
              <p:cNvSpPr>
                <a:spLocks noChangeShapeType="1"/>
              </p:cNvSpPr>
              <p:nvPr/>
            </p:nvSpPr>
            <p:spPr bwMode="auto">
              <a:xfrm>
                <a:off x="2219"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8" name="Line 379"/>
              <p:cNvSpPr>
                <a:spLocks noChangeShapeType="1"/>
              </p:cNvSpPr>
              <p:nvPr/>
            </p:nvSpPr>
            <p:spPr bwMode="auto">
              <a:xfrm>
                <a:off x="222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9" name="Line 380"/>
              <p:cNvSpPr>
                <a:spLocks noChangeShapeType="1"/>
              </p:cNvSpPr>
              <p:nvPr/>
            </p:nvSpPr>
            <p:spPr bwMode="auto">
              <a:xfrm>
                <a:off x="223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0" name="Line 381"/>
              <p:cNvSpPr>
                <a:spLocks noChangeShapeType="1"/>
              </p:cNvSpPr>
              <p:nvPr/>
            </p:nvSpPr>
            <p:spPr bwMode="auto">
              <a:xfrm>
                <a:off x="224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1" name="Line 382"/>
              <p:cNvSpPr>
                <a:spLocks noChangeShapeType="1"/>
              </p:cNvSpPr>
              <p:nvPr/>
            </p:nvSpPr>
            <p:spPr bwMode="auto">
              <a:xfrm>
                <a:off x="2248"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2" name="Line 383"/>
              <p:cNvSpPr>
                <a:spLocks noChangeShapeType="1"/>
              </p:cNvSpPr>
              <p:nvPr/>
            </p:nvSpPr>
            <p:spPr bwMode="auto">
              <a:xfrm>
                <a:off x="225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3" name="Line 384"/>
              <p:cNvSpPr>
                <a:spLocks noChangeShapeType="1"/>
              </p:cNvSpPr>
              <p:nvPr/>
            </p:nvSpPr>
            <p:spPr bwMode="auto">
              <a:xfrm>
                <a:off x="226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4" name="Line 385"/>
              <p:cNvSpPr>
                <a:spLocks noChangeShapeType="1"/>
              </p:cNvSpPr>
              <p:nvPr/>
            </p:nvSpPr>
            <p:spPr bwMode="auto">
              <a:xfrm>
                <a:off x="227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5" name="Line 386"/>
              <p:cNvSpPr>
                <a:spLocks noChangeShapeType="1"/>
              </p:cNvSpPr>
              <p:nvPr/>
            </p:nvSpPr>
            <p:spPr bwMode="auto">
              <a:xfrm>
                <a:off x="2277"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6" name="Line 387"/>
              <p:cNvSpPr>
                <a:spLocks noChangeShapeType="1"/>
              </p:cNvSpPr>
              <p:nvPr/>
            </p:nvSpPr>
            <p:spPr bwMode="auto">
              <a:xfrm>
                <a:off x="228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7" name="Line 388"/>
              <p:cNvSpPr>
                <a:spLocks noChangeShapeType="1"/>
              </p:cNvSpPr>
              <p:nvPr/>
            </p:nvSpPr>
            <p:spPr bwMode="auto">
              <a:xfrm>
                <a:off x="229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8" name="Line 389"/>
              <p:cNvSpPr>
                <a:spLocks noChangeShapeType="1"/>
              </p:cNvSpPr>
              <p:nvPr/>
            </p:nvSpPr>
            <p:spPr bwMode="auto">
              <a:xfrm>
                <a:off x="229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9" name="Line 390"/>
              <p:cNvSpPr>
                <a:spLocks noChangeShapeType="1"/>
              </p:cNvSpPr>
              <p:nvPr/>
            </p:nvSpPr>
            <p:spPr bwMode="auto">
              <a:xfrm>
                <a:off x="2306"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0" name="Line 391"/>
              <p:cNvSpPr>
                <a:spLocks noChangeShapeType="1"/>
              </p:cNvSpPr>
              <p:nvPr/>
            </p:nvSpPr>
            <p:spPr bwMode="auto">
              <a:xfrm>
                <a:off x="231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1" name="Line 392"/>
              <p:cNvSpPr>
                <a:spLocks noChangeShapeType="1"/>
              </p:cNvSpPr>
              <p:nvPr/>
            </p:nvSpPr>
            <p:spPr bwMode="auto">
              <a:xfrm>
                <a:off x="232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2" name="Line 393"/>
              <p:cNvSpPr>
                <a:spLocks noChangeShapeType="1"/>
              </p:cNvSpPr>
              <p:nvPr/>
            </p:nvSpPr>
            <p:spPr bwMode="auto">
              <a:xfrm>
                <a:off x="232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3" name="Line 394"/>
              <p:cNvSpPr>
                <a:spLocks noChangeShapeType="1"/>
              </p:cNvSpPr>
              <p:nvPr/>
            </p:nvSpPr>
            <p:spPr bwMode="auto">
              <a:xfrm>
                <a:off x="233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4" name="Line 395"/>
              <p:cNvSpPr>
                <a:spLocks noChangeShapeType="1"/>
              </p:cNvSpPr>
              <p:nvPr/>
            </p:nvSpPr>
            <p:spPr bwMode="auto">
              <a:xfrm>
                <a:off x="234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5" name="Line 396"/>
              <p:cNvSpPr>
                <a:spLocks noChangeShapeType="1"/>
              </p:cNvSpPr>
              <p:nvPr/>
            </p:nvSpPr>
            <p:spPr bwMode="auto">
              <a:xfrm>
                <a:off x="235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6" name="Line 397"/>
              <p:cNvSpPr>
                <a:spLocks noChangeShapeType="1"/>
              </p:cNvSpPr>
              <p:nvPr/>
            </p:nvSpPr>
            <p:spPr bwMode="auto">
              <a:xfrm>
                <a:off x="2357"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7" name="Line 398"/>
              <p:cNvSpPr>
                <a:spLocks noChangeShapeType="1"/>
              </p:cNvSpPr>
              <p:nvPr/>
            </p:nvSpPr>
            <p:spPr bwMode="auto">
              <a:xfrm>
                <a:off x="236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8" name="Line 399"/>
              <p:cNvSpPr>
                <a:spLocks noChangeShapeType="1"/>
              </p:cNvSpPr>
              <p:nvPr/>
            </p:nvSpPr>
            <p:spPr bwMode="auto">
              <a:xfrm>
                <a:off x="237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9" name="Line 400"/>
              <p:cNvSpPr>
                <a:spLocks noChangeShapeType="1"/>
              </p:cNvSpPr>
              <p:nvPr/>
            </p:nvSpPr>
            <p:spPr bwMode="auto">
              <a:xfrm>
                <a:off x="237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0" name="Line 401"/>
              <p:cNvSpPr>
                <a:spLocks noChangeShapeType="1"/>
              </p:cNvSpPr>
              <p:nvPr/>
            </p:nvSpPr>
            <p:spPr bwMode="auto">
              <a:xfrm>
                <a:off x="2386"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1" name="Line 402"/>
              <p:cNvSpPr>
                <a:spLocks noChangeShapeType="1"/>
              </p:cNvSpPr>
              <p:nvPr/>
            </p:nvSpPr>
            <p:spPr bwMode="auto">
              <a:xfrm>
                <a:off x="239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2" name="Line 403"/>
              <p:cNvSpPr>
                <a:spLocks noChangeShapeType="1"/>
              </p:cNvSpPr>
              <p:nvPr/>
            </p:nvSpPr>
            <p:spPr bwMode="auto">
              <a:xfrm>
                <a:off x="240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3" name="Line 404"/>
              <p:cNvSpPr>
                <a:spLocks noChangeShapeType="1"/>
              </p:cNvSpPr>
              <p:nvPr/>
            </p:nvSpPr>
            <p:spPr bwMode="auto">
              <a:xfrm>
                <a:off x="240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4" name="Line 405"/>
              <p:cNvSpPr>
                <a:spLocks noChangeShapeType="1"/>
              </p:cNvSpPr>
              <p:nvPr/>
            </p:nvSpPr>
            <p:spPr bwMode="auto">
              <a:xfrm>
                <a:off x="2415"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440" name="Line 407"/>
            <p:cNvSpPr>
              <a:spLocks noChangeShapeType="1"/>
            </p:cNvSpPr>
            <p:nvPr/>
          </p:nvSpPr>
          <p:spPr bwMode="auto">
            <a:xfrm>
              <a:off x="242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1" name="Line 408"/>
            <p:cNvSpPr>
              <a:spLocks noChangeShapeType="1"/>
            </p:cNvSpPr>
            <p:nvPr/>
          </p:nvSpPr>
          <p:spPr bwMode="auto">
            <a:xfrm>
              <a:off x="243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2" name="Line 409"/>
            <p:cNvSpPr>
              <a:spLocks noChangeShapeType="1"/>
            </p:cNvSpPr>
            <p:nvPr/>
          </p:nvSpPr>
          <p:spPr bwMode="auto">
            <a:xfrm>
              <a:off x="243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3" name="Line 410"/>
            <p:cNvSpPr>
              <a:spLocks noChangeShapeType="1"/>
            </p:cNvSpPr>
            <p:nvPr/>
          </p:nvSpPr>
          <p:spPr bwMode="auto">
            <a:xfrm>
              <a:off x="2444"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4" name="Line 411"/>
            <p:cNvSpPr>
              <a:spLocks noChangeShapeType="1"/>
            </p:cNvSpPr>
            <p:nvPr/>
          </p:nvSpPr>
          <p:spPr bwMode="auto">
            <a:xfrm>
              <a:off x="245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5" name="Line 412"/>
            <p:cNvSpPr>
              <a:spLocks noChangeShapeType="1"/>
            </p:cNvSpPr>
            <p:nvPr/>
          </p:nvSpPr>
          <p:spPr bwMode="auto">
            <a:xfrm>
              <a:off x="245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6" name="Line 413"/>
            <p:cNvSpPr>
              <a:spLocks noChangeShapeType="1"/>
            </p:cNvSpPr>
            <p:nvPr/>
          </p:nvSpPr>
          <p:spPr bwMode="auto">
            <a:xfrm>
              <a:off x="246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7" name="Line 414"/>
            <p:cNvSpPr>
              <a:spLocks noChangeShapeType="1"/>
            </p:cNvSpPr>
            <p:nvPr/>
          </p:nvSpPr>
          <p:spPr bwMode="auto">
            <a:xfrm>
              <a:off x="2473"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8" name="Line 415"/>
            <p:cNvSpPr>
              <a:spLocks noChangeShapeType="1"/>
            </p:cNvSpPr>
            <p:nvPr/>
          </p:nvSpPr>
          <p:spPr bwMode="auto">
            <a:xfrm>
              <a:off x="248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9" name="Line 416"/>
            <p:cNvSpPr>
              <a:spLocks noChangeShapeType="1"/>
            </p:cNvSpPr>
            <p:nvPr/>
          </p:nvSpPr>
          <p:spPr bwMode="auto">
            <a:xfrm>
              <a:off x="248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0" name="Line 417"/>
            <p:cNvSpPr>
              <a:spLocks noChangeShapeType="1"/>
            </p:cNvSpPr>
            <p:nvPr/>
          </p:nvSpPr>
          <p:spPr bwMode="auto">
            <a:xfrm>
              <a:off x="249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1" name="Line 418"/>
            <p:cNvSpPr>
              <a:spLocks noChangeShapeType="1"/>
            </p:cNvSpPr>
            <p:nvPr/>
          </p:nvSpPr>
          <p:spPr bwMode="auto">
            <a:xfrm>
              <a:off x="2502"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2" name="Line 419"/>
            <p:cNvSpPr>
              <a:spLocks noChangeShapeType="1"/>
            </p:cNvSpPr>
            <p:nvPr/>
          </p:nvSpPr>
          <p:spPr bwMode="auto">
            <a:xfrm>
              <a:off x="251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3" name="Line 420"/>
            <p:cNvSpPr>
              <a:spLocks noChangeShapeType="1"/>
            </p:cNvSpPr>
            <p:nvPr/>
          </p:nvSpPr>
          <p:spPr bwMode="auto">
            <a:xfrm>
              <a:off x="251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4" name="Line 421"/>
            <p:cNvSpPr>
              <a:spLocks noChangeShapeType="1"/>
            </p:cNvSpPr>
            <p:nvPr/>
          </p:nvSpPr>
          <p:spPr bwMode="auto">
            <a:xfrm>
              <a:off x="252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5" name="Line 422"/>
            <p:cNvSpPr>
              <a:spLocks noChangeShapeType="1"/>
            </p:cNvSpPr>
            <p:nvPr/>
          </p:nvSpPr>
          <p:spPr bwMode="auto">
            <a:xfrm>
              <a:off x="2531"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6" name="Line 423"/>
            <p:cNvSpPr>
              <a:spLocks noChangeShapeType="1"/>
            </p:cNvSpPr>
            <p:nvPr/>
          </p:nvSpPr>
          <p:spPr bwMode="auto">
            <a:xfrm>
              <a:off x="253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7" name="Line 424"/>
            <p:cNvSpPr>
              <a:spLocks noChangeShapeType="1"/>
            </p:cNvSpPr>
            <p:nvPr/>
          </p:nvSpPr>
          <p:spPr bwMode="auto">
            <a:xfrm>
              <a:off x="254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8" name="Line 425"/>
            <p:cNvSpPr>
              <a:spLocks noChangeShapeType="1"/>
            </p:cNvSpPr>
            <p:nvPr/>
          </p:nvSpPr>
          <p:spPr bwMode="auto">
            <a:xfrm>
              <a:off x="255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9" name="Line 426"/>
            <p:cNvSpPr>
              <a:spLocks noChangeShapeType="1"/>
            </p:cNvSpPr>
            <p:nvPr/>
          </p:nvSpPr>
          <p:spPr bwMode="auto">
            <a:xfrm>
              <a:off x="2560"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0" name="Line 427"/>
            <p:cNvSpPr>
              <a:spLocks noChangeShapeType="1"/>
            </p:cNvSpPr>
            <p:nvPr/>
          </p:nvSpPr>
          <p:spPr bwMode="auto">
            <a:xfrm>
              <a:off x="256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1" name="Line 428"/>
            <p:cNvSpPr>
              <a:spLocks noChangeShapeType="1"/>
            </p:cNvSpPr>
            <p:nvPr/>
          </p:nvSpPr>
          <p:spPr bwMode="auto">
            <a:xfrm>
              <a:off x="257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2" name="Line 429"/>
            <p:cNvSpPr>
              <a:spLocks noChangeShapeType="1"/>
            </p:cNvSpPr>
            <p:nvPr/>
          </p:nvSpPr>
          <p:spPr bwMode="auto">
            <a:xfrm>
              <a:off x="258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3" name="Line 430"/>
            <p:cNvSpPr>
              <a:spLocks noChangeShapeType="1"/>
            </p:cNvSpPr>
            <p:nvPr/>
          </p:nvSpPr>
          <p:spPr bwMode="auto">
            <a:xfrm>
              <a:off x="2589"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4" name="Line 431"/>
            <p:cNvSpPr>
              <a:spLocks noChangeShapeType="1"/>
            </p:cNvSpPr>
            <p:nvPr/>
          </p:nvSpPr>
          <p:spPr bwMode="auto">
            <a:xfrm>
              <a:off x="259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5" name="Line 432"/>
            <p:cNvSpPr>
              <a:spLocks noChangeShapeType="1"/>
            </p:cNvSpPr>
            <p:nvPr/>
          </p:nvSpPr>
          <p:spPr bwMode="auto">
            <a:xfrm>
              <a:off x="260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6" name="Line 433"/>
            <p:cNvSpPr>
              <a:spLocks noChangeShapeType="1"/>
            </p:cNvSpPr>
            <p:nvPr/>
          </p:nvSpPr>
          <p:spPr bwMode="auto">
            <a:xfrm>
              <a:off x="261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7" name="Line 434"/>
            <p:cNvSpPr>
              <a:spLocks noChangeShapeType="1"/>
            </p:cNvSpPr>
            <p:nvPr/>
          </p:nvSpPr>
          <p:spPr bwMode="auto">
            <a:xfrm>
              <a:off x="2618"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8" name="Line 435"/>
            <p:cNvSpPr>
              <a:spLocks noChangeShapeType="1"/>
            </p:cNvSpPr>
            <p:nvPr/>
          </p:nvSpPr>
          <p:spPr bwMode="auto">
            <a:xfrm>
              <a:off x="262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9" name="Line 436"/>
            <p:cNvSpPr>
              <a:spLocks noChangeShapeType="1"/>
            </p:cNvSpPr>
            <p:nvPr/>
          </p:nvSpPr>
          <p:spPr bwMode="auto">
            <a:xfrm>
              <a:off x="263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0" name="Line 437"/>
            <p:cNvSpPr>
              <a:spLocks noChangeShapeType="1"/>
            </p:cNvSpPr>
            <p:nvPr/>
          </p:nvSpPr>
          <p:spPr bwMode="auto">
            <a:xfrm>
              <a:off x="264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1" name="Line 438"/>
            <p:cNvSpPr>
              <a:spLocks noChangeShapeType="1"/>
            </p:cNvSpPr>
            <p:nvPr/>
          </p:nvSpPr>
          <p:spPr bwMode="auto">
            <a:xfrm>
              <a:off x="2647"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2" name="Line 439"/>
            <p:cNvSpPr>
              <a:spLocks noChangeShapeType="1"/>
            </p:cNvSpPr>
            <p:nvPr/>
          </p:nvSpPr>
          <p:spPr bwMode="auto">
            <a:xfrm>
              <a:off x="265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3" name="Line 440"/>
            <p:cNvSpPr>
              <a:spLocks noChangeShapeType="1"/>
            </p:cNvSpPr>
            <p:nvPr/>
          </p:nvSpPr>
          <p:spPr bwMode="auto">
            <a:xfrm>
              <a:off x="266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4" name="Line 441"/>
            <p:cNvSpPr>
              <a:spLocks noChangeShapeType="1"/>
            </p:cNvSpPr>
            <p:nvPr/>
          </p:nvSpPr>
          <p:spPr bwMode="auto">
            <a:xfrm>
              <a:off x="266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5" name="Line 442"/>
            <p:cNvSpPr>
              <a:spLocks noChangeShapeType="1"/>
            </p:cNvSpPr>
            <p:nvPr/>
          </p:nvSpPr>
          <p:spPr bwMode="auto">
            <a:xfrm>
              <a:off x="2676"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6" name="Line 443"/>
            <p:cNvSpPr>
              <a:spLocks noChangeShapeType="1"/>
            </p:cNvSpPr>
            <p:nvPr/>
          </p:nvSpPr>
          <p:spPr bwMode="auto">
            <a:xfrm>
              <a:off x="268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7" name="Line 444"/>
            <p:cNvSpPr>
              <a:spLocks noChangeShapeType="1"/>
            </p:cNvSpPr>
            <p:nvPr/>
          </p:nvSpPr>
          <p:spPr bwMode="auto">
            <a:xfrm>
              <a:off x="269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8" name="Line 445"/>
            <p:cNvSpPr>
              <a:spLocks noChangeShapeType="1"/>
            </p:cNvSpPr>
            <p:nvPr/>
          </p:nvSpPr>
          <p:spPr bwMode="auto">
            <a:xfrm>
              <a:off x="269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9" name="Line 446"/>
            <p:cNvSpPr>
              <a:spLocks noChangeShapeType="1"/>
            </p:cNvSpPr>
            <p:nvPr/>
          </p:nvSpPr>
          <p:spPr bwMode="auto">
            <a:xfrm>
              <a:off x="2705"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0" name="Line 447"/>
            <p:cNvSpPr>
              <a:spLocks noChangeShapeType="1"/>
            </p:cNvSpPr>
            <p:nvPr/>
          </p:nvSpPr>
          <p:spPr bwMode="auto">
            <a:xfrm>
              <a:off x="271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1" name="Line 448"/>
            <p:cNvSpPr>
              <a:spLocks noChangeShapeType="1"/>
            </p:cNvSpPr>
            <p:nvPr/>
          </p:nvSpPr>
          <p:spPr bwMode="auto">
            <a:xfrm>
              <a:off x="272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2" name="Line 449"/>
            <p:cNvSpPr>
              <a:spLocks noChangeShapeType="1"/>
            </p:cNvSpPr>
            <p:nvPr/>
          </p:nvSpPr>
          <p:spPr bwMode="auto">
            <a:xfrm>
              <a:off x="272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3" name="Line 450"/>
            <p:cNvSpPr>
              <a:spLocks noChangeShapeType="1"/>
            </p:cNvSpPr>
            <p:nvPr/>
          </p:nvSpPr>
          <p:spPr bwMode="auto">
            <a:xfrm>
              <a:off x="2734"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4" name="Line 451"/>
            <p:cNvSpPr>
              <a:spLocks noChangeShapeType="1"/>
            </p:cNvSpPr>
            <p:nvPr/>
          </p:nvSpPr>
          <p:spPr bwMode="auto">
            <a:xfrm>
              <a:off x="274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5" name="Line 452"/>
            <p:cNvSpPr>
              <a:spLocks noChangeShapeType="1"/>
            </p:cNvSpPr>
            <p:nvPr/>
          </p:nvSpPr>
          <p:spPr bwMode="auto">
            <a:xfrm>
              <a:off x="274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6" name="Line 453"/>
            <p:cNvSpPr>
              <a:spLocks noChangeShapeType="1"/>
            </p:cNvSpPr>
            <p:nvPr/>
          </p:nvSpPr>
          <p:spPr bwMode="auto">
            <a:xfrm>
              <a:off x="275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7" name="Line 454"/>
            <p:cNvSpPr>
              <a:spLocks noChangeShapeType="1"/>
            </p:cNvSpPr>
            <p:nvPr/>
          </p:nvSpPr>
          <p:spPr bwMode="auto">
            <a:xfrm>
              <a:off x="2763"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8" name="Line 455"/>
            <p:cNvSpPr>
              <a:spLocks noChangeShapeType="1"/>
            </p:cNvSpPr>
            <p:nvPr/>
          </p:nvSpPr>
          <p:spPr bwMode="auto">
            <a:xfrm>
              <a:off x="277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9" name="Line 456"/>
            <p:cNvSpPr>
              <a:spLocks noChangeShapeType="1"/>
            </p:cNvSpPr>
            <p:nvPr/>
          </p:nvSpPr>
          <p:spPr bwMode="auto">
            <a:xfrm>
              <a:off x="277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0" name="Line 457"/>
            <p:cNvSpPr>
              <a:spLocks noChangeShapeType="1"/>
            </p:cNvSpPr>
            <p:nvPr/>
          </p:nvSpPr>
          <p:spPr bwMode="auto">
            <a:xfrm>
              <a:off x="278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1" name="Line 458"/>
            <p:cNvSpPr>
              <a:spLocks noChangeShapeType="1"/>
            </p:cNvSpPr>
            <p:nvPr/>
          </p:nvSpPr>
          <p:spPr bwMode="auto">
            <a:xfrm>
              <a:off x="2792"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2" name="Line 459"/>
            <p:cNvSpPr>
              <a:spLocks noChangeShapeType="1"/>
            </p:cNvSpPr>
            <p:nvPr/>
          </p:nvSpPr>
          <p:spPr bwMode="auto">
            <a:xfrm>
              <a:off x="280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3" name="Line 460"/>
            <p:cNvSpPr>
              <a:spLocks noChangeShapeType="1"/>
            </p:cNvSpPr>
            <p:nvPr/>
          </p:nvSpPr>
          <p:spPr bwMode="auto">
            <a:xfrm>
              <a:off x="280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4" name="Line 461"/>
            <p:cNvSpPr>
              <a:spLocks noChangeShapeType="1"/>
            </p:cNvSpPr>
            <p:nvPr/>
          </p:nvSpPr>
          <p:spPr bwMode="auto">
            <a:xfrm>
              <a:off x="281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5" name="Line 462"/>
            <p:cNvSpPr>
              <a:spLocks noChangeShapeType="1"/>
            </p:cNvSpPr>
            <p:nvPr/>
          </p:nvSpPr>
          <p:spPr bwMode="auto">
            <a:xfrm>
              <a:off x="282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6" name="Line 463"/>
            <p:cNvSpPr>
              <a:spLocks noChangeShapeType="1"/>
            </p:cNvSpPr>
            <p:nvPr/>
          </p:nvSpPr>
          <p:spPr bwMode="auto">
            <a:xfrm>
              <a:off x="282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7" name="Line 464"/>
            <p:cNvSpPr>
              <a:spLocks noChangeShapeType="1"/>
            </p:cNvSpPr>
            <p:nvPr/>
          </p:nvSpPr>
          <p:spPr bwMode="auto">
            <a:xfrm>
              <a:off x="283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8" name="Line 465"/>
            <p:cNvSpPr>
              <a:spLocks noChangeShapeType="1"/>
            </p:cNvSpPr>
            <p:nvPr/>
          </p:nvSpPr>
          <p:spPr bwMode="auto">
            <a:xfrm>
              <a:off x="2843"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9" name="Line 466"/>
            <p:cNvSpPr>
              <a:spLocks noChangeShapeType="1"/>
            </p:cNvSpPr>
            <p:nvPr/>
          </p:nvSpPr>
          <p:spPr bwMode="auto">
            <a:xfrm>
              <a:off x="285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0" name="Line 467"/>
            <p:cNvSpPr>
              <a:spLocks noChangeShapeType="1"/>
            </p:cNvSpPr>
            <p:nvPr/>
          </p:nvSpPr>
          <p:spPr bwMode="auto">
            <a:xfrm>
              <a:off x="285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1" name="Line 468"/>
            <p:cNvSpPr>
              <a:spLocks noChangeShapeType="1"/>
            </p:cNvSpPr>
            <p:nvPr/>
          </p:nvSpPr>
          <p:spPr bwMode="auto">
            <a:xfrm>
              <a:off x="286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2" name="Line 469"/>
            <p:cNvSpPr>
              <a:spLocks noChangeShapeType="1"/>
            </p:cNvSpPr>
            <p:nvPr/>
          </p:nvSpPr>
          <p:spPr bwMode="auto">
            <a:xfrm>
              <a:off x="2872"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3" name="Line 470"/>
            <p:cNvSpPr>
              <a:spLocks noChangeShapeType="1"/>
            </p:cNvSpPr>
            <p:nvPr/>
          </p:nvSpPr>
          <p:spPr bwMode="auto">
            <a:xfrm>
              <a:off x="288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4" name="Line 471"/>
            <p:cNvSpPr>
              <a:spLocks noChangeShapeType="1"/>
            </p:cNvSpPr>
            <p:nvPr/>
          </p:nvSpPr>
          <p:spPr bwMode="auto">
            <a:xfrm>
              <a:off x="288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5" name="Line 472"/>
            <p:cNvSpPr>
              <a:spLocks noChangeShapeType="1"/>
            </p:cNvSpPr>
            <p:nvPr/>
          </p:nvSpPr>
          <p:spPr bwMode="auto">
            <a:xfrm>
              <a:off x="289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6" name="Line 473"/>
            <p:cNvSpPr>
              <a:spLocks noChangeShapeType="1"/>
            </p:cNvSpPr>
            <p:nvPr/>
          </p:nvSpPr>
          <p:spPr bwMode="auto">
            <a:xfrm>
              <a:off x="2901"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7" name="Line 474"/>
            <p:cNvSpPr>
              <a:spLocks noChangeShapeType="1"/>
            </p:cNvSpPr>
            <p:nvPr/>
          </p:nvSpPr>
          <p:spPr bwMode="auto">
            <a:xfrm>
              <a:off x="290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8" name="Line 475"/>
            <p:cNvSpPr>
              <a:spLocks noChangeShapeType="1"/>
            </p:cNvSpPr>
            <p:nvPr/>
          </p:nvSpPr>
          <p:spPr bwMode="auto">
            <a:xfrm>
              <a:off x="291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9" name="Line 476"/>
            <p:cNvSpPr>
              <a:spLocks noChangeShapeType="1"/>
            </p:cNvSpPr>
            <p:nvPr/>
          </p:nvSpPr>
          <p:spPr bwMode="auto">
            <a:xfrm>
              <a:off x="292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0" name="Line 477"/>
            <p:cNvSpPr>
              <a:spLocks noChangeShapeType="1"/>
            </p:cNvSpPr>
            <p:nvPr/>
          </p:nvSpPr>
          <p:spPr bwMode="auto">
            <a:xfrm>
              <a:off x="2930"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1" name="Line 478"/>
            <p:cNvSpPr>
              <a:spLocks noChangeShapeType="1"/>
            </p:cNvSpPr>
            <p:nvPr/>
          </p:nvSpPr>
          <p:spPr bwMode="auto">
            <a:xfrm>
              <a:off x="293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2" name="Line 479"/>
            <p:cNvSpPr>
              <a:spLocks noChangeShapeType="1"/>
            </p:cNvSpPr>
            <p:nvPr/>
          </p:nvSpPr>
          <p:spPr bwMode="auto">
            <a:xfrm>
              <a:off x="294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3" name="Line 480"/>
            <p:cNvSpPr>
              <a:spLocks noChangeShapeType="1"/>
            </p:cNvSpPr>
            <p:nvPr/>
          </p:nvSpPr>
          <p:spPr bwMode="auto">
            <a:xfrm>
              <a:off x="295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4" name="Line 481"/>
            <p:cNvSpPr>
              <a:spLocks noChangeShapeType="1"/>
            </p:cNvSpPr>
            <p:nvPr/>
          </p:nvSpPr>
          <p:spPr bwMode="auto">
            <a:xfrm>
              <a:off x="2959"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5" name="Line 482"/>
            <p:cNvSpPr>
              <a:spLocks noChangeShapeType="1"/>
            </p:cNvSpPr>
            <p:nvPr/>
          </p:nvSpPr>
          <p:spPr bwMode="auto">
            <a:xfrm>
              <a:off x="296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6" name="Line 483"/>
            <p:cNvSpPr>
              <a:spLocks noChangeShapeType="1"/>
            </p:cNvSpPr>
            <p:nvPr/>
          </p:nvSpPr>
          <p:spPr bwMode="auto">
            <a:xfrm>
              <a:off x="297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7" name="Line 484"/>
            <p:cNvSpPr>
              <a:spLocks noChangeShapeType="1"/>
            </p:cNvSpPr>
            <p:nvPr/>
          </p:nvSpPr>
          <p:spPr bwMode="auto">
            <a:xfrm>
              <a:off x="298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8" name="Line 485"/>
            <p:cNvSpPr>
              <a:spLocks noChangeShapeType="1"/>
            </p:cNvSpPr>
            <p:nvPr/>
          </p:nvSpPr>
          <p:spPr bwMode="auto">
            <a:xfrm>
              <a:off x="2988"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9" name="Line 486"/>
            <p:cNvSpPr>
              <a:spLocks noChangeShapeType="1"/>
            </p:cNvSpPr>
            <p:nvPr/>
          </p:nvSpPr>
          <p:spPr bwMode="auto">
            <a:xfrm>
              <a:off x="299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0" name="Line 487"/>
            <p:cNvSpPr>
              <a:spLocks noChangeShapeType="1"/>
            </p:cNvSpPr>
            <p:nvPr/>
          </p:nvSpPr>
          <p:spPr bwMode="auto">
            <a:xfrm>
              <a:off x="300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1" name="Line 488"/>
            <p:cNvSpPr>
              <a:spLocks noChangeShapeType="1"/>
            </p:cNvSpPr>
            <p:nvPr/>
          </p:nvSpPr>
          <p:spPr bwMode="auto">
            <a:xfrm>
              <a:off x="301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2" name="Line 489"/>
            <p:cNvSpPr>
              <a:spLocks noChangeShapeType="1"/>
            </p:cNvSpPr>
            <p:nvPr/>
          </p:nvSpPr>
          <p:spPr bwMode="auto">
            <a:xfrm>
              <a:off x="3017"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3" name="Line 490"/>
            <p:cNvSpPr>
              <a:spLocks noChangeShapeType="1"/>
            </p:cNvSpPr>
            <p:nvPr/>
          </p:nvSpPr>
          <p:spPr bwMode="auto">
            <a:xfrm>
              <a:off x="302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4" name="Line 491"/>
            <p:cNvSpPr>
              <a:spLocks noChangeShapeType="1"/>
            </p:cNvSpPr>
            <p:nvPr/>
          </p:nvSpPr>
          <p:spPr bwMode="auto">
            <a:xfrm>
              <a:off x="303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5" name="Line 492"/>
            <p:cNvSpPr>
              <a:spLocks noChangeShapeType="1"/>
            </p:cNvSpPr>
            <p:nvPr/>
          </p:nvSpPr>
          <p:spPr bwMode="auto">
            <a:xfrm>
              <a:off x="303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6" name="Line 493"/>
            <p:cNvSpPr>
              <a:spLocks noChangeShapeType="1"/>
            </p:cNvSpPr>
            <p:nvPr/>
          </p:nvSpPr>
          <p:spPr bwMode="auto">
            <a:xfrm>
              <a:off x="3046"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7" name="Line 494"/>
            <p:cNvSpPr>
              <a:spLocks noChangeShapeType="1"/>
            </p:cNvSpPr>
            <p:nvPr/>
          </p:nvSpPr>
          <p:spPr bwMode="auto">
            <a:xfrm>
              <a:off x="3054"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8" name="Line 495"/>
            <p:cNvSpPr>
              <a:spLocks noChangeShapeType="1"/>
            </p:cNvSpPr>
            <p:nvPr/>
          </p:nvSpPr>
          <p:spPr bwMode="auto">
            <a:xfrm>
              <a:off x="306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9" name="Line 496"/>
            <p:cNvSpPr>
              <a:spLocks noChangeShapeType="1"/>
            </p:cNvSpPr>
            <p:nvPr/>
          </p:nvSpPr>
          <p:spPr bwMode="auto">
            <a:xfrm>
              <a:off x="306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0" name="Line 497"/>
            <p:cNvSpPr>
              <a:spLocks noChangeShapeType="1"/>
            </p:cNvSpPr>
            <p:nvPr/>
          </p:nvSpPr>
          <p:spPr bwMode="auto">
            <a:xfrm>
              <a:off x="3075"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1" name="Line 498"/>
            <p:cNvSpPr>
              <a:spLocks noChangeShapeType="1"/>
            </p:cNvSpPr>
            <p:nvPr/>
          </p:nvSpPr>
          <p:spPr bwMode="auto">
            <a:xfrm>
              <a:off x="3083"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2" name="Line 499"/>
            <p:cNvSpPr>
              <a:spLocks noChangeShapeType="1"/>
            </p:cNvSpPr>
            <p:nvPr/>
          </p:nvSpPr>
          <p:spPr bwMode="auto">
            <a:xfrm>
              <a:off x="3090"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3" name="Line 500"/>
            <p:cNvSpPr>
              <a:spLocks noChangeShapeType="1"/>
            </p:cNvSpPr>
            <p:nvPr/>
          </p:nvSpPr>
          <p:spPr bwMode="auto">
            <a:xfrm>
              <a:off x="3097"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4" name="Line 501"/>
            <p:cNvSpPr>
              <a:spLocks noChangeShapeType="1"/>
            </p:cNvSpPr>
            <p:nvPr/>
          </p:nvSpPr>
          <p:spPr bwMode="auto">
            <a:xfrm>
              <a:off x="3104"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5" name="Line 502"/>
            <p:cNvSpPr>
              <a:spLocks noChangeShapeType="1"/>
            </p:cNvSpPr>
            <p:nvPr/>
          </p:nvSpPr>
          <p:spPr bwMode="auto">
            <a:xfrm>
              <a:off x="311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6" name="Line 503"/>
            <p:cNvSpPr>
              <a:spLocks noChangeShapeType="1"/>
            </p:cNvSpPr>
            <p:nvPr/>
          </p:nvSpPr>
          <p:spPr bwMode="auto">
            <a:xfrm>
              <a:off x="3119"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7" name="Line 504"/>
            <p:cNvSpPr>
              <a:spLocks noChangeShapeType="1"/>
            </p:cNvSpPr>
            <p:nvPr/>
          </p:nvSpPr>
          <p:spPr bwMode="auto">
            <a:xfrm>
              <a:off x="3126"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8" name="Line 505"/>
            <p:cNvSpPr>
              <a:spLocks noChangeShapeType="1"/>
            </p:cNvSpPr>
            <p:nvPr/>
          </p:nvSpPr>
          <p:spPr bwMode="auto">
            <a:xfrm>
              <a:off x="3133" y="3106"/>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9" name="Line 506"/>
            <p:cNvSpPr>
              <a:spLocks noChangeShapeType="1"/>
            </p:cNvSpPr>
            <p:nvPr/>
          </p:nvSpPr>
          <p:spPr bwMode="auto">
            <a:xfrm>
              <a:off x="3141"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0" name="Line 507"/>
            <p:cNvSpPr>
              <a:spLocks noChangeShapeType="1"/>
            </p:cNvSpPr>
            <p:nvPr/>
          </p:nvSpPr>
          <p:spPr bwMode="auto">
            <a:xfrm>
              <a:off x="3148"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1" name="Line 508"/>
            <p:cNvSpPr>
              <a:spLocks noChangeShapeType="1"/>
            </p:cNvSpPr>
            <p:nvPr/>
          </p:nvSpPr>
          <p:spPr bwMode="auto">
            <a:xfrm>
              <a:off x="3155"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2" name="Line 509"/>
            <p:cNvSpPr>
              <a:spLocks noChangeShapeType="1"/>
            </p:cNvSpPr>
            <p:nvPr/>
          </p:nvSpPr>
          <p:spPr bwMode="auto">
            <a:xfrm>
              <a:off x="3162" y="3106"/>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3" name="Freeform 510"/>
            <p:cNvSpPr>
              <a:spLocks/>
            </p:cNvSpPr>
            <p:nvPr/>
          </p:nvSpPr>
          <p:spPr bwMode="auto">
            <a:xfrm>
              <a:off x="963" y="2191"/>
              <a:ext cx="57" cy="1143"/>
            </a:xfrm>
            <a:custGeom>
              <a:avLst/>
              <a:gdLst>
                <a:gd name="T0" fmla="*/ 51 w 102"/>
                <a:gd name="T1" fmla="*/ 0 h 2048"/>
                <a:gd name="T2" fmla="*/ 51 w 102"/>
                <a:gd name="T3" fmla="*/ 2048 h 2048"/>
                <a:gd name="T4" fmla="*/ 0 w 102"/>
                <a:gd name="T5" fmla="*/ 1792 h 2048"/>
                <a:gd name="T6" fmla="*/ 102 w 102"/>
                <a:gd name="T7" fmla="*/ 1792 h 2048"/>
                <a:gd name="T8" fmla="*/ 51 w 102"/>
                <a:gd name="T9" fmla="*/ 2048 h 2048"/>
              </a:gdLst>
              <a:ahLst/>
              <a:cxnLst>
                <a:cxn ang="0">
                  <a:pos x="T0" y="T1"/>
                </a:cxn>
                <a:cxn ang="0">
                  <a:pos x="T2" y="T3"/>
                </a:cxn>
                <a:cxn ang="0">
                  <a:pos x="T4" y="T5"/>
                </a:cxn>
                <a:cxn ang="0">
                  <a:pos x="T6" y="T7"/>
                </a:cxn>
                <a:cxn ang="0">
                  <a:pos x="T8" y="T9"/>
                </a:cxn>
              </a:cxnLst>
              <a:rect l="0" t="0" r="r" b="b"/>
              <a:pathLst>
                <a:path w="102" h="2048">
                  <a:moveTo>
                    <a:pt x="51" y="0"/>
                  </a:moveTo>
                  <a:lnTo>
                    <a:pt x="51" y="2048"/>
                  </a:lnTo>
                  <a:lnTo>
                    <a:pt x="0" y="1792"/>
                  </a:lnTo>
                  <a:lnTo>
                    <a:pt x="102" y="1792"/>
                  </a:lnTo>
                  <a:lnTo>
                    <a:pt x="51" y="2048"/>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4" name="Freeform 511"/>
            <p:cNvSpPr>
              <a:spLocks/>
            </p:cNvSpPr>
            <p:nvPr/>
          </p:nvSpPr>
          <p:spPr bwMode="auto">
            <a:xfrm>
              <a:off x="963" y="3191"/>
              <a:ext cx="57" cy="143"/>
            </a:xfrm>
            <a:custGeom>
              <a:avLst/>
              <a:gdLst>
                <a:gd name="T0" fmla="*/ 57 w 114"/>
                <a:gd name="T1" fmla="*/ 286 h 286"/>
                <a:gd name="T2" fmla="*/ 0 w 114"/>
                <a:gd name="T3" fmla="*/ 0 h 286"/>
                <a:gd name="T4" fmla="*/ 114 w 114"/>
                <a:gd name="T5" fmla="*/ 0 h 286"/>
                <a:gd name="T6" fmla="*/ 57 w 114"/>
                <a:gd name="T7" fmla="*/ 286 h 286"/>
              </a:gdLst>
              <a:ahLst/>
              <a:cxnLst>
                <a:cxn ang="0">
                  <a:pos x="T0" y="T1"/>
                </a:cxn>
                <a:cxn ang="0">
                  <a:pos x="T2" y="T3"/>
                </a:cxn>
                <a:cxn ang="0">
                  <a:pos x="T4" y="T5"/>
                </a:cxn>
                <a:cxn ang="0">
                  <a:pos x="T6" y="T7"/>
                </a:cxn>
              </a:cxnLst>
              <a:rect l="0" t="0" r="r" b="b"/>
              <a:pathLst>
                <a:path w="114" h="286">
                  <a:moveTo>
                    <a:pt x="57" y="286"/>
                  </a:moveTo>
                  <a:lnTo>
                    <a:pt x="0" y="0"/>
                  </a:lnTo>
                  <a:lnTo>
                    <a:pt x="114" y="0"/>
                  </a:lnTo>
                  <a:lnTo>
                    <a:pt x="57" y="286"/>
                  </a:lnTo>
                  <a:close/>
                </a:path>
              </a:pathLst>
            </a:cu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45" name="Freeform 512"/>
            <p:cNvSpPr>
              <a:spLocks/>
            </p:cNvSpPr>
            <p:nvPr/>
          </p:nvSpPr>
          <p:spPr bwMode="auto">
            <a:xfrm>
              <a:off x="963" y="2191"/>
              <a:ext cx="57" cy="143"/>
            </a:xfrm>
            <a:custGeom>
              <a:avLst/>
              <a:gdLst>
                <a:gd name="T0" fmla="*/ 51 w 102"/>
                <a:gd name="T1" fmla="*/ 0 h 256"/>
                <a:gd name="T2" fmla="*/ 102 w 102"/>
                <a:gd name="T3" fmla="*/ 256 h 256"/>
                <a:gd name="T4" fmla="*/ 0 w 102"/>
                <a:gd name="T5" fmla="*/ 256 h 256"/>
                <a:gd name="T6" fmla="*/ 51 w 102"/>
                <a:gd name="T7" fmla="*/ 0 h 256"/>
              </a:gdLst>
              <a:ahLst/>
              <a:cxnLst>
                <a:cxn ang="0">
                  <a:pos x="T0" y="T1"/>
                </a:cxn>
                <a:cxn ang="0">
                  <a:pos x="T2" y="T3"/>
                </a:cxn>
                <a:cxn ang="0">
                  <a:pos x="T4" y="T5"/>
                </a:cxn>
                <a:cxn ang="0">
                  <a:pos x="T6" y="T7"/>
                </a:cxn>
              </a:cxnLst>
              <a:rect l="0" t="0" r="r" b="b"/>
              <a:pathLst>
                <a:path w="102" h="256">
                  <a:moveTo>
                    <a:pt x="51" y="0"/>
                  </a:moveTo>
                  <a:lnTo>
                    <a:pt x="102" y="256"/>
                  </a:lnTo>
                  <a:lnTo>
                    <a:pt x="0" y="256"/>
                  </a:lnTo>
                  <a:lnTo>
                    <a:pt x="51" y="0"/>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6" name="Freeform 513"/>
            <p:cNvSpPr>
              <a:spLocks/>
            </p:cNvSpPr>
            <p:nvPr/>
          </p:nvSpPr>
          <p:spPr bwMode="auto">
            <a:xfrm>
              <a:off x="963" y="2191"/>
              <a:ext cx="57" cy="143"/>
            </a:xfrm>
            <a:custGeom>
              <a:avLst/>
              <a:gdLst>
                <a:gd name="T0" fmla="*/ 57 w 114"/>
                <a:gd name="T1" fmla="*/ 0 h 285"/>
                <a:gd name="T2" fmla="*/ 114 w 114"/>
                <a:gd name="T3" fmla="*/ 285 h 285"/>
                <a:gd name="T4" fmla="*/ 0 w 114"/>
                <a:gd name="T5" fmla="*/ 285 h 285"/>
                <a:gd name="T6" fmla="*/ 57 w 114"/>
                <a:gd name="T7" fmla="*/ 0 h 285"/>
              </a:gdLst>
              <a:ahLst/>
              <a:cxnLst>
                <a:cxn ang="0">
                  <a:pos x="T0" y="T1"/>
                </a:cxn>
                <a:cxn ang="0">
                  <a:pos x="T2" y="T3"/>
                </a:cxn>
                <a:cxn ang="0">
                  <a:pos x="T4" y="T5"/>
                </a:cxn>
                <a:cxn ang="0">
                  <a:pos x="T6" y="T7"/>
                </a:cxn>
              </a:cxnLst>
              <a:rect l="0" t="0" r="r" b="b"/>
              <a:pathLst>
                <a:path w="114" h="285">
                  <a:moveTo>
                    <a:pt x="57" y="0"/>
                  </a:moveTo>
                  <a:lnTo>
                    <a:pt x="114" y="285"/>
                  </a:lnTo>
                  <a:lnTo>
                    <a:pt x="0" y="285"/>
                  </a:lnTo>
                  <a:lnTo>
                    <a:pt x="57" y="0"/>
                  </a:lnTo>
                  <a:close/>
                </a:path>
              </a:pathLst>
            </a:cu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47" name="Rectangle 514"/>
            <p:cNvSpPr>
              <a:spLocks noChangeArrowheads="1"/>
            </p:cNvSpPr>
            <p:nvPr/>
          </p:nvSpPr>
          <p:spPr bwMode="auto">
            <a:xfrm>
              <a:off x="2254" y="2106"/>
              <a:ext cx="522" cy="246"/>
            </a:xfrm>
            <a:prstGeom prst="rect">
              <a:avLst/>
            </a:prstGeom>
            <a:solidFill>
              <a:srgbClr val="000000"/>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48" name="Rectangle 515"/>
            <p:cNvSpPr>
              <a:spLocks noChangeArrowheads="1"/>
            </p:cNvSpPr>
            <p:nvPr/>
          </p:nvSpPr>
          <p:spPr bwMode="auto">
            <a:xfrm>
              <a:off x="2224" y="2076"/>
              <a:ext cx="522" cy="245"/>
            </a:xfrm>
            <a:prstGeom prst="rect">
              <a:avLst/>
            </a:prstGeom>
            <a:solidFill>
              <a:srgbClr val="FFFFFF"/>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49" name="Rectangle 516"/>
            <p:cNvSpPr>
              <a:spLocks noChangeArrowheads="1"/>
            </p:cNvSpPr>
            <p:nvPr/>
          </p:nvSpPr>
          <p:spPr bwMode="auto">
            <a:xfrm>
              <a:off x="2259" y="2110"/>
              <a:ext cx="576"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a:ln>
                    <a:noFill/>
                  </a:ln>
                  <a:solidFill>
                    <a:srgbClr val="000000"/>
                  </a:solidFill>
                  <a:effectLst/>
                  <a:latin typeface="Arial" panose="020B0604020202020204" pitchFamily="34" charset="0"/>
                </a:rPr>
                <a:t>a=d=2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1" name="Rectangle 518"/>
            <p:cNvSpPr>
              <a:spLocks noChangeArrowheads="1"/>
            </p:cNvSpPr>
            <p:nvPr/>
          </p:nvSpPr>
          <p:spPr bwMode="auto">
            <a:xfrm>
              <a:off x="1030" y="2811"/>
              <a:ext cx="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p:txBody>
        </p:sp>
      </p:grpSp>
      <p:sp>
        <p:nvSpPr>
          <p:cNvPr id="955" name="TextBox 954"/>
          <p:cNvSpPr txBox="1"/>
          <p:nvPr/>
        </p:nvSpPr>
        <p:spPr>
          <a:xfrm>
            <a:off x="1962090" y="4715549"/>
            <a:ext cx="120720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l-GR" dirty="0">
                <a:latin typeface="Arial" panose="020B0604020202020204" pitchFamily="34" charset="0"/>
                <a:cs typeface="Arial" panose="020B0604020202020204" pitchFamily="34" charset="0"/>
              </a:rPr>
              <a:t>α </a:t>
            </a:r>
            <a:r>
              <a:rPr lang="de-DE"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α</a:t>
            </a:r>
            <a:r>
              <a:rPr lang="de-DE" baseline="-25000" dirty="0">
                <a:latin typeface="Arial" panose="020B0604020202020204" pitchFamily="34" charset="0"/>
                <a:cs typeface="Arial" panose="020B0604020202020204" pitchFamily="34" charset="0"/>
              </a:rPr>
              <a:t>1</a:t>
            </a:r>
            <a:r>
              <a:rPr lang="de-DE"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α</a:t>
            </a:r>
            <a:r>
              <a:rPr lang="de-DE" baseline="-25000" dirty="0">
                <a:latin typeface="Arial" panose="020B0604020202020204" pitchFamily="34" charset="0"/>
                <a:cs typeface="Arial" panose="020B0604020202020204" pitchFamily="34" charset="0"/>
              </a:rPr>
              <a:t>2</a:t>
            </a:r>
            <a:endParaRPr lang="en-GB" baseline="-25000" dirty="0">
              <a:latin typeface="Arial" panose="020B0604020202020204" pitchFamily="34" charset="0"/>
              <a:cs typeface="Arial" panose="020B0604020202020204" pitchFamily="34" charset="0"/>
            </a:endParaRPr>
          </a:p>
        </p:txBody>
      </p:sp>
      <p:sp>
        <p:nvSpPr>
          <p:cNvPr id="957" name="AutoShape 523"/>
          <p:cNvSpPr>
            <a:spLocks noChangeAspect="1" noChangeArrowheads="1" noTextEdit="1"/>
          </p:cNvSpPr>
          <p:nvPr/>
        </p:nvSpPr>
        <p:spPr bwMode="auto">
          <a:xfrm>
            <a:off x="5273675" y="2249488"/>
            <a:ext cx="5759450" cy="460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958" name="Group 725"/>
          <p:cNvGrpSpPr>
            <a:grpSpLocks/>
          </p:cNvGrpSpPr>
          <p:nvPr/>
        </p:nvGrpSpPr>
        <p:grpSpPr bwMode="auto">
          <a:xfrm>
            <a:off x="5273675" y="2249488"/>
            <a:ext cx="5761038" cy="4606926"/>
            <a:chOff x="3322" y="1417"/>
            <a:chExt cx="3629" cy="2902"/>
          </a:xfrm>
        </p:grpSpPr>
        <p:sp>
          <p:nvSpPr>
            <p:cNvPr id="1276" name="Rectangle 525"/>
            <p:cNvSpPr>
              <a:spLocks noChangeArrowheads="1"/>
            </p:cNvSpPr>
            <p:nvPr/>
          </p:nvSpPr>
          <p:spPr bwMode="auto">
            <a:xfrm>
              <a:off x="3322" y="1417"/>
              <a:ext cx="3629" cy="29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7" name="Line 526"/>
            <p:cNvSpPr>
              <a:spLocks noChangeShapeType="1"/>
            </p:cNvSpPr>
            <p:nvPr/>
          </p:nvSpPr>
          <p:spPr bwMode="auto">
            <a:xfrm flipV="1">
              <a:off x="3751" y="1602"/>
              <a:ext cx="0" cy="2287"/>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8" name="Line 527"/>
            <p:cNvSpPr>
              <a:spLocks noChangeShapeType="1"/>
            </p:cNvSpPr>
            <p:nvPr/>
          </p:nvSpPr>
          <p:spPr bwMode="auto">
            <a:xfrm flipV="1">
              <a:off x="6465" y="1602"/>
              <a:ext cx="0" cy="2287"/>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9" name="Line 528"/>
            <p:cNvSpPr>
              <a:spLocks noChangeShapeType="1"/>
            </p:cNvSpPr>
            <p:nvPr/>
          </p:nvSpPr>
          <p:spPr bwMode="auto">
            <a:xfrm flipH="1">
              <a:off x="3708" y="3818"/>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0" name="Line 529"/>
            <p:cNvSpPr>
              <a:spLocks noChangeShapeType="1"/>
            </p:cNvSpPr>
            <p:nvPr/>
          </p:nvSpPr>
          <p:spPr bwMode="auto">
            <a:xfrm>
              <a:off x="6465" y="3818"/>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1" name="Rectangle 530"/>
            <p:cNvSpPr>
              <a:spLocks noChangeArrowheads="1"/>
            </p:cNvSpPr>
            <p:nvPr/>
          </p:nvSpPr>
          <p:spPr bwMode="auto">
            <a:xfrm>
              <a:off x="3560" y="3768"/>
              <a:ext cx="13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82" name="Line 531"/>
            <p:cNvSpPr>
              <a:spLocks noChangeShapeType="1"/>
            </p:cNvSpPr>
            <p:nvPr/>
          </p:nvSpPr>
          <p:spPr bwMode="auto">
            <a:xfrm flipH="1">
              <a:off x="3729" y="3639"/>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3" name="Line 532"/>
            <p:cNvSpPr>
              <a:spLocks noChangeShapeType="1"/>
            </p:cNvSpPr>
            <p:nvPr/>
          </p:nvSpPr>
          <p:spPr bwMode="auto">
            <a:xfrm>
              <a:off x="6465" y="3639"/>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4" name="Line 533"/>
            <p:cNvSpPr>
              <a:spLocks noChangeShapeType="1"/>
            </p:cNvSpPr>
            <p:nvPr/>
          </p:nvSpPr>
          <p:spPr bwMode="auto">
            <a:xfrm flipH="1">
              <a:off x="3708" y="3460"/>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5" name="Line 534"/>
            <p:cNvSpPr>
              <a:spLocks noChangeShapeType="1"/>
            </p:cNvSpPr>
            <p:nvPr/>
          </p:nvSpPr>
          <p:spPr bwMode="auto">
            <a:xfrm>
              <a:off x="6465" y="3460"/>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6" name="Rectangle 535"/>
            <p:cNvSpPr>
              <a:spLocks noChangeArrowheads="1"/>
            </p:cNvSpPr>
            <p:nvPr/>
          </p:nvSpPr>
          <p:spPr bwMode="auto">
            <a:xfrm>
              <a:off x="3560" y="3411"/>
              <a:ext cx="13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87" name="Line 536"/>
            <p:cNvSpPr>
              <a:spLocks noChangeShapeType="1"/>
            </p:cNvSpPr>
            <p:nvPr/>
          </p:nvSpPr>
          <p:spPr bwMode="auto">
            <a:xfrm flipH="1">
              <a:off x="3729" y="3282"/>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8" name="Line 537"/>
            <p:cNvSpPr>
              <a:spLocks noChangeShapeType="1"/>
            </p:cNvSpPr>
            <p:nvPr/>
          </p:nvSpPr>
          <p:spPr bwMode="auto">
            <a:xfrm>
              <a:off x="6465" y="3282"/>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9" name="Line 538"/>
            <p:cNvSpPr>
              <a:spLocks noChangeShapeType="1"/>
            </p:cNvSpPr>
            <p:nvPr/>
          </p:nvSpPr>
          <p:spPr bwMode="auto">
            <a:xfrm flipH="1">
              <a:off x="3708" y="3103"/>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0" name="Line 539"/>
            <p:cNvSpPr>
              <a:spLocks noChangeShapeType="1"/>
            </p:cNvSpPr>
            <p:nvPr/>
          </p:nvSpPr>
          <p:spPr bwMode="auto">
            <a:xfrm>
              <a:off x="6465" y="3103"/>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1" name="Rectangle 540"/>
            <p:cNvSpPr>
              <a:spLocks noChangeArrowheads="1"/>
            </p:cNvSpPr>
            <p:nvPr/>
          </p:nvSpPr>
          <p:spPr bwMode="auto">
            <a:xfrm>
              <a:off x="3595" y="3053"/>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92" name="Line 541"/>
            <p:cNvSpPr>
              <a:spLocks noChangeShapeType="1"/>
            </p:cNvSpPr>
            <p:nvPr/>
          </p:nvSpPr>
          <p:spPr bwMode="auto">
            <a:xfrm flipH="1">
              <a:off x="3729" y="2924"/>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3" name="Line 542"/>
            <p:cNvSpPr>
              <a:spLocks noChangeShapeType="1"/>
            </p:cNvSpPr>
            <p:nvPr/>
          </p:nvSpPr>
          <p:spPr bwMode="auto">
            <a:xfrm>
              <a:off x="6465" y="2924"/>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4" name="Line 543"/>
            <p:cNvSpPr>
              <a:spLocks noChangeShapeType="1"/>
            </p:cNvSpPr>
            <p:nvPr/>
          </p:nvSpPr>
          <p:spPr bwMode="auto">
            <a:xfrm flipH="1">
              <a:off x="3708" y="2746"/>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5" name="Line 544"/>
            <p:cNvSpPr>
              <a:spLocks noChangeShapeType="1"/>
            </p:cNvSpPr>
            <p:nvPr/>
          </p:nvSpPr>
          <p:spPr bwMode="auto">
            <a:xfrm>
              <a:off x="6465" y="2746"/>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6" name="Rectangle 545"/>
            <p:cNvSpPr>
              <a:spLocks noChangeArrowheads="1"/>
            </p:cNvSpPr>
            <p:nvPr/>
          </p:nvSpPr>
          <p:spPr bwMode="auto">
            <a:xfrm>
              <a:off x="3595" y="2696"/>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97" name="Line 546"/>
            <p:cNvSpPr>
              <a:spLocks noChangeShapeType="1"/>
            </p:cNvSpPr>
            <p:nvPr/>
          </p:nvSpPr>
          <p:spPr bwMode="auto">
            <a:xfrm flipH="1">
              <a:off x="3729" y="2567"/>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8" name="Line 547"/>
            <p:cNvSpPr>
              <a:spLocks noChangeShapeType="1"/>
            </p:cNvSpPr>
            <p:nvPr/>
          </p:nvSpPr>
          <p:spPr bwMode="auto">
            <a:xfrm>
              <a:off x="6465" y="2567"/>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9" name="Line 548"/>
            <p:cNvSpPr>
              <a:spLocks noChangeShapeType="1"/>
            </p:cNvSpPr>
            <p:nvPr/>
          </p:nvSpPr>
          <p:spPr bwMode="auto">
            <a:xfrm flipH="1">
              <a:off x="3708" y="2388"/>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0" name="Line 549"/>
            <p:cNvSpPr>
              <a:spLocks noChangeShapeType="1"/>
            </p:cNvSpPr>
            <p:nvPr/>
          </p:nvSpPr>
          <p:spPr bwMode="auto">
            <a:xfrm>
              <a:off x="6465" y="2388"/>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1" name="Rectangle 550"/>
            <p:cNvSpPr>
              <a:spLocks noChangeArrowheads="1"/>
            </p:cNvSpPr>
            <p:nvPr/>
          </p:nvSpPr>
          <p:spPr bwMode="auto">
            <a:xfrm>
              <a:off x="3595" y="2339"/>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02" name="Line 551"/>
            <p:cNvSpPr>
              <a:spLocks noChangeShapeType="1"/>
            </p:cNvSpPr>
            <p:nvPr/>
          </p:nvSpPr>
          <p:spPr bwMode="auto">
            <a:xfrm flipH="1">
              <a:off x="3729" y="2210"/>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3" name="Line 552"/>
            <p:cNvSpPr>
              <a:spLocks noChangeShapeType="1"/>
            </p:cNvSpPr>
            <p:nvPr/>
          </p:nvSpPr>
          <p:spPr bwMode="auto">
            <a:xfrm>
              <a:off x="6465" y="2210"/>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4" name="Line 553"/>
            <p:cNvSpPr>
              <a:spLocks noChangeShapeType="1"/>
            </p:cNvSpPr>
            <p:nvPr/>
          </p:nvSpPr>
          <p:spPr bwMode="auto">
            <a:xfrm flipH="1">
              <a:off x="3708" y="2031"/>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5" name="Line 554"/>
            <p:cNvSpPr>
              <a:spLocks noChangeShapeType="1"/>
            </p:cNvSpPr>
            <p:nvPr/>
          </p:nvSpPr>
          <p:spPr bwMode="auto">
            <a:xfrm>
              <a:off x="6465" y="2031"/>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6" name="Rectangle 555"/>
            <p:cNvSpPr>
              <a:spLocks noChangeArrowheads="1"/>
            </p:cNvSpPr>
            <p:nvPr/>
          </p:nvSpPr>
          <p:spPr bwMode="auto">
            <a:xfrm>
              <a:off x="3595" y="1981"/>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07" name="Line 556"/>
            <p:cNvSpPr>
              <a:spLocks noChangeShapeType="1"/>
            </p:cNvSpPr>
            <p:nvPr/>
          </p:nvSpPr>
          <p:spPr bwMode="auto">
            <a:xfrm flipH="1">
              <a:off x="3729" y="1852"/>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8" name="Line 557"/>
            <p:cNvSpPr>
              <a:spLocks noChangeShapeType="1"/>
            </p:cNvSpPr>
            <p:nvPr/>
          </p:nvSpPr>
          <p:spPr bwMode="auto">
            <a:xfrm>
              <a:off x="6465" y="1852"/>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9" name="Line 558"/>
            <p:cNvSpPr>
              <a:spLocks noChangeShapeType="1"/>
            </p:cNvSpPr>
            <p:nvPr/>
          </p:nvSpPr>
          <p:spPr bwMode="auto">
            <a:xfrm flipH="1">
              <a:off x="3708" y="1674"/>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0" name="Line 559"/>
            <p:cNvSpPr>
              <a:spLocks noChangeShapeType="1"/>
            </p:cNvSpPr>
            <p:nvPr/>
          </p:nvSpPr>
          <p:spPr bwMode="auto">
            <a:xfrm>
              <a:off x="6465" y="1674"/>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1" name="Rectangle 560"/>
            <p:cNvSpPr>
              <a:spLocks noChangeArrowheads="1"/>
            </p:cNvSpPr>
            <p:nvPr/>
          </p:nvSpPr>
          <p:spPr bwMode="auto">
            <a:xfrm>
              <a:off x="3595" y="1624"/>
              <a:ext cx="1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12" name="Rectangle 561"/>
            <p:cNvSpPr>
              <a:spLocks noChangeArrowheads="1"/>
            </p:cNvSpPr>
            <p:nvPr/>
          </p:nvSpPr>
          <p:spPr bwMode="auto">
            <a:xfrm rot="16200000">
              <a:off x="2757" y="2658"/>
              <a:ext cx="147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Average</a:t>
              </a:r>
              <a:r>
                <a:rPr kumimoji="0" lang="en-US" altLang="en-US" sz="1800" b="0" i="0" u="none" strike="noStrike" cap="none" normalizeH="0" dirty="0">
                  <a:ln>
                    <a:noFill/>
                  </a:ln>
                  <a:solidFill>
                    <a:schemeClr val="tx1"/>
                  </a:solidFill>
                  <a:effectLst/>
                  <a:latin typeface="Arial" panose="020B0604020202020204" pitchFamily="34" charset="0"/>
                </a:rPr>
                <a:t> effect of allele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13" name="Line 562"/>
            <p:cNvSpPr>
              <a:spLocks noChangeShapeType="1"/>
            </p:cNvSpPr>
            <p:nvPr/>
          </p:nvSpPr>
          <p:spPr bwMode="auto">
            <a:xfrm>
              <a:off x="3751" y="3889"/>
              <a:ext cx="2714"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4" name="Line 563"/>
            <p:cNvSpPr>
              <a:spLocks noChangeShapeType="1"/>
            </p:cNvSpPr>
            <p:nvPr/>
          </p:nvSpPr>
          <p:spPr bwMode="auto">
            <a:xfrm>
              <a:off x="3751" y="1602"/>
              <a:ext cx="2714"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5" name="Line 564"/>
            <p:cNvSpPr>
              <a:spLocks noChangeShapeType="1"/>
            </p:cNvSpPr>
            <p:nvPr/>
          </p:nvSpPr>
          <p:spPr bwMode="auto">
            <a:xfrm>
              <a:off x="3751"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6" name="Line 565"/>
            <p:cNvSpPr>
              <a:spLocks noChangeShapeType="1"/>
            </p:cNvSpPr>
            <p:nvPr/>
          </p:nvSpPr>
          <p:spPr bwMode="auto">
            <a:xfrm flipV="1">
              <a:off x="3751"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7" name="Rectangle 566"/>
            <p:cNvSpPr>
              <a:spLocks noChangeArrowheads="1"/>
            </p:cNvSpPr>
            <p:nvPr/>
          </p:nvSpPr>
          <p:spPr bwMode="auto">
            <a:xfrm>
              <a:off x="3656"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18" name="Line 567"/>
            <p:cNvSpPr>
              <a:spLocks noChangeShapeType="1"/>
            </p:cNvSpPr>
            <p:nvPr/>
          </p:nvSpPr>
          <p:spPr bwMode="auto">
            <a:xfrm>
              <a:off x="4022"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9" name="Line 568"/>
            <p:cNvSpPr>
              <a:spLocks noChangeShapeType="1"/>
            </p:cNvSpPr>
            <p:nvPr/>
          </p:nvSpPr>
          <p:spPr bwMode="auto">
            <a:xfrm flipV="1">
              <a:off x="4022"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0" name="Rectangle 569"/>
            <p:cNvSpPr>
              <a:spLocks noChangeArrowheads="1"/>
            </p:cNvSpPr>
            <p:nvPr/>
          </p:nvSpPr>
          <p:spPr bwMode="auto">
            <a:xfrm>
              <a:off x="3927"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1" name="Line 570"/>
            <p:cNvSpPr>
              <a:spLocks noChangeShapeType="1"/>
            </p:cNvSpPr>
            <p:nvPr/>
          </p:nvSpPr>
          <p:spPr bwMode="auto">
            <a:xfrm>
              <a:off x="4293"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2" name="Line 571"/>
            <p:cNvSpPr>
              <a:spLocks noChangeShapeType="1"/>
            </p:cNvSpPr>
            <p:nvPr/>
          </p:nvSpPr>
          <p:spPr bwMode="auto">
            <a:xfrm flipV="1">
              <a:off x="4293"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3" name="Rectangle 572"/>
            <p:cNvSpPr>
              <a:spLocks noChangeArrowheads="1"/>
            </p:cNvSpPr>
            <p:nvPr/>
          </p:nvSpPr>
          <p:spPr bwMode="auto">
            <a:xfrm>
              <a:off x="4198"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4" name="Line 573"/>
            <p:cNvSpPr>
              <a:spLocks noChangeShapeType="1"/>
            </p:cNvSpPr>
            <p:nvPr/>
          </p:nvSpPr>
          <p:spPr bwMode="auto">
            <a:xfrm>
              <a:off x="4565"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5" name="Line 574"/>
            <p:cNvSpPr>
              <a:spLocks noChangeShapeType="1"/>
            </p:cNvSpPr>
            <p:nvPr/>
          </p:nvSpPr>
          <p:spPr bwMode="auto">
            <a:xfrm flipV="1">
              <a:off x="4565"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6" name="Rectangle 575"/>
            <p:cNvSpPr>
              <a:spLocks noChangeArrowheads="1"/>
            </p:cNvSpPr>
            <p:nvPr/>
          </p:nvSpPr>
          <p:spPr bwMode="auto">
            <a:xfrm>
              <a:off x="4470"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7" name="Line 576"/>
            <p:cNvSpPr>
              <a:spLocks noChangeShapeType="1"/>
            </p:cNvSpPr>
            <p:nvPr/>
          </p:nvSpPr>
          <p:spPr bwMode="auto">
            <a:xfrm>
              <a:off x="4836"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8" name="Line 577"/>
            <p:cNvSpPr>
              <a:spLocks noChangeShapeType="1"/>
            </p:cNvSpPr>
            <p:nvPr/>
          </p:nvSpPr>
          <p:spPr bwMode="auto">
            <a:xfrm flipV="1">
              <a:off x="4836"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9" name="Rectangle 578"/>
            <p:cNvSpPr>
              <a:spLocks noChangeArrowheads="1"/>
            </p:cNvSpPr>
            <p:nvPr/>
          </p:nvSpPr>
          <p:spPr bwMode="auto">
            <a:xfrm>
              <a:off x="4741"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30" name="Line 579"/>
            <p:cNvSpPr>
              <a:spLocks noChangeShapeType="1"/>
            </p:cNvSpPr>
            <p:nvPr/>
          </p:nvSpPr>
          <p:spPr bwMode="auto">
            <a:xfrm>
              <a:off x="5108"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1" name="Line 580"/>
            <p:cNvSpPr>
              <a:spLocks noChangeShapeType="1"/>
            </p:cNvSpPr>
            <p:nvPr/>
          </p:nvSpPr>
          <p:spPr bwMode="auto">
            <a:xfrm flipV="1">
              <a:off x="5108"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2" name="Rectangle 581"/>
            <p:cNvSpPr>
              <a:spLocks noChangeArrowheads="1"/>
            </p:cNvSpPr>
            <p:nvPr/>
          </p:nvSpPr>
          <p:spPr bwMode="auto">
            <a:xfrm>
              <a:off x="5013"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33" name="Line 582"/>
            <p:cNvSpPr>
              <a:spLocks noChangeShapeType="1"/>
            </p:cNvSpPr>
            <p:nvPr/>
          </p:nvSpPr>
          <p:spPr bwMode="auto">
            <a:xfrm>
              <a:off x="5379"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4" name="Line 583"/>
            <p:cNvSpPr>
              <a:spLocks noChangeShapeType="1"/>
            </p:cNvSpPr>
            <p:nvPr/>
          </p:nvSpPr>
          <p:spPr bwMode="auto">
            <a:xfrm flipV="1">
              <a:off x="5379"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5" name="Rectangle 584"/>
            <p:cNvSpPr>
              <a:spLocks noChangeArrowheads="1"/>
            </p:cNvSpPr>
            <p:nvPr/>
          </p:nvSpPr>
          <p:spPr bwMode="auto">
            <a:xfrm>
              <a:off x="5284"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36" name="Line 585"/>
            <p:cNvSpPr>
              <a:spLocks noChangeShapeType="1"/>
            </p:cNvSpPr>
            <p:nvPr/>
          </p:nvSpPr>
          <p:spPr bwMode="auto">
            <a:xfrm>
              <a:off x="5650"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7" name="Line 586"/>
            <p:cNvSpPr>
              <a:spLocks noChangeShapeType="1"/>
            </p:cNvSpPr>
            <p:nvPr/>
          </p:nvSpPr>
          <p:spPr bwMode="auto">
            <a:xfrm flipV="1">
              <a:off x="5650"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8" name="Rectangle 587"/>
            <p:cNvSpPr>
              <a:spLocks noChangeArrowheads="1"/>
            </p:cNvSpPr>
            <p:nvPr/>
          </p:nvSpPr>
          <p:spPr bwMode="auto">
            <a:xfrm>
              <a:off x="5555"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39" name="Line 588"/>
            <p:cNvSpPr>
              <a:spLocks noChangeShapeType="1"/>
            </p:cNvSpPr>
            <p:nvPr/>
          </p:nvSpPr>
          <p:spPr bwMode="auto">
            <a:xfrm>
              <a:off x="5922"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0" name="Line 589"/>
            <p:cNvSpPr>
              <a:spLocks noChangeShapeType="1"/>
            </p:cNvSpPr>
            <p:nvPr/>
          </p:nvSpPr>
          <p:spPr bwMode="auto">
            <a:xfrm flipV="1">
              <a:off x="5922"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1" name="Rectangle 590"/>
            <p:cNvSpPr>
              <a:spLocks noChangeArrowheads="1"/>
            </p:cNvSpPr>
            <p:nvPr/>
          </p:nvSpPr>
          <p:spPr bwMode="auto">
            <a:xfrm>
              <a:off x="5827"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42" name="Line 591"/>
            <p:cNvSpPr>
              <a:spLocks noChangeShapeType="1"/>
            </p:cNvSpPr>
            <p:nvPr/>
          </p:nvSpPr>
          <p:spPr bwMode="auto">
            <a:xfrm>
              <a:off x="6193"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3" name="Line 592"/>
            <p:cNvSpPr>
              <a:spLocks noChangeShapeType="1"/>
            </p:cNvSpPr>
            <p:nvPr/>
          </p:nvSpPr>
          <p:spPr bwMode="auto">
            <a:xfrm flipV="1">
              <a:off x="6193"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4" name="Rectangle 593"/>
            <p:cNvSpPr>
              <a:spLocks noChangeArrowheads="1"/>
            </p:cNvSpPr>
            <p:nvPr/>
          </p:nvSpPr>
          <p:spPr bwMode="auto">
            <a:xfrm>
              <a:off x="6098"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45" name="Line 594"/>
            <p:cNvSpPr>
              <a:spLocks noChangeShapeType="1"/>
            </p:cNvSpPr>
            <p:nvPr/>
          </p:nvSpPr>
          <p:spPr bwMode="auto">
            <a:xfrm>
              <a:off x="6465" y="3889"/>
              <a:ext cx="0" cy="4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6" name="Line 595"/>
            <p:cNvSpPr>
              <a:spLocks noChangeShapeType="1"/>
            </p:cNvSpPr>
            <p:nvPr/>
          </p:nvSpPr>
          <p:spPr bwMode="auto">
            <a:xfrm flipV="1">
              <a:off x="6465" y="1560"/>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7" name="Rectangle 596"/>
            <p:cNvSpPr>
              <a:spLocks noChangeArrowheads="1"/>
            </p:cNvSpPr>
            <p:nvPr/>
          </p:nvSpPr>
          <p:spPr bwMode="auto">
            <a:xfrm>
              <a:off x="6370" y="3942"/>
              <a:ext cx="190"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48" name="Rectangle 597"/>
            <p:cNvSpPr>
              <a:spLocks noChangeArrowheads="1"/>
            </p:cNvSpPr>
            <p:nvPr/>
          </p:nvSpPr>
          <p:spPr bwMode="auto">
            <a:xfrm>
              <a:off x="4609" y="4045"/>
              <a:ext cx="102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latin typeface="Arial" panose="020B0604020202020204" pitchFamily="34" charset="0"/>
                </a:rPr>
                <a:t>Frequency p(</a:t>
              </a:r>
              <a:r>
                <a:rPr kumimoji="0" lang="en-US" altLang="en-US" sz="1700" b="0" i="0" u="none" strike="noStrike" cap="none" normalizeH="0" baseline="0" dirty="0">
                  <a:ln>
                    <a:noFill/>
                  </a:ln>
                  <a:solidFill>
                    <a:srgbClr val="FF0000"/>
                  </a:solidFill>
                  <a:effectLst/>
                  <a:latin typeface="Arial" panose="020B0604020202020204" pitchFamily="34" charset="0"/>
                </a:rPr>
                <a:t>A1</a:t>
              </a:r>
              <a:r>
                <a:rPr kumimoji="0" lang="en-US" altLang="en-US" sz="17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49" name="Rectangle 598"/>
            <p:cNvSpPr>
              <a:spLocks noChangeArrowheads="1"/>
            </p:cNvSpPr>
            <p:nvPr/>
          </p:nvSpPr>
          <p:spPr bwMode="auto">
            <a:xfrm>
              <a:off x="3726" y="2364"/>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0" name="Rectangle 599"/>
            <p:cNvSpPr>
              <a:spLocks noChangeArrowheads="1"/>
            </p:cNvSpPr>
            <p:nvPr/>
          </p:nvSpPr>
          <p:spPr bwMode="auto">
            <a:xfrm>
              <a:off x="3862" y="2400"/>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1" name="Rectangle 600"/>
            <p:cNvSpPr>
              <a:spLocks noChangeArrowheads="1"/>
            </p:cNvSpPr>
            <p:nvPr/>
          </p:nvSpPr>
          <p:spPr bwMode="auto">
            <a:xfrm>
              <a:off x="3997" y="2436"/>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2" name="Rectangle 601"/>
            <p:cNvSpPr>
              <a:spLocks noChangeArrowheads="1"/>
            </p:cNvSpPr>
            <p:nvPr/>
          </p:nvSpPr>
          <p:spPr bwMode="auto">
            <a:xfrm>
              <a:off x="4133" y="2472"/>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3" name="Rectangle 602"/>
            <p:cNvSpPr>
              <a:spLocks noChangeArrowheads="1"/>
            </p:cNvSpPr>
            <p:nvPr/>
          </p:nvSpPr>
          <p:spPr bwMode="auto">
            <a:xfrm>
              <a:off x="4269" y="2507"/>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4" name="Rectangle 603"/>
            <p:cNvSpPr>
              <a:spLocks noChangeArrowheads="1"/>
            </p:cNvSpPr>
            <p:nvPr/>
          </p:nvSpPr>
          <p:spPr bwMode="auto">
            <a:xfrm>
              <a:off x="4404" y="2543"/>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5" name="Rectangle 604"/>
            <p:cNvSpPr>
              <a:spLocks noChangeArrowheads="1"/>
            </p:cNvSpPr>
            <p:nvPr/>
          </p:nvSpPr>
          <p:spPr bwMode="auto">
            <a:xfrm>
              <a:off x="4540" y="2579"/>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6" name="Rectangle 605"/>
            <p:cNvSpPr>
              <a:spLocks noChangeArrowheads="1"/>
            </p:cNvSpPr>
            <p:nvPr/>
          </p:nvSpPr>
          <p:spPr bwMode="auto">
            <a:xfrm>
              <a:off x="4676" y="2615"/>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7" name="Rectangle 606"/>
            <p:cNvSpPr>
              <a:spLocks noChangeArrowheads="1"/>
            </p:cNvSpPr>
            <p:nvPr/>
          </p:nvSpPr>
          <p:spPr bwMode="auto">
            <a:xfrm>
              <a:off x="4812" y="2650"/>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8" name="Rectangle 607"/>
            <p:cNvSpPr>
              <a:spLocks noChangeArrowheads="1"/>
            </p:cNvSpPr>
            <p:nvPr/>
          </p:nvSpPr>
          <p:spPr bwMode="auto">
            <a:xfrm>
              <a:off x="4947" y="2686"/>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59" name="Rectangle 608"/>
            <p:cNvSpPr>
              <a:spLocks noChangeArrowheads="1"/>
            </p:cNvSpPr>
            <p:nvPr/>
          </p:nvSpPr>
          <p:spPr bwMode="auto">
            <a:xfrm>
              <a:off x="5083" y="2722"/>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0" name="Rectangle 609"/>
            <p:cNvSpPr>
              <a:spLocks noChangeArrowheads="1"/>
            </p:cNvSpPr>
            <p:nvPr/>
          </p:nvSpPr>
          <p:spPr bwMode="auto">
            <a:xfrm>
              <a:off x="5219" y="2758"/>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1" name="Rectangle 610"/>
            <p:cNvSpPr>
              <a:spLocks noChangeArrowheads="1"/>
            </p:cNvSpPr>
            <p:nvPr/>
          </p:nvSpPr>
          <p:spPr bwMode="auto">
            <a:xfrm>
              <a:off x="5354" y="2793"/>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2" name="Rectangle 611"/>
            <p:cNvSpPr>
              <a:spLocks noChangeArrowheads="1"/>
            </p:cNvSpPr>
            <p:nvPr/>
          </p:nvSpPr>
          <p:spPr bwMode="auto">
            <a:xfrm>
              <a:off x="5490" y="2829"/>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3" name="Rectangle 612"/>
            <p:cNvSpPr>
              <a:spLocks noChangeArrowheads="1"/>
            </p:cNvSpPr>
            <p:nvPr/>
          </p:nvSpPr>
          <p:spPr bwMode="auto">
            <a:xfrm>
              <a:off x="5626" y="2865"/>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4" name="Rectangle 613"/>
            <p:cNvSpPr>
              <a:spLocks noChangeArrowheads="1"/>
            </p:cNvSpPr>
            <p:nvPr/>
          </p:nvSpPr>
          <p:spPr bwMode="auto">
            <a:xfrm>
              <a:off x="5761" y="2900"/>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5" name="Rectangle 614"/>
            <p:cNvSpPr>
              <a:spLocks noChangeArrowheads="1"/>
            </p:cNvSpPr>
            <p:nvPr/>
          </p:nvSpPr>
          <p:spPr bwMode="auto">
            <a:xfrm>
              <a:off x="5897" y="2936"/>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6" name="Rectangle 615"/>
            <p:cNvSpPr>
              <a:spLocks noChangeArrowheads="1"/>
            </p:cNvSpPr>
            <p:nvPr/>
          </p:nvSpPr>
          <p:spPr bwMode="auto">
            <a:xfrm>
              <a:off x="6033" y="2972"/>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7" name="Rectangle 616"/>
            <p:cNvSpPr>
              <a:spLocks noChangeArrowheads="1"/>
            </p:cNvSpPr>
            <p:nvPr/>
          </p:nvSpPr>
          <p:spPr bwMode="auto">
            <a:xfrm>
              <a:off x="6169" y="3008"/>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68" name="Freeform 617"/>
            <p:cNvSpPr>
              <a:spLocks/>
            </p:cNvSpPr>
            <p:nvPr/>
          </p:nvSpPr>
          <p:spPr bwMode="auto">
            <a:xfrm>
              <a:off x="3751" y="2388"/>
              <a:ext cx="2442" cy="644"/>
            </a:xfrm>
            <a:custGeom>
              <a:avLst/>
              <a:gdLst>
                <a:gd name="T0" fmla="*/ 0 w 4885"/>
                <a:gd name="T1" fmla="*/ 0 h 1286"/>
                <a:gd name="T2" fmla="*/ 271 w 4885"/>
                <a:gd name="T3" fmla="*/ 71 h 1286"/>
                <a:gd name="T4" fmla="*/ 542 w 4885"/>
                <a:gd name="T5" fmla="*/ 143 h 1286"/>
                <a:gd name="T6" fmla="*/ 814 w 4885"/>
                <a:gd name="T7" fmla="*/ 214 h 1286"/>
                <a:gd name="T8" fmla="*/ 1085 w 4885"/>
                <a:gd name="T9" fmla="*/ 286 h 1286"/>
                <a:gd name="T10" fmla="*/ 1357 w 4885"/>
                <a:gd name="T11" fmla="*/ 357 h 1286"/>
                <a:gd name="T12" fmla="*/ 1628 w 4885"/>
                <a:gd name="T13" fmla="*/ 429 h 1286"/>
                <a:gd name="T14" fmla="*/ 1899 w 4885"/>
                <a:gd name="T15" fmla="*/ 500 h 1286"/>
                <a:gd name="T16" fmla="*/ 2171 w 4885"/>
                <a:gd name="T17" fmla="*/ 572 h 1286"/>
                <a:gd name="T18" fmla="*/ 2442 w 4885"/>
                <a:gd name="T19" fmla="*/ 643 h 1286"/>
                <a:gd name="T20" fmla="*/ 2714 w 4885"/>
                <a:gd name="T21" fmla="*/ 715 h 1286"/>
                <a:gd name="T22" fmla="*/ 2985 w 4885"/>
                <a:gd name="T23" fmla="*/ 786 h 1286"/>
                <a:gd name="T24" fmla="*/ 3256 w 4885"/>
                <a:gd name="T25" fmla="*/ 858 h 1286"/>
                <a:gd name="T26" fmla="*/ 3528 w 4885"/>
                <a:gd name="T27" fmla="*/ 929 h 1286"/>
                <a:gd name="T28" fmla="*/ 3799 w 4885"/>
                <a:gd name="T29" fmla="*/ 1000 h 1286"/>
                <a:gd name="T30" fmla="*/ 4071 w 4885"/>
                <a:gd name="T31" fmla="*/ 1072 h 1286"/>
                <a:gd name="T32" fmla="*/ 4342 w 4885"/>
                <a:gd name="T33" fmla="*/ 1143 h 1286"/>
                <a:gd name="T34" fmla="*/ 4613 w 4885"/>
                <a:gd name="T35" fmla="*/ 1215 h 1286"/>
                <a:gd name="T36" fmla="*/ 4885 w 4885"/>
                <a:gd name="T37" fmla="*/ 1286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85" h="1286">
                  <a:moveTo>
                    <a:pt x="0" y="0"/>
                  </a:moveTo>
                  <a:lnTo>
                    <a:pt x="271" y="71"/>
                  </a:lnTo>
                  <a:lnTo>
                    <a:pt x="542" y="143"/>
                  </a:lnTo>
                  <a:lnTo>
                    <a:pt x="814" y="214"/>
                  </a:lnTo>
                  <a:lnTo>
                    <a:pt x="1085" y="286"/>
                  </a:lnTo>
                  <a:lnTo>
                    <a:pt x="1357" y="357"/>
                  </a:lnTo>
                  <a:lnTo>
                    <a:pt x="1628" y="429"/>
                  </a:lnTo>
                  <a:lnTo>
                    <a:pt x="1899" y="500"/>
                  </a:lnTo>
                  <a:lnTo>
                    <a:pt x="2171" y="572"/>
                  </a:lnTo>
                  <a:lnTo>
                    <a:pt x="2442" y="643"/>
                  </a:lnTo>
                  <a:lnTo>
                    <a:pt x="2714" y="715"/>
                  </a:lnTo>
                  <a:lnTo>
                    <a:pt x="2985" y="786"/>
                  </a:lnTo>
                  <a:lnTo>
                    <a:pt x="3256" y="858"/>
                  </a:lnTo>
                  <a:lnTo>
                    <a:pt x="3528" y="929"/>
                  </a:lnTo>
                  <a:lnTo>
                    <a:pt x="3799" y="1000"/>
                  </a:lnTo>
                  <a:lnTo>
                    <a:pt x="4071" y="1072"/>
                  </a:lnTo>
                  <a:lnTo>
                    <a:pt x="4342" y="1143"/>
                  </a:lnTo>
                  <a:lnTo>
                    <a:pt x="4613" y="1215"/>
                  </a:lnTo>
                  <a:lnTo>
                    <a:pt x="4885" y="1286"/>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9" name="Rectangle 618"/>
            <p:cNvSpPr>
              <a:spLocks noChangeArrowheads="1"/>
            </p:cNvSpPr>
            <p:nvPr/>
          </p:nvSpPr>
          <p:spPr bwMode="auto">
            <a:xfrm>
              <a:off x="6304" y="3043"/>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70" name="Rectangle 619"/>
            <p:cNvSpPr>
              <a:spLocks noChangeArrowheads="1"/>
            </p:cNvSpPr>
            <p:nvPr/>
          </p:nvSpPr>
          <p:spPr bwMode="auto">
            <a:xfrm>
              <a:off x="6440" y="3079"/>
              <a:ext cx="48" cy="48"/>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71" name="Freeform 620"/>
            <p:cNvSpPr>
              <a:spLocks/>
            </p:cNvSpPr>
            <p:nvPr/>
          </p:nvSpPr>
          <p:spPr bwMode="auto">
            <a:xfrm>
              <a:off x="6193" y="3032"/>
              <a:ext cx="272" cy="71"/>
            </a:xfrm>
            <a:custGeom>
              <a:avLst/>
              <a:gdLst>
                <a:gd name="T0" fmla="*/ 0 w 543"/>
                <a:gd name="T1" fmla="*/ 0 h 143"/>
                <a:gd name="T2" fmla="*/ 271 w 543"/>
                <a:gd name="T3" fmla="*/ 72 h 143"/>
                <a:gd name="T4" fmla="*/ 543 w 543"/>
                <a:gd name="T5" fmla="*/ 143 h 143"/>
              </a:gdLst>
              <a:ahLst/>
              <a:cxnLst>
                <a:cxn ang="0">
                  <a:pos x="T0" y="T1"/>
                </a:cxn>
                <a:cxn ang="0">
                  <a:pos x="T2" y="T3"/>
                </a:cxn>
                <a:cxn ang="0">
                  <a:pos x="T4" y="T5"/>
                </a:cxn>
              </a:cxnLst>
              <a:rect l="0" t="0" r="r" b="b"/>
              <a:pathLst>
                <a:path w="543" h="143">
                  <a:moveTo>
                    <a:pt x="0" y="0"/>
                  </a:moveTo>
                  <a:lnTo>
                    <a:pt x="271" y="72"/>
                  </a:lnTo>
                  <a:lnTo>
                    <a:pt x="543" y="143"/>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2" name="Rectangle 621"/>
            <p:cNvSpPr>
              <a:spLocks noChangeArrowheads="1"/>
            </p:cNvSpPr>
            <p:nvPr/>
          </p:nvSpPr>
          <p:spPr bwMode="auto">
            <a:xfrm>
              <a:off x="3726" y="3079"/>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3" name="Rectangle 622"/>
            <p:cNvSpPr>
              <a:spLocks noChangeArrowheads="1"/>
            </p:cNvSpPr>
            <p:nvPr/>
          </p:nvSpPr>
          <p:spPr bwMode="auto">
            <a:xfrm>
              <a:off x="3862" y="3115"/>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4" name="Rectangle 623"/>
            <p:cNvSpPr>
              <a:spLocks noChangeArrowheads="1"/>
            </p:cNvSpPr>
            <p:nvPr/>
          </p:nvSpPr>
          <p:spPr bwMode="auto">
            <a:xfrm>
              <a:off x="3997" y="3151"/>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5" name="Rectangle 624"/>
            <p:cNvSpPr>
              <a:spLocks noChangeArrowheads="1"/>
            </p:cNvSpPr>
            <p:nvPr/>
          </p:nvSpPr>
          <p:spPr bwMode="auto">
            <a:xfrm>
              <a:off x="4133" y="3186"/>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6" name="Rectangle 625"/>
            <p:cNvSpPr>
              <a:spLocks noChangeArrowheads="1"/>
            </p:cNvSpPr>
            <p:nvPr/>
          </p:nvSpPr>
          <p:spPr bwMode="auto">
            <a:xfrm>
              <a:off x="4269" y="3222"/>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7" name="Rectangle 626"/>
            <p:cNvSpPr>
              <a:spLocks noChangeArrowheads="1"/>
            </p:cNvSpPr>
            <p:nvPr/>
          </p:nvSpPr>
          <p:spPr bwMode="auto">
            <a:xfrm>
              <a:off x="4404" y="3258"/>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8" name="Rectangle 627"/>
            <p:cNvSpPr>
              <a:spLocks noChangeArrowheads="1"/>
            </p:cNvSpPr>
            <p:nvPr/>
          </p:nvSpPr>
          <p:spPr bwMode="auto">
            <a:xfrm>
              <a:off x="4540" y="3293"/>
              <a:ext cx="48" cy="49"/>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9" name="Rectangle 628"/>
            <p:cNvSpPr>
              <a:spLocks noChangeArrowheads="1"/>
            </p:cNvSpPr>
            <p:nvPr/>
          </p:nvSpPr>
          <p:spPr bwMode="auto">
            <a:xfrm>
              <a:off x="4676" y="3329"/>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0" name="Rectangle 629"/>
            <p:cNvSpPr>
              <a:spLocks noChangeArrowheads="1"/>
            </p:cNvSpPr>
            <p:nvPr/>
          </p:nvSpPr>
          <p:spPr bwMode="auto">
            <a:xfrm>
              <a:off x="4812" y="3365"/>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1" name="Rectangle 630"/>
            <p:cNvSpPr>
              <a:spLocks noChangeArrowheads="1"/>
            </p:cNvSpPr>
            <p:nvPr/>
          </p:nvSpPr>
          <p:spPr bwMode="auto">
            <a:xfrm>
              <a:off x="4947" y="3401"/>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2" name="Rectangle 631"/>
            <p:cNvSpPr>
              <a:spLocks noChangeArrowheads="1"/>
            </p:cNvSpPr>
            <p:nvPr/>
          </p:nvSpPr>
          <p:spPr bwMode="auto">
            <a:xfrm>
              <a:off x="5083" y="3436"/>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3" name="Rectangle 632"/>
            <p:cNvSpPr>
              <a:spLocks noChangeArrowheads="1"/>
            </p:cNvSpPr>
            <p:nvPr/>
          </p:nvSpPr>
          <p:spPr bwMode="auto">
            <a:xfrm>
              <a:off x="5219" y="3472"/>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4" name="Rectangle 633"/>
            <p:cNvSpPr>
              <a:spLocks noChangeArrowheads="1"/>
            </p:cNvSpPr>
            <p:nvPr/>
          </p:nvSpPr>
          <p:spPr bwMode="auto">
            <a:xfrm>
              <a:off x="5354" y="3508"/>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5" name="Rectangle 634"/>
            <p:cNvSpPr>
              <a:spLocks noChangeArrowheads="1"/>
            </p:cNvSpPr>
            <p:nvPr/>
          </p:nvSpPr>
          <p:spPr bwMode="auto">
            <a:xfrm>
              <a:off x="5490" y="3544"/>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6" name="Rectangle 635"/>
            <p:cNvSpPr>
              <a:spLocks noChangeArrowheads="1"/>
            </p:cNvSpPr>
            <p:nvPr/>
          </p:nvSpPr>
          <p:spPr bwMode="auto">
            <a:xfrm>
              <a:off x="5626" y="3579"/>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7" name="Rectangle 636"/>
            <p:cNvSpPr>
              <a:spLocks noChangeArrowheads="1"/>
            </p:cNvSpPr>
            <p:nvPr/>
          </p:nvSpPr>
          <p:spPr bwMode="auto">
            <a:xfrm>
              <a:off x="5761" y="3615"/>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8" name="Rectangle 637"/>
            <p:cNvSpPr>
              <a:spLocks noChangeArrowheads="1"/>
            </p:cNvSpPr>
            <p:nvPr/>
          </p:nvSpPr>
          <p:spPr bwMode="auto">
            <a:xfrm>
              <a:off x="5897" y="3651"/>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9" name="Rectangle 638"/>
            <p:cNvSpPr>
              <a:spLocks noChangeArrowheads="1"/>
            </p:cNvSpPr>
            <p:nvPr/>
          </p:nvSpPr>
          <p:spPr bwMode="auto">
            <a:xfrm>
              <a:off x="6033" y="3687"/>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0" name="Rectangle 639"/>
            <p:cNvSpPr>
              <a:spLocks noChangeArrowheads="1"/>
            </p:cNvSpPr>
            <p:nvPr/>
          </p:nvSpPr>
          <p:spPr bwMode="auto">
            <a:xfrm>
              <a:off x="6169" y="3722"/>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1" name="Freeform 640"/>
            <p:cNvSpPr>
              <a:spLocks/>
            </p:cNvSpPr>
            <p:nvPr/>
          </p:nvSpPr>
          <p:spPr bwMode="auto">
            <a:xfrm>
              <a:off x="3751" y="3103"/>
              <a:ext cx="2442" cy="643"/>
            </a:xfrm>
            <a:custGeom>
              <a:avLst/>
              <a:gdLst>
                <a:gd name="T0" fmla="*/ 0 w 4885"/>
                <a:gd name="T1" fmla="*/ 0 h 1287"/>
                <a:gd name="T2" fmla="*/ 271 w 4885"/>
                <a:gd name="T3" fmla="*/ 72 h 1287"/>
                <a:gd name="T4" fmla="*/ 542 w 4885"/>
                <a:gd name="T5" fmla="*/ 143 h 1287"/>
                <a:gd name="T6" fmla="*/ 814 w 4885"/>
                <a:gd name="T7" fmla="*/ 215 h 1287"/>
                <a:gd name="T8" fmla="*/ 1085 w 4885"/>
                <a:gd name="T9" fmla="*/ 286 h 1287"/>
                <a:gd name="T10" fmla="*/ 1357 w 4885"/>
                <a:gd name="T11" fmla="*/ 358 h 1287"/>
                <a:gd name="T12" fmla="*/ 1628 w 4885"/>
                <a:gd name="T13" fmla="*/ 429 h 1287"/>
                <a:gd name="T14" fmla="*/ 1899 w 4885"/>
                <a:gd name="T15" fmla="*/ 500 h 1287"/>
                <a:gd name="T16" fmla="*/ 2171 w 4885"/>
                <a:gd name="T17" fmla="*/ 572 h 1287"/>
                <a:gd name="T18" fmla="*/ 2442 w 4885"/>
                <a:gd name="T19" fmla="*/ 643 h 1287"/>
                <a:gd name="T20" fmla="*/ 2714 w 4885"/>
                <a:gd name="T21" fmla="*/ 715 h 1287"/>
                <a:gd name="T22" fmla="*/ 2985 w 4885"/>
                <a:gd name="T23" fmla="*/ 786 h 1287"/>
                <a:gd name="T24" fmla="*/ 3256 w 4885"/>
                <a:gd name="T25" fmla="*/ 858 h 1287"/>
                <a:gd name="T26" fmla="*/ 3528 w 4885"/>
                <a:gd name="T27" fmla="*/ 929 h 1287"/>
                <a:gd name="T28" fmla="*/ 3799 w 4885"/>
                <a:gd name="T29" fmla="*/ 1001 h 1287"/>
                <a:gd name="T30" fmla="*/ 4071 w 4885"/>
                <a:gd name="T31" fmla="*/ 1072 h 1287"/>
                <a:gd name="T32" fmla="*/ 4342 w 4885"/>
                <a:gd name="T33" fmla="*/ 1144 h 1287"/>
                <a:gd name="T34" fmla="*/ 4613 w 4885"/>
                <a:gd name="T35" fmla="*/ 1215 h 1287"/>
                <a:gd name="T36" fmla="*/ 4885 w 4885"/>
                <a:gd name="T3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85" h="1287">
                  <a:moveTo>
                    <a:pt x="0" y="0"/>
                  </a:moveTo>
                  <a:lnTo>
                    <a:pt x="271" y="72"/>
                  </a:lnTo>
                  <a:lnTo>
                    <a:pt x="542" y="143"/>
                  </a:lnTo>
                  <a:lnTo>
                    <a:pt x="814" y="215"/>
                  </a:lnTo>
                  <a:lnTo>
                    <a:pt x="1085" y="286"/>
                  </a:lnTo>
                  <a:lnTo>
                    <a:pt x="1357" y="358"/>
                  </a:lnTo>
                  <a:lnTo>
                    <a:pt x="1628" y="429"/>
                  </a:lnTo>
                  <a:lnTo>
                    <a:pt x="1899" y="500"/>
                  </a:lnTo>
                  <a:lnTo>
                    <a:pt x="2171" y="572"/>
                  </a:lnTo>
                  <a:lnTo>
                    <a:pt x="2442" y="643"/>
                  </a:lnTo>
                  <a:lnTo>
                    <a:pt x="2714" y="715"/>
                  </a:lnTo>
                  <a:lnTo>
                    <a:pt x="2985" y="786"/>
                  </a:lnTo>
                  <a:lnTo>
                    <a:pt x="3256" y="858"/>
                  </a:lnTo>
                  <a:lnTo>
                    <a:pt x="3528" y="929"/>
                  </a:lnTo>
                  <a:lnTo>
                    <a:pt x="3799" y="1001"/>
                  </a:lnTo>
                  <a:lnTo>
                    <a:pt x="4071" y="1072"/>
                  </a:lnTo>
                  <a:lnTo>
                    <a:pt x="4342" y="1144"/>
                  </a:lnTo>
                  <a:lnTo>
                    <a:pt x="4613" y="1215"/>
                  </a:lnTo>
                  <a:lnTo>
                    <a:pt x="4885" y="1287"/>
                  </a:lnTo>
                </a:path>
              </a:pathLst>
            </a:custGeom>
            <a:noFill/>
            <a:ln w="22225">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2" name="Rectangle 641"/>
            <p:cNvSpPr>
              <a:spLocks noChangeArrowheads="1"/>
            </p:cNvSpPr>
            <p:nvPr/>
          </p:nvSpPr>
          <p:spPr bwMode="auto">
            <a:xfrm>
              <a:off x="6304" y="3758"/>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3" name="Rectangle 642"/>
            <p:cNvSpPr>
              <a:spLocks noChangeArrowheads="1"/>
            </p:cNvSpPr>
            <p:nvPr/>
          </p:nvSpPr>
          <p:spPr bwMode="auto">
            <a:xfrm>
              <a:off x="6440" y="3794"/>
              <a:ext cx="48" cy="48"/>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4" name="Freeform 643"/>
            <p:cNvSpPr>
              <a:spLocks/>
            </p:cNvSpPr>
            <p:nvPr/>
          </p:nvSpPr>
          <p:spPr bwMode="auto">
            <a:xfrm>
              <a:off x="6193" y="3746"/>
              <a:ext cx="272" cy="72"/>
            </a:xfrm>
            <a:custGeom>
              <a:avLst/>
              <a:gdLst>
                <a:gd name="T0" fmla="*/ 0 w 543"/>
                <a:gd name="T1" fmla="*/ 0 h 143"/>
                <a:gd name="T2" fmla="*/ 271 w 543"/>
                <a:gd name="T3" fmla="*/ 71 h 143"/>
                <a:gd name="T4" fmla="*/ 543 w 543"/>
                <a:gd name="T5" fmla="*/ 143 h 143"/>
              </a:gdLst>
              <a:ahLst/>
              <a:cxnLst>
                <a:cxn ang="0">
                  <a:pos x="T0" y="T1"/>
                </a:cxn>
                <a:cxn ang="0">
                  <a:pos x="T2" y="T3"/>
                </a:cxn>
                <a:cxn ang="0">
                  <a:pos x="T4" y="T5"/>
                </a:cxn>
              </a:cxnLst>
              <a:rect l="0" t="0" r="r" b="b"/>
              <a:pathLst>
                <a:path w="543" h="143">
                  <a:moveTo>
                    <a:pt x="0" y="0"/>
                  </a:moveTo>
                  <a:lnTo>
                    <a:pt x="271" y="71"/>
                  </a:lnTo>
                  <a:lnTo>
                    <a:pt x="543" y="143"/>
                  </a:lnTo>
                </a:path>
              </a:pathLst>
            </a:custGeom>
            <a:noFill/>
            <a:ln w="22225">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5" name="Rectangle 644"/>
            <p:cNvSpPr>
              <a:spLocks noChangeArrowheads="1"/>
            </p:cNvSpPr>
            <p:nvPr/>
          </p:nvSpPr>
          <p:spPr bwMode="auto">
            <a:xfrm>
              <a:off x="6023" y="1662"/>
              <a:ext cx="207"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FF0000"/>
                  </a:solidFill>
                  <a:effectLst/>
                  <a:latin typeface="Symbol" panose="05050102010706020507" pitchFamily="18" charset="2"/>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96" name="Rectangle 645"/>
            <p:cNvSpPr>
              <a:spLocks noChangeArrowheads="1"/>
            </p:cNvSpPr>
            <p:nvPr/>
          </p:nvSpPr>
          <p:spPr bwMode="auto">
            <a:xfrm>
              <a:off x="6106" y="1741"/>
              <a:ext cx="185"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FF0000"/>
                  </a:solidFill>
                  <a:effectLst/>
                  <a:latin typeface="Symbol" panose="05050102010706020507" pitchFamily="18" charset="2"/>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97" name="Line 646"/>
            <p:cNvSpPr>
              <a:spLocks noChangeShapeType="1"/>
            </p:cNvSpPr>
            <p:nvPr/>
          </p:nvSpPr>
          <p:spPr bwMode="auto">
            <a:xfrm>
              <a:off x="5636" y="1749"/>
              <a:ext cx="290" cy="0"/>
            </a:xfrm>
            <a:prstGeom prst="line">
              <a:avLst/>
            </a:prstGeom>
            <a:noFill/>
            <a:ln w="2222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8" name="Rectangle 647"/>
            <p:cNvSpPr>
              <a:spLocks noChangeArrowheads="1"/>
            </p:cNvSpPr>
            <p:nvPr/>
          </p:nvSpPr>
          <p:spPr bwMode="auto">
            <a:xfrm>
              <a:off x="5745" y="1712"/>
              <a:ext cx="72" cy="73"/>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99" name="Rectangle 648"/>
            <p:cNvSpPr>
              <a:spLocks noChangeArrowheads="1"/>
            </p:cNvSpPr>
            <p:nvPr/>
          </p:nvSpPr>
          <p:spPr bwMode="auto">
            <a:xfrm>
              <a:off x="6023" y="1855"/>
              <a:ext cx="207"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FF"/>
                  </a:solidFill>
                  <a:effectLst/>
                  <a:latin typeface="Symbol" panose="05050102010706020507" pitchFamily="18" charset="2"/>
                </a:rPr>
                <a:t>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00" name="Rectangle 649"/>
            <p:cNvSpPr>
              <a:spLocks noChangeArrowheads="1"/>
            </p:cNvSpPr>
            <p:nvPr/>
          </p:nvSpPr>
          <p:spPr bwMode="auto">
            <a:xfrm>
              <a:off x="6106" y="1935"/>
              <a:ext cx="185"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FF"/>
                  </a:solidFill>
                  <a:effectLst/>
                  <a:latin typeface="Symbol" panose="05050102010706020507" pitchFamily="18" charset="2"/>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01" name="Line 650"/>
            <p:cNvSpPr>
              <a:spLocks noChangeShapeType="1"/>
            </p:cNvSpPr>
            <p:nvPr/>
          </p:nvSpPr>
          <p:spPr bwMode="auto">
            <a:xfrm>
              <a:off x="5636" y="1942"/>
              <a:ext cx="290" cy="0"/>
            </a:xfrm>
            <a:prstGeom prst="line">
              <a:avLst/>
            </a:prstGeom>
            <a:noFill/>
            <a:ln w="2222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2" name="Rectangle 651"/>
            <p:cNvSpPr>
              <a:spLocks noChangeArrowheads="1"/>
            </p:cNvSpPr>
            <p:nvPr/>
          </p:nvSpPr>
          <p:spPr bwMode="auto">
            <a:xfrm>
              <a:off x="5745" y="1906"/>
              <a:ext cx="72" cy="73"/>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4" name="Line 653"/>
            <p:cNvSpPr>
              <a:spLocks noChangeShapeType="1"/>
            </p:cNvSpPr>
            <p:nvPr/>
          </p:nvSpPr>
          <p:spPr bwMode="auto">
            <a:xfrm>
              <a:off x="375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5" name="Line 654"/>
            <p:cNvSpPr>
              <a:spLocks noChangeShapeType="1"/>
            </p:cNvSpPr>
            <p:nvPr/>
          </p:nvSpPr>
          <p:spPr bwMode="auto">
            <a:xfrm>
              <a:off x="375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6" name="Line 655"/>
            <p:cNvSpPr>
              <a:spLocks noChangeShapeType="1"/>
            </p:cNvSpPr>
            <p:nvPr/>
          </p:nvSpPr>
          <p:spPr bwMode="auto">
            <a:xfrm>
              <a:off x="376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7" name="Line 656"/>
            <p:cNvSpPr>
              <a:spLocks noChangeShapeType="1"/>
            </p:cNvSpPr>
            <p:nvPr/>
          </p:nvSpPr>
          <p:spPr bwMode="auto">
            <a:xfrm>
              <a:off x="3772"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8" name="Line 657"/>
            <p:cNvSpPr>
              <a:spLocks noChangeShapeType="1"/>
            </p:cNvSpPr>
            <p:nvPr/>
          </p:nvSpPr>
          <p:spPr bwMode="auto">
            <a:xfrm>
              <a:off x="378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9" name="Line 658"/>
            <p:cNvSpPr>
              <a:spLocks noChangeShapeType="1"/>
            </p:cNvSpPr>
            <p:nvPr/>
          </p:nvSpPr>
          <p:spPr bwMode="auto">
            <a:xfrm>
              <a:off x="378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0" name="Line 659"/>
            <p:cNvSpPr>
              <a:spLocks noChangeShapeType="1"/>
            </p:cNvSpPr>
            <p:nvPr/>
          </p:nvSpPr>
          <p:spPr bwMode="auto">
            <a:xfrm>
              <a:off x="379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1" name="Line 660"/>
            <p:cNvSpPr>
              <a:spLocks noChangeShapeType="1"/>
            </p:cNvSpPr>
            <p:nvPr/>
          </p:nvSpPr>
          <p:spPr bwMode="auto">
            <a:xfrm>
              <a:off x="3801"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2" name="Line 661"/>
            <p:cNvSpPr>
              <a:spLocks noChangeShapeType="1"/>
            </p:cNvSpPr>
            <p:nvPr/>
          </p:nvSpPr>
          <p:spPr bwMode="auto">
            <a:xfrm>
              <a:off x="380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3" name="Line 662"/>
            <p:cNvSpPr>
              <a:spLocks noChangeShapeType="1"/>
            </p:cNvSpPr>
            <p:nvPr/>
          </p:nvSpPr>
          <p:spPr bwMode="auto">
            <a:xfrm>
              <a:off x="381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4" name="Line 663"/>
            <p:cNvSpPr>
              <a:spLocks noChangeShapeType="1"/>
            </p:cNvSpPr>
            <p:nvPr/>
          </p:nvSpPr>
          <p:spPr bwMode="auto">
            <a:xfrm>
              <a:off x="382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5" name="Line 664"/>
            <p:cNvSpPr>
              <a:spLocks noChangeShapeType="1"/>
            </p:cNvSpPr>
            <p:nvPr/>
          </p:nvSpPr>
          <p:spPr bwMode="auto">
            <a:xfrm>
              <a:off x="3830"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6" name="Line 665"/>
            <p:cNvSpPr>
              <a:spLocks noChangeShapeType="1"/>
            </p:cNvSpPr>
            <p:nvPr/>
          </p:nvSpPr>
          <p:spPr bwMode="auto">
            <a:xfrm>
              <a:off x="383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7" name="Line 666"/>
            <p:cNvSpPr>
              <a:spLocks noChangeShapeType="1"/>
            </p:cNvSpPr>
            <p:nvPr/>
          </p:nvSpPr>
          <p:spPr bwMode="auto">
            <a:xfrm>
              <a:off x="384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8" name="Line 667"/>
            <p:cNvSpPr>
              <a:spLocks noChangeShapeType="1"/>
            </p:cNvSpPr>
            <p:nvPr/>
          </p:nvSpPr>
          <p:spPr bwMode="auto">
            <a:xfrm>
              <a:off x="385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9" name="Line 668"/>
            <p:cNvSpPr>
              <a:spLocks noChangeShapeType="1"/>
            </p:cNvSpPr>
            <p:nvPr/>
          </p:nvSpPr>
          <p:spPr bwMode="auto">
            <a:xfrm>
              <a:off x="3859"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0" name="Line 669"/>
            <p:cNvSpPr>
              <a:spLocks noChangeShapeType="1"/>
            </p:cNvSpPr>
            <p:nvPr/>
          </p:nvSpPr>
          <p:spPr bwMode="auto">
            <a:xfrm>
              <a:off x="386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1" name="Line 670"/>
            <p:cNvSpPr>
              <a:spLocks noChangeShapeType="1"/>
            </p:cNvSpPr>
            <p:nvPr/>
          </p:nvSpPr>
          <p:spPr bwMode="auto">
            <a:xfrm>
              <a:off x="387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2" name="Line 671"/>
            <p:cNvSpPr>
              <a:spLocks noChangeShapeType="1"/>
            </p:cNvSpPr>
            <p:nvPr/>
          </p:nvSpPr>
          <p:spPr bwMode="auto">
            <a:xfrm>
              <a:off x="388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3" name="Line 672"/>
            <p:cNvSpPr>
              <a:spLocks noChangeShapeType="1"/>
            </p:cNvSpPr>
            <p:nvPr/>
          </p:nvSpPr>
          <p:spPr bwMode="auto">
            <a:xfrm>
              <a:off x="3888"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4" name="Line 673"/>
            <p:cNvSpPr>
              <a:spLocks noChangeShapeType="1"/>
            </p:cNvSpPr>
            <p:nvPr/>
          </p:nvSpPr>
          <p:spPr bwMode="auto">
            <a:xfrm>
              <a:off x="389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5" name="Line 674"/>
            <p:cNvSpPr>
              <a:spLocks noChangeShapeType="1"/>
            </p:cNvSpPr>
            <p:nvPr/>
          </p:nvSpPr>
          <p:spPr bwMode="auto">
            <a:xfrm>
              <a:off x="390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6" name="Line 675"/>
            <p:cNvSpPr>
              <a:spLocks noChangeShapeType="1"/>
            </p:cNvSpPr>
            <p:nvPr/>
          </p:nvSpPr>
          <p:spPr bwMode="auto">
            <a:xfrm>
              <a:off x="391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7" name="Line 676"/>
            <p:cNvSpPr>
              <a:spLocks noChangeShapeType="1"/>
            </p:cNvSpPr>
            <p:nvPr/>
          </p:nvSpPr>
          <p:spPr bwMode="auto">
            <a:xfrm>
              <a:off x="3917"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8" name="Line 677"/>
            <p:cNvSpPr>
              <a:spLocks noChangeShapeType="1"/>
            </p:cNvSpPr>
            <p:nvPr/>
          </p:nvSpPr>
          <p:spPr bwMode="auto">
            <a:xfrm>
              <a:off x="392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9" name="Line 678"/>
            <p:cNvSpPr>
              <a:spLocks noChangeShapeType="1"/>
            </p:cNvSpPr>
            <p:nvPr/>
          </p:nvSpPr>
          <p:spPr bwMode="auto">
            <a:xfrm>
              <a:off x="393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0" name="Line 679"/>
            <p:cNvSpPr>
              <a:spLocks noChangeShapeType="1"/>
            </p:cNvSpPr>
            <p:nvPr/>
          </p:nvSpPr>
          <p:spPr bwMode="auto">
            <a:xfrm>
              <a:off x="393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1" name="Line 680"/>
            <p:cNvSpPr>
              <a:spLocks noChangeShapeType="1"/>
            </p:cNvSpPr>
            <p:nvPr/>
          </p:nvSpPr>
          <p:spPr bwMode="auto">
            <a:xfrm>
              <a:off x="3946"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2" name="Line 681"/>
            <p:cNvSpPr>
              <a:spLocks noChangeShapeType="1"/>
            </p:cNvSpPr>
            <p:nvPr/>
          </p:nvSpPr>
          <p:spPr bwMode="auto">
            <a:xfrm>
              <a:off x="395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3" name="Line 682"/>
            <p:cNvSpPr>
              <a:spLocks noChangeShapeType="1"/>
            </p:cNvSpPr>
            <p:nvPr/>
          </p:nvSpPr>
          <p:spPr bwMode="auto">
            <a:xfrm>
              <a:off x="396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4" name="Line 683"/>
            <p:cNvSpPr>
              <a:spLocks noChangeShapeType="1"/>
            </p:cNvSpPr>
            <p:nvPr/>
          </p:nvSpPr>
          <p:spPr bwMode="auto">
            <a:xfrm>
              <a:off x="396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5" name="Line 684"/>
            <p:cNvSpPr>
              <a:spLocks noChangeShapeType="1"/>
            </p:cNvSpPr>
            <p:nvPr/>
          </p:nvSpPr>
          <p:spPr bwMode="auto">
            <a:xfrm>
              <a:off x="3975"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6" name="Line 685"/>
            <p:cNvSpPr>
              <a:spLocks noChangeShapeType="1"/>
            </p:cNvSpPr>
            <p:nvPr/>
          </p:nvSpPr>
          <p:spPr bwMode="auto">
            <a:xfrm>
              <a:off x="398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7" name="Line 686"/>
            <p:cNvSpPr>
              <a:spLocks noChangeShapeType="1"/>
            </p:cNvSpPr>
            <p:nvPr/>
          </p:nvSpPr>
          <p:spPr bwMode="auto">
            <a:xfrm>
              <a:off x="399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8" name="Line 687"/>
            <p:cNvSpPr>
              <a:spLocks noChangeShapeType="1"/>
            </p:cNvSpPr>
            <p:nvPr/>
          </p:nvSpPr>
          <p:spPr bwMode="auto">
            <a:xfrm>
              <a:off x="399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9" name="Line 688"/>
            <p:cNvSpPr>
              <a:spLocks noChangeShapeType="1"/>
            </p:cNvSpPr>
            <p:nvPr/>
          </p:nvSpPr>
          <p:spPr bwMode="auto">
            <a:xfrm>
              <a:off x="4004"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0" name="Line 689"/>
            <p:cNvSpPr>
              <a:spLocks noChangeShapeType="1"/>
            </p:cNvSpPr>
            <p:nvPr/>
          </p:nvSpPr>
          <p:spPr bwMode="auto">
            <a:xfrm>
              <a:off x="401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1" name="Line 690"/>
            <p:cNvSpPr>
              <a:spLocks noChangeShapeType="1"/>
            </p:cNvSpPr>
            <p:nvPr/>
          </p:nvSpPr>
          <p:spPr bwMode="auto">
            <a:xfrm>
              <a:off x="401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2" name="Line 691"/>
            <p:cNvSpPr>
              <a:spLocks noChangeShapeType="1"/>
            </p:cNvSpPr>
            <p:nvPr/>
          </p:nvSpPr>
          <p:spPr bwMode="auto">
            <a:xfrm>
              <a:off x="402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3" name="Line 692"/>
            <p:cNvSpPr>
              <a:spLocks noChangeShapeType="1"/>
            </p:cNvSpPr>
            <p:nvPr/>
          </p:nvSpPr>
          <p:spPr bwMode="auto">
            <a:xfrm>
              <a:off x="4033"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4" name="Line 693"/>
            <p:cNvSpPr>
              <a:spLocks noChangeShapeType="1"/>
            </p:cNvSpPr>
            <p:nvPr/>
          </p:nvSpPr>
          <p:spPr bwMode="auto">
            <a:xfrm>
              <a:off x="404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5" name="Line 694"/>
            <p:cNvSpPr>
              <a:spLocks noChangeShapeType="1"/>
            </p:cNvSpPr>
            <p:nvPr/>
          </p:nvSpPr>
          <p:spPr bwMode="auto">
            <a:xfrm>
              <a:off x="404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6" name="Line 695"/>
            <p:cNvSpPr>
              <a:spLocks noChangeShapeType="1"/>
            </p:cNvSpPr>
            <p:nvPr/>
          </p:nvSpPr>
          <p:spPr bwMode="auto">
            <a:xfrm>
              <a:off x="405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7" name="Line 696"/>
            <p:cNvSpPr>
              <a:spLocks noChangeShapeType="1"/>
            </p:cNvSpPr>
            <p:nvPr/>
          </p:nvSpPr>
          <p:spPr bwMode="auto">
            <a:xfrm>
              <a:off x="4062"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8" name="Line 697"/>
            <p:cNvSpPr>
              <a:spLocks noChangeShapeType="1"/>
            </p:cNvSpPr>
            <p:nvPr/>
          </p:nvSpPr>
          <p:spPr bwMode="auto">
            <a:xfrm>
              <a:off x="407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9" name="Line 698"/>
            <p:cNvSpPr>
              <a:spLocks noChangeShapeType="1"/>
            </p:cNvSpPr>
            <p:nvPr/>
          </p:nvSpPr>
          <p:spPr bwMode="auto">
            <a:xfrm>
              <a:off x="407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0" name="Line 699"/>
            <p:cNvSpPr>
              <a:spLocks noChangeShapeType="1"/>
            </p:cNvSpPr>
            <p:nvPr/>
          </p:nvSpPr>
          <p:spPr bwMode="auto">
            <a:xfrm>
              <a:off x="408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1" name="Line 700"/>
            <p:cNvSpPr>
              <a:spLocks noChangeShapeType="1"/>
            </p:cNvSpPr>
            <p:nvPr/>
          </p:nvSpPr>
          <p:spPr bwMode="auto">
            <a:xfrm>
              <a:off x="4091"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2" name="Line 701"/>
            <p:cNvSpPr>
              <a:spLocks noChangeShapeType="1"/>
            </p:cNvSpPr>
            <p:nvPr/>
          </p:nvSpPr>
          <p:spPr bwMode="auto">
            <a:xfrm>
              <a:off x="409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3" name="Line 702"/>
            <p:cNvSpPr>
              <a:spLocks noChangeShapeType="1"/>
            </p:cNvSpPr>
            <p:nvPr/>
          </p:nvSpPr>
          <p:spPr bwMode="auto">
            <a:xfrm>
              <a:off x="410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4" name="Line 703"/>
            <p:cNvSpPr>
              <a:spLocks noChangeShapeType="1"/>
            </p:cNvSpPr>
            <p:nvPr/>
          </p:nvSpPr>
          <p:spPr bwMode="auto">
            <a:xfrm>
              <a:off x="411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5" name="Line 704"/>
            <p:cNvSpPr>
              <a:spLocks noChangeShapeType="1"/>
            </p:cNvSpPr>
            <p:nvPr/>
          </p:nvSpPr>
          <p:spPr bwMode="auto">
            <a:xfrm>
              <a:off x="4120"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6" name="Line 705"/>
            <p:cNvSpPr>
              <a:spLocks noChangeShapeType="1"/>
            </p:cNvSpPr>
            <p:nvPr/>
          </p:nvSpPr>
          <p:spPr bwMode="auto">
            <a:xfrm>
              <a:off x="412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7" name="Line 706"/>
            <p:cNvSpPr>
              <a:spLocks noChangeShapeType="1"/>
            </p:cNvSpPr>
            <p:nvPr/>
          </p:nvSpPr>
          <p:spPr bwMode="auto">
            <a:xfrm>
              <a:off x="413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8" name="Line 707"/>
            <p:cNvSpPr>
              <a:spLocks noChangeShapeType="1"/>
            </p:cNvSpPr>
            <p:nvPr/>
          </p:nvSpPr>
          <p:spPr bwMode="auto">
            <a:xfrm>
              <a:off x="414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9" name="Line 708"/>
            <p:cNvSpPr>
              <a:spLocks noChangeShapeType="1"/>
            </p:cNvSpPr>
            <p:nvPr/>
          </p:nvSpPr>
          <p:spPr bwMode="auto">
            <a:xfrm>
              <a:off x="4149"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0" name="Line 709"/>
            <p:cNvSpPr>
              <a:spLocks noChangeShapeType="1"/>
            </p:cNvSpPr>
            <p:nvPr/>
          </p:nvSpPr>
          <p:spPr bwMode="auto">
            <a:xfrm>
              <a:off x="415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1" name="Line 710"/>
            <p:cNvSpPr>
              <a:spLocks noChangeShapeType="1"/>
            </p:cNvSpPr>
            <p:nvPr/>
          </p:nvSpPr>
          <p:spPr bwMode="auto">
            <a:xfrm>
              <a:off x="416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2" name="Line 711"/>
            <p:cNvSpPr>
              <a:spLocks noChangeShapeType="1"/>
            </p:cNvSpPr>
            <p:nvPr/>
          </p:nvSpPr>
          <p:spPr bwMode="auto">
            <a:xfrm>
              <a:off x="417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3" name="Line 712"/>
            <p:cNvSpPr>
              <a:spLocks noChangeShapeType="1"/>
            </p:cNvSpPr>
            <p:nvPr/>
          </p:nvSpPr>
          <p:spPr bwMode="auto">
            <a:xfrm>
              <a:off x="417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4" name="Line 713"/>
            <p:cNvSpPr>
              <a:spLocks noChangeShapeType="1"/>
            </p:cNvSpPr>
            <p:nvPr/>
          </p:nvSpPr>
          <p:spPr bwMode="auto">
            <a:xfrm>
              <a:off x="418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5" name="Line 714"/>
            <p:cNvSpPr>
              <a:spLocks noChangeShapeType="1"/>
            </p:cNvSpPr>
            <p:nvPr/>
          </p:nvSpPr>
          <p:spPr bwMode="auto">
            <a:xfrm>
              <a:off x="419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6" name="Line 715"/>
            <p:cNvSpPr>
              <a:spLocks noChangeShapeType="1"/>
            </p:cNvSpPr>
            <p:nvPr/>
          </p:nvSpPr>
          <p:spPr bwMode="auto">
            <a:xfrm>
              <a:off x="420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7" name="Line 716"/>
            <p:cNvSpPr>
              <a:spLocks noChangeShapeType="1"/>
            </p:cNvSpPr>
            <p:nvPr/>
          </p:nvSpPr>
          <p:spPr bwMode="auto">
            <a:xfrm>
              <a:off x="420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8" name="Line 717"/>
            <p:cNvSpPr>
              <a:spLocks noChangeShapeType="1"/>
            </p:cNvSpPr>
            <p:nvPr/>
          </p:nvSpPr>
          <p:spPr bwMode="auto">
            <a:xfrm>
              <a:off x="421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9" name="Line 718"/>
            <p:cNvSpPr>
              <a:spLocks noChangeShapeType="1"/>
            </p:cNvSpPr>
            <p:nvPr/>
          </p:nvSpPr>
          <p:spPr bwMode="auto">
            <a:xfrm>
              <a:off x="422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0" name="Line 719"/>
            <p:cNvSpPr>
              <a:spLocks noChangeShapeType="1"/>
            </p:cNvSpPr>
            <p:nvPr/>
          </p:nvSpPr>
          <p:spPr bwMode="auto">
            <a:xfrm>
              <a:off x="4229"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1" name="Line 720"/>
            <p:cNvSpPr>
              <a:spLocks noChangeShapeType="1"/>
            </p:cNvSpPr>
            <p:nvPr/>
          </p:nvSpPr>
          <p:spPr bwMode="auto">
            <a:xfrm>
              <a:off x="423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2" name="Line 721"/>
            <p:cNvSpPr>
              <a:spLocks noChangeShapeType="1"/>
            </p:cNvSpPr>
            <p:nvPr/>
          </p:nvSpPr>
          <p:spPr bwMode="auto">
            <a:xfrm>
              <a:off x="424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3" name="Line 722"/>
            <p:cNvSpPr>
              <a:spLocks noChangeShapeType="1"/>
            </p:cNvSpPr>
            <p:nvPr/>
          </p:nvSpPr>
          <p:spPr bwMode="auto">
            <a:xfrm>
              <a:off x="425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4" name="Line 723"/>
            <p:cNvSpPr>
              <a:spLocks noChangeShapeType="1"/>
            </p:cNvSpPr>
            <p:nvPr/>
          </p:nvSpPr>
          <p:spPr bwMode="auto">
            <a:xfrm>
              <a:off x="4258"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5" name="Line 724"/>
            <p:cNvSpPr>
              <a:spLocks noChangeShapeType="1"/>
            </p:cNvSpPr>
            <p:nvPr/>
          </p:nvSpPr>
          <p:spPr bwMode="auto">
            <a:xfrm>
              <a:off x="426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959" name="Group 926"/>
          <p:cNvGrpSpPr>
            <a:grpSpLocks/>
          </p:cNvGrpSpPr>
          <p:nvPr/>
        </p:nvGrpSpPr>
        <p:grpSpPr bwMode="auto">
          <a:xfrm>
            <a:off x="6783388" y="4926014"/>
            <a:ext cx="2295525" cy="0"/>
            <a:chOff x="4273" y="3103"/>
            <a:chExt cx="1446" cy="0"/>
          </a:xfrm>
        </p:grpSpPr>
        <p:sp>
          <p:nvSpPr>
            <p:cNvPr id="1076" name="Line 726"/>
            <p:cNvSpPr>
              <a:spLocks noChangeShapeType="1"/>
            </p:cNvSpPr>
            <p:nvPr/>
          </p:nvSpPr>
          <p:spPr bwMode="auto">
            <a:xfrm>
              <a:off x="427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7" name="Line 727"/>
            <p:cNvSpPr>
              <a:spLocks noChangeShapeType="1"/>
            </p:cNvSpPr>
            <p:nvPr/>
          </p:nvSpPr>
          <p:spPr bwMode="auto">
            <a:xfrm>
              <a:off x="428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8" name="Line 728"/>
            <p:cNvSpPr>
              <a:spLocks noChangeShapeType="1"/>
            </p:cNvSpPr>
            <p:nvPr/>
          </p:nvSpPr>
          <p:spPr bwMode="auto">
            <a:xfrm>
              <a:off x="4287"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9" name="Line 729"/>
            <p:cNvSpPr>
              <a:spLocks noChangeShapeType="1"/>
            </p:cNvSpPr>
            <p:nvPr/>
          </p:nvSpPr>
          <p:spPr bwMode="auto">
            <a:xfrm>
              <a:off x="429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0" name="Line 730"/>
            <p:cNvSpPr>
              <a:spLocks noChangeShapeType="1"/>
            </p:cNvSpPr>
            <p:nvPr/>
          </p:nvSpPr>
          <p:spPr bwMode="auto">
            <a:xfrm>
              <a:off x="430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1" name="Line 731"/>
            <p:cNvSpPr>
              <a:spLocks noChangeShapeType="1"/>
            </p:cNvSpPr>
            <p:nvPr/>
          </p:nvSpPr>
          <p:spPr bwMode="auto">
            <a:xfrm>
              <a:off x="430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2" name="Line 732"/>
            <p:cNvSpPr>
              <a:spLocks noChangeShapeType="1"/>
            </p:cNvSpPr>
            <p:nvPr/>
          </p:nvSpPr>
          <p:spPr bwMode="auto">
            <a:xfrm>
              <a:off x="4316"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3" name="Line 733"/>
            <p:cNvSpPr>
              <a:spLocks noChangeShapeType="1"/>
            </p:cNvSpPr>
            <p:nvPr/>
          </p:nvSpPr>
          <p:spPr bwMode="auto">
            <a:xfrm>
              <a:off x="432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4" name="Line 734"/>
            <p:cNvSpPr>
              <a:spLocks noChangeShapeType="1"/>
            </p:cNvSpPr>
            <p:nvPr/>
          </p:nvSpPr>
          <p:spPr bwMode="auto">
            <a:xfrm>
              <a:off x="433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5" name="Line 735"/>
            <p:cNvSpPr>
              <a:spLocks noChangeShapeType="1"/>
            </p:cNvSpPr>
            <p:nvPr/>
          </p:nvSpPr>
          <p:spPr bwMode="auto">
            <a:xfrm>
              <a:off x="433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6" name="Line 736"/>
            <p:cNvSpPr>
              <a:spLocks noChangeShapeType="1"/>
            </p:cNvSpPr>
            <p:nvPr/>
          </p:nvSpPr>
          <p:spPr bwMode="auto">
            <a:xfrm>
              <a:off x="4345"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7" name="Line 737"/>
            <p:cNvSpPr>
              <a:spLocks noChangeShapeType="1"/>
            </p:cNvSpPr>
            <p:nvPr/>
          </p:nvSpPr>
          <p:spPr bwMode="auto">
            <a:xfrm>
              <a:off x="435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8" name="Line 738"/>
            <p:cNvSpPr>
              <a:spLocks noChangeShapeType="1"/>
            </p:cNvSpPr>
            <p:nvPr/>
          </p:nvSpPr>
          <p:spPr bwMode="auto">
            <a:xfrm>
              <a:off x="436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9" name="Line 739"/>
            <p:cNvSpPr>
              <a:spLocks noChangeShapeType="1"/>
            </p:cNvSpPr>
            <p:nvPr/>
          </p:nvSpPr>
          <p:spPr bwMode="auto">
            <a:xfrm>
              <a:off x="436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0" name="Line 740"/>
            <p:cNvSpPr>
              <a:spLocks noChangeShapeType="1"/>
            </p:cNvSpPr>
            <p:nvPr/>
          </p:nvSpPr>
          <p:spPr bwMode="auto">
            <a:xfrm>
              <a:off x="4374"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1" name="Line 741"/>
            <p:cNvSpPr>
              <a:spLocks noChangeShapeType="1"/>
            </p:cNvSpPr>
            <p:nvPr/>
          </p:nvSpPr>
          <p:spPr bwMode="auto">
            <a:xfrm>
              <a:off x="438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2" name="Line 742"/>
            <p:cNvSpPr>
              <a:spLocks noChangeShapeType="1"/>
            </p:cNvSpPr>
            <p:nvPr/>
          </p:nvSpPr>
          <p:spPr bwMode="auto">
            <a:xfrm>
              <a:off x="438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3" name="Line 743"/>
            <p:cNvSpPr>
              <a:spLocks noChangeShapeType="1"/>
            </p:cNvSpPr>
            <p:nvPr/>
          </p:nvSpPr>
          <p:spPr bwMode="auto">
            <a:xfrm>
              <a:off x="439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4" name="Line 744"/>
            <p:cNvSpPr>
              <a:spLocks noChangeShapeType="1"/>
            </p:cNvSpPr>
            <p:nvPr/>
          </p:nvSpPr>
          <p:spPr bwMode="auto">
            <a:xfrm>
              <a:off x="4403"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5" name="Line 745"/>
            <p:cNvSpPr>
              <a:spLocks noChangeShapeType="1"/>
            </p:cNvSpPr>
            <p:nvPr/>
          </p:nvSpPr>
          <p:spPr bwMode="auto">
            <a:xfrm>
              <a:off x="441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6" name="Line 746"/>
            <p:cNvSpPr>
              <a:spLocks noChangeShapeType="1"/>
            </p:cNvSpPr>
            <p:nvPr/>
          </p:nvSpPr>
          <p:spPr bwMode="auto">
            <a:xfrm>
              <a:off x="441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7" name="Line 747"/>
            <p:cNvSpPr>
              <a:spLocks noChangeShapeType="1"/>
            </p:cNvSpPr>
            <p:nvPr/>
          </p:nvSpPr>
          <p:spPr bwMode="auto">
            <a:xfrm>
              <a:off x="442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8" name="Line 748"/>
            <p:cNvSpPr>
              <a:spLocks noChangeShapeType="1"/>
            </p:cNvSpPr>
            <p:nvPr/>
          </p:nvSpPr>
          <p:spPr bwMode="auto">
            <a:xfrm>
              <a:off x="4432"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9" name="Line 749"/>
            <p:cNvSpPr>
              <a:spLocks noChangeShapeType="1"/>
            </p:cNvSpPr>
            <p:nvPr/>
          </p:nvSpPr>
          <p:spPr bwMode="auto">
            <a:xfrm>
              <a:off x="444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0" name="Line 750"/>
            <p:cNvSpPr>
              <a:spLocks noChangeShapeType="1"/>
            </p:cNvSpPr>
            <p:nvPr/>
          </p:nvSpPr>
          <p:spPr bwMode="auto">
            <a:xfrm>
              <a:off x="444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1" name="Line 751"/>
            <p:cNvSpPr>
              <a:spLocks noChangeShapeType="1"/>
            </p:cNvSpPr>
            <p:nvPr/>
          </p:nvSpPr>
          <p:spPr bwMode="auto">
            <a:xfrm>
              <a:off x="445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2" name="Line 752"/>
            <p:cNvSpPr>
              <a:spLocks noChangeShapeType="1"/>
            </p:cNvSpPr>
            <p:nvPr/>
          </p:nvSpPr>
          <p:spPr bwMode="auto">
            <a:xfrm>
              <a:off x="4461"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3" name="Line 753"/>
            <p:cNvSpPr>
              <a:spLocks noChangeShapeType="1"/>
            </p:cNvSpPr>
            <p:nvPr/>
          </p:nvSpPr>
          <p:spPr bwMode="auto">
            <a:xfrm>
              <a:off x="446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4" name="Line 754"/>
            <p:cNvSpPr>
              <a:spLocks noChangeShapeType="1"/>
            </p:cNvSpPr>
            <p:nvPr/>
          </p:nvSpPr>
          <p:spPr bwMode="auto">
            <a:xfrm>
              <a:off x="447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5" name="Line 755"/>
            <p:cNvSpPr>
              <a:spLocks noChangeShapeType="1"/>
            </p:cNvSpPr>
            <p:nvPr/>
          </p:nvSpPr>
          <p:spPr bwMode="auto">
            <a:xfrm>
              <a:off x="448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6" name="Line 756"/>
            <p:cNvSpPr>
              <a:spLocks noChangeShapeType="1"/>
            </p:cNvSpPr>
            <p:nvPr/>
          </p:nvSpPr>
          <p:spPr bwMode="auto">
            <a:xfrm>
              <a:off x="4490"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7" name="Line 757"/>
            <p:cNvSpPr>
              <a:spLocks noChangeShapeType="1"/>
            </p:cNvSpPr>
            <p:nvPr/>
          </p:nvSpPr>
          <p:spPr bwMode="auto">
            <a:xfrm>
              <a:off x="449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8" name="Line 758"/>
            <p:cNvSpPr>
              <a:spLocks noChangeShapeType="1"/>
            </p:cNvSpPr>
            <p:nvPr/>
          </p:nvSpPr>
          <p:spPr bwMode="auto">
            <a:xfrm>
              <a:off x="450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9" name="Line 759"/>
            <p:cNvSpPr>
              <a:spLocks noChangeShapeType="1"/>
            </p:cNvSpPr>
            <p:nvPr/>
          </p:nvSpPr>
          <p:spPr bwMode="auto">
            <a:xfrm>
              <a:off x="451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0" name="Line 760"/>
            <p:cNvSpPr>
              <a:spLocks noChangeShapeType="1"/>
            </p:cNvSpPr>
            <p:nvPr/>
          </p:nvSpPr>
          <p:spPr bwMode="auto">
            <a:xfrm>
              <a:off x="4519"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1" name="Line 761"/>
            <p:cNvSpPr>
              <a:spLocks noChangeShapeType="1"/>
            </p:cNvSpPr>
            <p:nvPr/>
          </p:nvSpPr>
          <p:spPr bwMode="auto">
            <a:xfrm>
              <a:off x="452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2" name="Line 762"/>
            <p:cNvSpPr>
              <a:spLocks noChangeShapeType="1"/>
            </p:cNvSpPr>
            <p:nvPr/>
          </p:nvSpPr>
          <p:spPr bwMode="auto">
            <a:xfrm>
              <a:off x="453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3" name="Line 763"/>
            <p:cNvSpPr>
              <a:spLocks noChangeShapeType="1"/>
            </p:cNvSpPr>
            <p:nvPr/>
          </p:nvSpPr>
          <p:spPr bwMode="auto">
            <a:xfrm>
              <a:off x="454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4" name="Line 764"/>
            <p:cNvSpPr>
              <a:spLocks noChangeShapeType="1"/>
            </p:cNvSpPr>
            <p:nvPr/>
          </p:nvSpPr>
          <p:spPr bwMode="auto">
            <a:xfrm>
              <a:off x="4548"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5" name="Line 765"/>
            <p:cNvSpPr>
              <a:spLocks noChangeShapeType="1"/>
            </p:cNvSpPr>
            <p:nvPr/>
          </p:nvSpPr>
          <p:spPr bwMode="auto">
            <a:xfrm>
              <a:off x="455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6" name="Line 766"/>
            <p:cNvSpPr>
              <a:spLocks noChangeShapeType="1"/>
            </p:cNvSpPr>
            <p:nvPr/>
          </p:nvSpPr>
          <p:spPr bwMode="auto">
            <a:xfrm>
              <a:off x="456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7" name="Line 767"/>
            <p:cNvSpPr>
              <a:spLocks noChangeShapeType="1"/>
            </p:cNvSpPr>
            <p:nvPr/>
          </p:nvSpPr>
          <p:spPr bwMode="auto">
            <a:xfrm>
              <a:off x="457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8" name="Line 768"/>
            <p:cNvSpPr>
              <a:spLocks noChangeShapeType="1"/>
            </p:cNvSpPr>
            <p:nvPr/>
          </p:nvSpPr>
          <p:spPr bwMode="auto">
            <a:xfrm>
              <a:off x="4577"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9" name="Line 769"/>
            <p:cNvSpPr>
              <a:spLocks noChangeShapeType="1"/>
            </p:cNvSpPr>
            <p:nvPr/>
          </p:nvSpPr>
          <p:spPr bwMode="auto">
            <a:xfrm>
              <a:off x="458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0" name="Line 770"/>
            <p:cNvSpPr>
              <a:spLocks noChangeShapeType="1"/>
            </p:cNvSpPr>
            <p:nvPr/>
          </p:nvSpPr>
          <p:spPr bwMode="auto">
            <a:xfrm>
              <a:off x="459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1" name="Line 771"/>
            <p:cNvSpPr>
              <a:spLocks noChangeShapeType="1"/>
            </p:cNvSpPr>
            <p:nvPr/>
          </p:nvSpPr>
          <p:spPr bwMode="auto">
            <a:xfrm>
              <a:off x="459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2" name="Line 772"/>
            <p:cNvSpPr>
              <a:spLocks noChangeShapeType="1"/>
            </p:cNvSpPr>
            <p:nvPr/>
          </p:nvSpPr>
          <p:spPr bwMode="auto">
            <a:xfrm>
              <a:off x="4606"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3" name="Line 773"/>
            <p:cNvSpPr>
              <a:spLocks noChangeShapeType="1"/>
            </p:cNvSpPr>
            <p:nvPr/>
          </p:nvSpPr>
          <p:spPr bwMode="auto">
            <a:xfrm>
              <a:off x="461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4" name="Line 774"/>
            <p:cNvSpPr>
              <a:spLocks noChangeShapeType="1"/>
            </p:cNvSpPr>
            <p:nvPr/>
          </p:nvSpPr>
          <p:spPr bwMode="auto">
            <a:xfrm>
              <a:off x="462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5" name="Line 775"/>
            <p:cNvSpPr>
              <a:spLocks noChangeShapeType="1"/>
            </p:cNvSpPr>
            <p:nvPr/>
          </p:nvSpPr>
          <p:spPr bwMode="auto">
            <a:xfrm>
              <a:off x="462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6" name="Line 776"/>
            <p:cNvSpPr>
              <a:spLocks noChangeShapeType="1"/>
            </p:cNvSpPr>
            <p:nvPr/>
          </p:nvSpPr>
          <p:spPr bwMode="auto">
            <a:xfrm>
              <a:off x="4635"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7" name="Line 777"/>
            <p:cNvSpPr>
              <a:spLocks noChangeShapeType="1"/>
            </p:cNvSpPr>
            <p:nvPr/>
          </p:nvSpPr>
          <p:spPr bwMode="auto">
            <a:xfrm>
              <a:off x="464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8" name="Line 778"/>
            <p:cNvSpPr>
              <a:spLocks noChangeShapeType="1"/>
            </p:cNvSpPr>
            <p:nvPr/>
          </p:nvSpPr>
          <p:spPr bwMode="auto">
            <a:xfrm>
              <a:off x="465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9" name="Line 779"/>
            <p:cNvSpPr>
              <a:spLocks noChangeShapeType="1"/>
            </p:cNvSpPr>
            <p:nvPr/>
          </p:nvSpPr>
          <p:spPr bwMode="auto">
            <a:xfrm>
              <a:off x="465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0" name="Line 780"/>
            <p:cNvSpPr>
              <a:spLocks noChangeShapeType="1"/>
            </p:cNvSpPr>
            <p:nvPr/>
          </p:nvSpPr>
          <p:spPr bwMode="auto">
            <a:xfrm>
              <a:off x="466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1" name="Line 781"/>
            <p:cNvSpPr>
              <a:spLocks noChangeShapeType="1"/>
            </p:cNvSpPr>
            <p:nvPr/>
          </p:nvSpPr>
          <p:spPr bwMode="auto">
            <a:xfrm>
              <a:off x="467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2" name="Line 782"/>
            <p:cNvSpPr>
              <a:spLocks noChangeShapeType="1"/>
            </p:cNvSpPr>
            <p:nvPr/>
          </p:nvSpPr>
          <p:spPr bwMode="auto">
            <a:xfrm>
              <a:off x="467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3" name="Line 783"/>
            <p:cNvSpPr>
              <a:spLocks noChangeShapeType="1"/>
            </p:cNvSpPr>
            <p:nvPr/>
          </p:nvSpPr>
          <p:spPr bwMode="auto">
            <a:xfrm>
              <a:off x="468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4" name="Line 784"/>
            <p:cNvSpPr>
              <a:spLocks noChangeShapeType="1"/>
            </p:cNvSpPr>
            <p:nvPr/>
          </p:nvSpPr>
          <p:spPr bwMode="auto">
            <a:xfrm>
              <a:off x="469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5" name="Line 785"/>
            <p:cNvSpPr>
              <a:spLocks noChangeShapeType="1"/>
            </p:cNvSpPr>
            <p:nvPr/>
          </p:nvSpPr>
          <p:spPr bwMode="auto">
            <a:xfrm>
              <a:off x="470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6" name="Line 786"/>
            <p:cNvSpPr>
              <a:spLocks noChangeShapeType="1"/>
            </p:cNvSpPr>
            <p:nvPr/>
          </p:nvSpPr>
          <p:spPr bwMode="auto">
            <a:xfrm>
              <a:off x="470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7" name="Line 787"/>
            <p:cNvSpPr>
              <a:spLocks noChangeShapeType="1"/>
            </p:cNvSpPr>
            <p:nvPr/>
          </p:nvSpPr>
          <p:spPr bwMode="auto">
            <a:xfrm>
              <a:off x="4715"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8" name="Line 788"/>
            <p:cNvSpPr>
              <a:spLocks noChangeShapeType="1"/>
            </p:cNvSpPr>
            <p:nvPr/>
          </p:nvSpPr>
          <p:spPr bwMode="auto">
            <a:xfrm>
              <a:off x="472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9" name="Line 789"/>
            <p:cNvSpPr>
              <a:spLocks noChangeShapeType="1"/>
            </p:cNvSpPr>
            <p:nvPr/>
          </p:nvSpPr>
          <p:spPr bwMode="auto">
            <a:xfrm>
              <a:off x="473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0" name="Line 790"/>
            <p:cNvSpPr>
              <a:spLocks noChangeShapeType="1"/>
            </p:cNvSpPr>
            <p:nvPr/>
          </p:nvSpPr>
          <p:spPr bwMode="auto">
            <a:xfrm>
              <a:off x="473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1" name="Line 791"/>
            <p:cNvSpPr>
              <a:spLocks noChangeShapeType="1"/>
            </p:cNvSpPr>
            <p:nvPr/>
          </p:nvSpPr>
          <p:spPr bwMode="auto">
            <a:xfrm>
              <a:off x="4744"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2" name="Line 792"/>
            <p:cNvSpPr>
              <a:spLocks noChangeShapeType="1"/>
            </p:cNvSpPr>
            <p:nvPr/>
          </p:nvSpPr>
          <p:spPr bwMode="auto">
            <a:xfrm>
              <a:off x="475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3" name="Line 793"/>
            <p:cNvSpPr>
              <a:spLocks noChangeShapeType="1"/>
            </p:cNvSpPr>
            <p:nvPr/>
          </p:nvSpPr>
          <p:spPr bwMode="auto">
            <a:xfrm>
              <a:off x="475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4" name="Line 794"/>
            <p:cNvSpPr>
              <a:spLocks noChangeShapeType="1"/>
            </p:cNvSpPr>
            <p:nvPr/>
          </p:nvSpPr>
          <p:spPr bwMode="auto">
            <a:xfrm>
              <a:off x="476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5" name="Line 795"/>
            <p:cNvSpPr>
              <a:spLocks noChangeShapeType="1"/>
            </p:cNvSpPr>
            <p:nvPr/>
          </p:nvSpPr>
          <p:spPr bwMode="auto">
            <a:xfrm>
              <a:off x="4773"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6" name="Line 796"/>
            <p:cNvSpPr>
              <a:spLocks noChangeShapeType="1"/>
            </p:cNvSpPr>
            <p:nvPr/>
          </p:nvSpPr>
          <p:spPr bwMode="auto">
            <a:xfrm>
              <a:off x="478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7" name="Line 797"/>
            <p:cNvSpPr>
              <a:spLocks noChangeShapeType="1"/>
            </p:cNvSpPr>
            <p:nvPr/>
          </p:nvSpPr>
          <p:spPr bwMode="auto">
            <a:xfrm>
              <a:off x="478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8" name="Line 798"/>
            <p:cNvSpPr>
              <a:spLocks noChangeShapeType="1"/>
            </p:cNvSpPr>
            <p:nvPr/>
          </p:nvSpPr>
          <p:spPr bwMode="auto">
            <a:xfrm>
              <a:off x="479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9" name="Line 799"/>
            <p:cNvSpPr>
              <a:spLocks noChangeShapeType="1"/>
            </p:cNvSpPr>
            <p:nvPr/>
          </p:nvSpPr>
          <p:spPr bwMode="auto">
            <a:xfrm>
              <a:off x="4802"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0" name="Line 800"/>
            <p:cNvSpPr>
              <a:spLocks noChangeShapeType="1"/>
            </p:cNvSpPr>
            <p:nvPr/>
          </p:nvSpPr>
          <p:spPr bwMode="auto">
            <a:xfrm>
              <a:off x="481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1" name="Line 801"/>
            <p:cNvSpPr>
              <a:spLocks noChangeShapeType="1"/>
            </p:cNvSpPr>
            <p:nvPr/>
          </p:nvSpPr>
          <p:spPr bwMode="auto">
            <a:xfrm>
              <a:off x="481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2" name="Line 802"/>
            <p:cNvSpPr>
              <a:spLocks noChangeShapeType="1"/>
            </p:cNvSpPr>
            <p:nvPr/>
          </p:nvSpPr>
          <p:spPr bwMode="auto">
            <a:xfrm>
              <a:off x="482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3" name="Line 803"/>
            <p:cNvSpPr>
              <a:spLocks noChangeShapeType="1"/>
            </p:cNvSpPr>
            <p:nvPr/>
          </p:nvSpPr>
          <p:spPr bwMode="auto">
            <a:xfrm>
              <a:off x="4831"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4" name="Line 804"/>
            <p:cNvSpPr>
              <a:spLocks noChangeShapeType="1"/>
            </p:cNvSpPr>
            <p:nvPr/>
          </p:nvSpPr>
          <p:spPr bwMode="auto">
            <a:xfrm>
              <a:off x="483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5" name="Line 805"/>
            <p:cNvSpPr>
              <a:spLocks noChangeShapeType="1"/>
            </p:cNvSpPr>
            <p:nvPr/>
          </p:nvSpPr>
          <p:spPr bwMode="auto">
            <a:xfrm>
              <a:off x="484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6" name="Line 806"/>
            <p:cNvSpPr>
              <a:spLocks noChangeShapeType="1"/>
            </p:cNvSpPr>
            <p:nvPr/>
          </p:nvSpPr>
          <p:spPr bwMode="auto">
            <a:xfrm>
              <a:off x="485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7" name="Line 807"/>
            <p:cNvSpPr>
              <a:spLocks noChangeShapeType="1"/>
            </p:cNvSpPr>
            <p:nvPr/>
          </p:nvSpPr>
          <p:spPr bwMode="auto">
            <a:xfrm>
              <a:off x="4860"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8" name="Line 808"/>
            <p:cNvSpPr>
              <a:spLocks noChangeShapeType="1"/>
            </p:cNvSpPr>
            <p:nvPr/>
          </p:nvSpPr>
          <p:spPr bwMode="auto">
            <a:xfrm>
              <a:off x="486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9" name="Line 809"/>
            <p:cNvSpPr>
              <a:spLocks noChangeShapeType="1"/>
            </p:cNvSpPr>
            <p:nvPr/>
          </p:nvSpPr>
          <p:spPr bwMode="auto">
            <a:xfrm>
              <a:off x="487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0" name="Line 810"/>
            <p:cNvSpPr>
              <a:spLocks noChangeShapeType="1"/>
            </p:cNvSpPr>
            <p:nvPr/>
          </p:nvSpPr>
          <p:spPr bwMode="auto">
            <a:xfrm>
              <a:off x="488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1" name="Line 811"/>
            <p:cNvSpPr>
              <a:spLocks noChangeShapeType="1"/>
            </p:cNvSpPr>
            <p:nvPr/>
          </p:nvSpPr>
          <p:spPr bwMode="auto">
            <a:xfrm>
              <a:off x="4889"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2" name="Line 812"/>
            <p:cNvSpPr>
              <a:spLocks noChangeShapeType="1"/>
            </p:cNvSpPr>
            <p:nvPr/>
          </p:nvSpPr>
          <p:spPr bwMode="auto">
            <a:xfrm>
              <a:off x="489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3" name="Line 813"/>
            <p:cNvSpPr>
              <a:spLocks noChangeShapeType="1"/>
            </p:cNvSpPr>
            <p:nvPr/>
          </p:nvSpPr>
          <p:spPr bwMode="auto">
            <a:xfrm>
              <a:off x="490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4" name="Line 814"/>
            <p:cNvSpPr>
              <a:spLocks noChangeShapeType="1"/>
            </p:cNvSpPr>
            <p:nvPr/>
          </p:nvSpPr>
          <p:spPr bwMode="auto">
            <a:xfrm>
              <a:off x="491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5" name="Line 815"/>
            <p:cNvSpPr>
              <a:spLocks noChangeShapeType="1"/>
            </p:cNvSpPr>
            <p:nvPr/>
          </p:nvSpPr>
          <p:spPr bwMode="auto">
            <a:xfrm>
              <a:off x="4918"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6" name="Line 816"/>
            <p:cNvSpPr>
              <a:spLocks noChangeShapeType="1"/>
            </p:cNvSpPr>
            <p:nvPr/>
          </p:nvSpPr>
          <p:spPr bwMode="auto">
            <a:xfrm>
              <a:off x="492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7" name="Line 817"/>
            <p:cNvSpPr>
              <a:spLocks noChangeShapeType="1"/>
            </p:cNvSpPr>
            <p:nvPr/>
          </p:nvSpPr>
          <p:spPr bwMode="auto">
            <a:xfrm>
              <a:off x="493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8" name="Line 818"/>
            <p:cNvSpPr>
              <a:spLocks noChangeShapeType="1"/>
            </p:cNvSpPr>
            <p:nvPr/>
          </p:nvSpPr>
          <p:spPr bwMode="auto">
            <a:xfrm>
              <a:off x="494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9" name="Line 819"/>
            <p:cNvSpPr>
              <a:spLocks noChangeShapeType="1"/>
            </p:cNvSpPr>
            <p:nvPr/>
          </p:nvSpPr>
          <p:spPr bwMode="auto">
            <a:xfrm>
              <a:off x="4947"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0" name="Line 820"/>
            <p:cNvSpPr>
              <a:spLocks noChangeShapeType="1"/>
            </p:cNvSpPr>
            <p:nvPr/>
          </p:nvSpPr>
          <p:spPr bwMode="auto">
            <a:xfrm>
              <a:off x="495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1" name="Line 821"/>
            <p:cNvSpPr>
              <a:spLocks noChangeShapeType="1"/>
            </p:cNvSpPr>
            <p:nvPr/>
          </p:nvSpPr>
          <p:spPr bwMode="auto">
            <a:xfrm>
              <a:off x="496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2" name="Line 822"/>
            <p:cNvSpPr>
              <a:spLocks noChangeShapeType="1"/>
            </p:cNvSpPr>
            <p:nvPr/>
          </p:nvSpPr>
          <p:spPr bwMode="auto">
            <a:xfrm>
              <a:off x="496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3" name="Line 823"/>
            <p:cNvSpPr>
              <a:spLocks noChangeShapeType="1"/>
            </p:cNvSpPr>
            <p:nvPr/>
          </p:nvSpPr>
          <p:spPr bwMode="auto">
            <a:xfrm>
              <a:off x="4976"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4" name="Line 824"/>
            <p:cNvSpPr>
              <a:spLocks noChangeShapeType="1"/>
            </p:cNvSpPr>
            <p:nvPr/>
          </p:nvSpPr>
          <p:spPr bwMode="auto">
            <a:xfrm>
              <a:off x="498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5" name="Line 825"/>
            <p:cNvSpPr>
              <a:spLocks noChangeShapeType="1"/>
            </p:cNvSpPr>
            <p:nvPr/>
          </p:nvSpPr>
          <p:spPr bwMode="auto">
            <a:xfrm>
              <a:off x="499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6" name="Line 826"/>
            <p:cNvSpPr>
              <a:spLocks noChangeShapeType="1"/>
            </p:cNvSpPr>
            <p:nvPr/>
          </p:nvSpPr>
          <p:spPr bwMode="auto">
            <a:xfrm>
              <a:off x="499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7" name="Line 827"/>
            <p:cNvSpPr>
              <a:spLocks noChangeShapeType="1"/>
            </p:cNvSpPr>
            <p:nvPr/>
          </p:nvSpPr>
          <p:spPr bwMode="auto">
            <a:xfrm>
              <a:off x="5005"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8" name="Line 828"/>
            <p:cNvSpPr>
              <a:spLocks noChangeShapeType="1"/>
            </p:cNvSpPr>
            <p:nvPr/>
          </p:nvSpPr>
          <p:spPr bwMode="auto">
            <a:xfrm>
              <a:off x="501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9" name="Line 829"/>
            <p:cNvSpPr>
              <a:spLocks noChangeShapeType="1"/>
            </p:cNvSpPr>
            <p:nvPr/>
          </p:nvSpPr>
          <p:spPr bwMode="auto">
            <a:xfrm>
              <a:off x="502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0" name="Line 830"/>
            <p:cNvSpPr>
              <a:spLocks noChangeShapeType="1"/>
            </p:cNvSpPr>
            <p:nvPr/>
          </p:nvSpPr>
          <p:spPr bwMode="auto">
            <a:xfrm>
              <a:off x="502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1" name="Line 831"/>
            <p:cNvSpPr>
              <a:spLocks noChangeShapeType="1"/>
            </p:cNvSpPr>
            <p:nvPr/>
          </p:nvSpPr>
          <p:spPr bwMode="auto">
            <a:xfrm>
              <a:off x="5034"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2" name="Line 832"/>
            <p:cNvSpPr>
              <a:spLocks noChangeShapeType="1"/>
            </p:cNvSpPr>
            <p:nvPr/>
          </p:nvSpPr>
          <p:spPr bwMode="auto">
            <a:xfrm>
              <a:off x="504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3" name="Line 833"/>
            <p:cNvSpPr>
              <a:spLocks noChangeShapeType="1"/>
            </p:cNvSpPr>
            <p:nvPr/>
          </p:nvSpPr>
          <p:spPr bwMode="auto">
            <a:xfrm>
              <a:off x="504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4" name="Line 834"/>
            <p:cNvSpPr>
              <a:spLocks noChangeShapeType="1"/>
            </p:cNvSpPr>
            <p:nvPr/>
          </p:nvSpPr>
          <p:spPr bwMode="auto">
            <a:xfrm>
              <a:off x="505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5" name="Line 835"/>
            <p:cNvSpPr>
              <a:spLocks noChangeShapeType="1"/>
            </p:cNvSpPr>
            <p:nvPr/>
          </p:nvSpPr>
          <p:spPr bwMode="auto">
            <a:xfrm>
              <a:off x="5063"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6" name="Line 836"/>
            <p:cNvSpPr>
              <a:spLocks noChangeShapeType="1"/>
            </p:cNvSpPr>
            <p:nvPr/>
          </p:nvSpPr>
          <p:spPr bwMode="auto">
            <a:xfrm>
              <a:off x="507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7" name="Line 837"/>
            <p:cNvSpPr>
              <a:spLocks noChangeShapeType="1"/>
            </p:cNvSpPr>
            <p:nvPr/>
          </p:nvSpPr>
          <p:spPr bwMode="auto">
            <a:xfrm>
              <a:off x="507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8" name="Line 838"/>
            <p:cNvSpPr>
              <a:spLocks noChangeShapeType="1"/>
            </p:cNvSpPr>
            <p:nvPr/>
          </p:nvSpPr>
          <p:spPr bwMode="auto">
            <a:xfrm>
              <a:off x="508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9" name="Line 839"/>
            <p:cNvSpPr>
              <a:spLocks noChangeShapeType="1"/>
            </p:cNvSpPr>
            <p:nvPr/>
          </p:nvSpPr>
          <p:spPr bwMode="auto">
            <a:xfrm>
              <a:off x="5092"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0" name="Line 840"/>
            <p:cNvSpPr>
              <a:spLocks noChangeShapeType="1"/>
            </p:cNvSpPr>
            <p:nvPr/>
          </p:nvSpPr>
          <p:spPr bwMode="auto">
            <a:xfrm>
              <a:off x="510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1" name="Line 841"/>
            <p:cNvSpPr>
              <a:spLocks noChangeShapeType="1"/>
            </p:cNvSpPr>
            <p:nvPr/>
          </p:nvSpPr>
          <p:spPr bwMode="auto">
            <a:xfrm>
              <a:off x="510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2" name="Line 842"/>
            <p:cNvSpPr>
              <a:spLocks noChangeShapeType="1"/>
            </p:cNvSpPr>
            <p:nvPr/>
          </p:nvSpPr>
          <p:spPr bwMode="auto">
            <a:xfrm>
              <a:off x="511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3" name="Line 843"/>
            <p:cNvSpPr>
              <a:spLocks noChangeShapeType="1"/>
            </p:cNvSpPr>
            <p:nvPr/>
          </p:nvSpPr>
          <p:spPr bwMode="auto">
            <a:xfrm>
              <a:off x="5121"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4" name="Line 844"/>
            <p:cNvSpPr>
              <a:spLocks noChangeShapeType="1"/>
            </p:cNvSpPr>
            <p:nvPr/>
          </p:nvSpPr>
          <p:spPr bwMode="auto">
            <a:xfrm>
              <a:off x="512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5" name="Line 845"/>
            <p:cNvSpPr>
              <a:spLocks noChangeShapeType="1"/>
            </p:cNvSpPr>
            <p:nvPr/>
          </p:nvSpPr>
          <p:spPr bwMode="auto">
            <a:xfrm>
              <a:off x="513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6" name="Line 846"/>
            <p:cNvSpPr>
              <a:spLocks noChangeShapeType="1"/>
            </p:cNvSpPr>
            <p:nvPr/>
          </p:nvSpPr>
          <p:spPr bwMode="auto">
            <a:xfrm>
              <a:off x="514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7" name="Line 847"/>
            <p:cNvSpPr>
              <a:spLocks noChangeShapeType="1"/>
            </p:cNvSpPr>
            <p:nvPr/>
          </p:nvSpPr>
          <p:spPr bwMode="auto">
            <a:xfrm>
              <a:off x="515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8" name="Line 848"/>
            <p:cNvSpPr>
              <a:spLocks noChangeShapeType="1"/>
            </p:cNvSpPr>
            <p:nvPr/>
          </p:nvSpPr>
          <p:spPr bwMode="auto">
            <a:xfrm>
              <a:off x="515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9" name="Line 849"/>
            <p:cNvSpPr>
              <a:spLocks noChangeShapeType="1"/>
            </p:cNvSpPr>
            <p:nvPr/>
          </p:nvSpPr>
          <p:spPr bwMode="auto">
            <a:xfrm>
              <a:off x="516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0" name="Line 850"/>
            <p:cNvSpPr>
              <a:spLocks noChangeShapeType="1"/>
            </p:cNvSpPr>
            <p:nvPr/>
          </p:nvSpPr>
          <p:spPr bwMode="auto">
            <a:xfrm>
              <a:off x="5172"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1" name="Line 851"/>
            <p:cNvSpPr>
              <a:spLocks noChangeShapeType="1"/>
            </p:cNvSpPr>
            <p:nvPr/>
          </p:nvSpPr>
          <p:spPr bwMode="auto">
            <a:xfrm>
              <a:off x="518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2" name="Line 852"/>
            <p:cNvSpPr>
              <a:spLocks noChangeShapeType="1"/>
            </p:cNvSpPr>
            <p:nvPr/>
          </p:nvSpPr>
          <p:spPr bwMode="auto">
            <a:xfrm>
              <a:off x="518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3" name="Line 853"/>
            <p:cNvSpPr>
              <a:spLocks noChangeShapeType="1"/>
            </p:cNvSpPr>
            <p:nvPr/>
          </p:nvSpPr>
          <p:spPr bwMode="auto">
            <a:xfrm>
              <a:off x="519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4" name="Line 854"/>
            <p:cNvSpPr>
              <a:spLocks noChangeShapeType="1"/>
            </p:cNvSpPr>
            <p:nvPr/>
          </p:nvSpPr>
          <p:spPr bwMode="auto">
            <a:xfrm>
              <a:off x="5201"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5" name="Line 855"/>
            <p:cNvSpPr>
              <a:spLocks noChangeShapeType="1"/>
            </p:cNvSpPr>
            <p:nvPr/>
          </p:nvSpPr>
          <p:spPr bwMode="auto">
            <a:xfrm>
              <a:off x="520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6" name="Line 856"/>
            <p:cNvSpPr>
              <a:spLocks noChangeShapeType="1"/>
            </p:cNvSpPr>
            <p:nvPr/>
          </p:nvSpPr>
          <p:spPr bwMode="auto">
            <a:xfrm>
              <a:off x="521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7" name="Line 857"/>
            <p:cNvSpPr>
              <a:spLocks noChangeShapeType="1"/>
            </p:cNvSpPr>
            <p:nvPr/>
          </p:nvSpPr>
          <p:spPr bwMode="auto">
            <a:xfrm>
              <a:off x="522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8" name="Line 858"/>
            <p:cNvSpPr>
              <a:spLocks noChangeShapeType="1"/>
            </p:cNvSpPr>
            <p:nvPr/>
          </p:nvSpPr>
          <p:spPr bwMode="auto">
            <a:xfrm>
              <a:off x="5230"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9" name="Line 859"/>
            <p:cNvSpPr>
              <a:spLocks noChangeShapeType="1"/>
            </p:cNvSpPr>
            <p:nvPr/>
          </p:nvSpPr>
          <p:spPr bwMode="auto">
            <a:xfrm>
              <a:off x="523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0" name="Line 860"/>
            <p:cNvSpPr>
              <a:spLocks noChangeShapeType="1"/>
            </p:cNvSpPr>
            <p:nvPr/>
          </p:nvSpPr>
          <p:spPr bwMode="auto">
            <a:xfrm>
              <a:off x="524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1" name="Line 861"/>
            <p:cNvSpPr>
              <a:spLocks noChangeShapeType="1"/>
            </p:cNvSpPr>
            <p:nvPr/>
          </p:nvSpPr>
          <p:spPr bwMode="auto">
            <a:xfrm>
              <a:off x="525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2" name="Line 862"/>
            <p:cNvSpPr>
              <a:spLocks noChangeShapeType="1"/>
            </p:cNvSpPr>
            <p:nvPr/>
          </p:nvSpPr>
          <p:spPr bwMode="auto">
            <a:xfrm>
              <a:off x="5259"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3" name="Line 863"/>
            <p:cNvSpPr>
              <a:spLocks noChangeShapeType="1"/>
            </p:cNvSpPr>
            <p:nvPr/>
          </p:nvSpPr>
          <p:spPr bwMode="auto">
            <a:xfrm>
              <a:off x="526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4" name="Line 864"/>
            <p:cNvSpPr>
              <a:spLocks noChangeShapeType="1"/>
            </p:cNvSpPr>
            <p:nvPr/>
          </p:nvSpPr>
          <p:spPr bwMode="auto">
            <a:xfrm>
              <a:off x="527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5" name="Line 865"/>
            <p:cNvSpPr>
              <a:spLocks noChangeShapeType="1"/>
            </p:cNvSpPr>
            <p:nvPr/>
          </p:nvSpPr>
          <p:spPr bwMode="auto">
            <a:xfrm>
              <a:off x="528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6" name="Line 866"/>
            <p:cNvSpPr>
              <a:spLocks noChangeShapeType="1"/>
            </p:cNvSpPr>
            <p:nvPr/>
          </p:nvSpPr>
          <p:spPr bwMode="auto">
            <a:xfrm>
              <a:off x="5288"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7" name="Line 867"/>
            <p:cNvSpPr>
              <a:spLocks noChangeShapeType="1"/>
            </p:cNvSpPr>
            <p:nvPr/>
          </p:nvSpPr>
          <p:spPr bwMode="auto">
            <a:xfrm>
              <a:off x="529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8" name="Line 868"/>
            <p:cNvSpPr>
              <a:spLocks noChangeShapeType="1"/>
            </p:cNvSpPr>
            <p:nvPr/>
          </p:nvSpPr>
          <p:spPr bwMode="auto">
            <a:xfrm>
              <a:off x="530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9" name="Line 869"/>
            <p:cNvSpPr>
              <a:spLocks noChangeShapeType="1"/>
            </p:cNvSpPr>
            <p:nvPr/>
          </p:nvSpPr>
          <p:spPr bwMode="auto">
            <a:xfrm>
              <a:off x="531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0" name="Line 870"/>
            <p:cNvSpPr>
              <a:spLocks noChangeShapeType="1"/>
            </p:cNvSpPr>
            <p:nvPr/>
          </p:nvSpPr>
          <p:spPr bwMode="auto">
            <a:xfrm>
              <a:off x="5317"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1" name="Line 871"/>
            <p:cNvSpPr>
              <a:spLocks noChangeShapeType="1"/>
            </p:cNvSpPr>
            <p:nvPr/>
          </p:nvSpPr>
          <p:spPr bwMode="auto">
            <a:xfrm>
              <a:off x="532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2" name="Line 872"/>
            <p:cNvSpPr>
              <a:spLocks noChangeShapeType="1"/>
            </p:cNvSpPr>
            <p:nvPr/>
          </p:nvSpPr>
          <p:spPr bwMode="auto">
            <a:xfrm>
              <a:off x="533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3" name="Line 873"/>
            <p:cNvSpPr>
              <a:spLocks noChangeShapeType="1"/>
            </p:cNvSpPr>
            <p:nvPr/>
          </p:nvSpPr>
          <p:spPr bwMode="auto">
            <a:xfrm>
              <a:off x="533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4" name="Line 874"/>
            <p:cNvSpPr>
              <a:spLocks noChangeShapeType="1"/>
            </p:cNvSpPr>
            <p:nvPr/>
          </p:nvSpPr>
          <p:spPr bwMode="auto">
            <a:xfrm>
              <a:off x="5346"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5" name="Line 875"/>
            <p:cNvSpPr>
              <a:spLocks noChangeShapeType="1"/>
            </p:cNvSpPr>
            <p:nvPr/>
          </p:nvSpPr>
          <p:spPr bwMode="auto">
            <a:xfrm>
              <a:off x="535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6" name="Line 876"/>
            <p:cNvSpPr>
              <a:spLocks noChangeShapeType="1"/>
            </p:cNvSpPr>
            <p:nvPr/>
          </p:nvSpPr>
          <p:spPr bwMode="auto">
            <a:xfrm>
              <a:off x="536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7" name="Line 877"/>
            <p:cNvSpPr>
              <a:spLocks noChangeShapeType="1"/>
            </p:cNvSpPr>
            <p:nvPr/>
          </p:nvSpPr>
          <p:spPr bwMode="auto">
            <a:xfrm>
              <a:off x="536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8" name="Line 878"/>
            <p:cNvSpPr>
              <a:spLocks noChangeShapeType="1"/>
            </p:cNvSpPr>
            <p:nvPr/>
          </p:nvSpPr>
          <p:spPr bwMode="auto">
            <a:xfrm>
              <a:off x="5375"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9" name="Line 879"/>
            <p:cNvSpPr>
              <a:spLocks noChangeShapeType="1"/>
            </p:cNvSpPr>
            <p:nvPr/>
          </p:nvSpPr>
          <p:spPr bwMode="auto">
            <a:xfrm>
              <a:off x="538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0" name="Line 880"/>
            <p:cNvSpPr>
              <a:spLocks noChangeShapeType="1"/>
            </p:cNvSpPr>
            <p:nvPr/>
          </p:nvSpPr>
          <p:spPr bwMode="auto">
            <a:xfrm>
              <a:off x="539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1" name="Line 881"/>
            <p:cNvSpPr>
              <a:spLocks noChangeShapeType="1"/>
            </p:cNvSpPr>
            <p:nvPr/>
          </p:nvSpPr>
          <p:spPr bwMode="auto">
            <a:xfrm>
              <a:off x="539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2" name="Line 882"/>
            <p:cNvSpPr>
              <a:spLocks noChangeShapeType="1"/>
            </p:cNvSpPr>
            <p:nvPr/>
          </p:nvSpPr>
          <p:spPr bwMode="auto">
            <a:xfrm>
              <a:off x="5404"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3" name="Line 883"/>
            <p:cNvSpPr>
              <a:spLocks noChangeShapeType="1"/>
            </p:cNvSpPr>
            <p:nvPr/>
          </p:nvSpPr>
          <p:spPr bwMode="auto">
            <a:xfrm>
              <a:off x="541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4" name="Line 884"/>
            <p:cNvSpPr>
              <a:spLocks noChangeShapeType="1"/>
            </p:cNvSpPr>
            <p:nvPr/>
          </p:nvSpPr>
          <p:spPr bwMode="auto">
            <a:xfrm>
              <a:off x="541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5" name="Line 885"/>
            <p:cNvSpPr>
              <a:spLocks noChangeShapeType="1"/>
            </p:cNvSpPr>
            <p:nvPr/>
          </p:nvSpPr>
          <p:spPr bwMode="auto">
            <a:xfrm>
              <a:off x="542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6" name="Line 886"/>
            <p:cNvSpPr>
              <a:spLocks noChangeShapeType="1"/>
            </p:cNvSpPr>
            <p:nvPr/>
          </p:nvSpPr>
          <p:spPr bwMode="auto">
            <a:xfrm>
              <a:off x="5433"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7" name="Line 887"/>
            <p:cNvSpPr>
              <a:spLocks noChangeShapeType="1"/>
            </p:cNvSpPr>
            <p:nvPr/>
          </p:nvSpPr>
          <p:spPr bwMode="auto">
            <a:xfrm>
              <a:off x="544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8" name="Line 888"/>
            <p:cNvSpPr>
              <a:spLocks noChangeShapeType="1"/>
            </p:cNvSpPr>
            <p:nvPr/>
          </p:nvSpPr>
          <p:spPr bwMode="auto">
            <a:xfrm>
              <a:off x="544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9" name="Line 889"/>
            <p:cNvSpPr>
              <a:spLocks noChangeShapeType="1"/>
            </p:cNvSpPr>
            <p:nvPr/>
          </p:nvSpPr>
          <p:spPr bwMode="auto">
            <a:xfrm>
              <a:off x="545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0" name="Line 890"/>
            <p:cNvSpPr>
              <a:spLocks noChangeShapeType="1"/>
            </p:cNvSpPr>
            <p:nvPr/>
          </p:nvSpPr>
          <p:spPr bwMode="auto">
            <a:xfrm>
              <a:off x="5462"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1" name="Line 891"/>
            <p:cNvSpPr>
              <a:spLocks noChangeShapeType="1"/>
            </p:cNvSpPr>
            <p:nvPr/>
          </p:nvSpPr>
          <p:spPr bwMode="auto">
            <a:xfrm>
              <a:off x="547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2" name="Line 892"/>
            <p:cNvSpPr>
              <a:spLocks noChangeShapeType="1"/>
            </p:cNvSpPr>
            <p:nvPr/>
          </p:nvSpPr>
          <p:spPr bwMode="auto">
            <a:xfrm>
              <a:off x="547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3" name="Line 893"/>
            <p:cNvSpPr>
              <a:spLocks noChangeShapeType="1"/>
            </p:cNvSpPr>
            <p:nvPr/>
          </p:nvSpPr>
          <p:spPr bwMode="auto">
            <a:xfrm>
              <a:off x="548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4" name="Line 894"/>
            <p:cNvSpPr>
              <a:spLocks noChangeShapeType="1"/>
            </p:cNvSpPr>
            <p:nvPr/>
          </p:nvSpPr>
          <p:spPr bwMode="auto">
            <a:xfrm>
              <a:off x="5491"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5" name="Line 895"/>
            <p:cNvSpPr>
              <a:spLocks noChangeShapeType="1"/>
            </p:cNvSpPr>
            <p:nvPr/>
          </p:nvSpPr>
          <p:spPr bwMode="auto">
            <a:xfrm>
              <a:off x="549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6" name="Line 896"/>
            <p:cNvSpPr>
              <a:spLocks noChangeShapeType="1"/>
            </p:cNvSpPr>
            <p:nvPr/>
          </p:nvSpPr>
          <p:spPr bwMode="auto">
            <a:xfrm>
              <a:off x="550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7" name="Line 897"/>
            <p:cNvSpPr>
              <a:spLocks noChangeShapeType="1"/>
            </p:cNvSpPr>
            <p:nvPr/>
          </p:nvSpPr>
          <p:spPr bwMode="auto">
            <a:xfrm>
              <a:off x="551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8" name="Line 898"/>
            <p:cNvSpPr>
              <a:spLocks noChangeShapeType="1"/>
            </p:cNvSpPr>
            <p:nvPr/>
          </p:nvSpPr>
          <p:spPr bwMode="auto">
            <a:xfrm>
              <a:off x="5520"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9" name="Line 899"/>
            <p:cNvSpPr>
              <a:spLocks noChangeShapeType="1"/>
            </p:cNvSpPr>
            <p:nvPr/>
          </p:nvSpPr>
          <p:spPr bwMode="auto">
            <a:xfrm>
              <a:off x="5528"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0" name="Line 900"/>
            <p:cNvSpPr>
              <a:spLocks noChangeShapeType="1"/>
            </p:cNvSpPr>
            <p:nvPr/>
          </p:nvSpPr>
          <p:spPr bwMode="auto">
            <a:xfrm>
              <a:off x="553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1" name="Line 901"/>
            <p:cNvSpPr>
              <a:spLocks noChangeShapeType="1"/>
            </p:cNvSpPr>
            <p:nvPr/>
          </p:nvSpPr>
          <p:spPr bwMode="auto">
            <a:xfrm>
              <a:off x="554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2" name="Line 902"/>
            <p:cNvSpPr>
              <a:spLocks noChangeShapeType="1"/>
            </p:cNvSpPr>
            <p:nvPr/>
          </p:nvSpPr>
          <p:spPr bwMode="auto">
            <a:xfrm>
              <a:off x="5549"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3" name="Line 903"/>
            <p:cNvSpPr>
              <a:spLocks noChangeShapeType="1"/>
            </p:cNvSpPr>
            <p:nvPr/>
          </p:nvSpPr>
          <p:spPr bwMode="auto">
            <a:xfrm>
              <a:off x="555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4" name="Line 904"/>
            <p:cNvSpPr>
              <a:spLocks noChangeShapeType="1"/>
            </p:cNvSpPr>
            <p:nvPr/>
          </p:nvSpPr>
          <p:spPr bwMode="auto">
            <a:xfrm>
              <a:off x="556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5" name="Line 905"/>
            <p:cNvSpPr>
              <a:spLocks noChangeShapeType="1"/>
            </p:cNvSpPr>
            <p:nvPr/>
          </p:nvSpPr>
          <p:spPr bwMode="auto">
            <a:xfrm>
              <a:off x="557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6" name="Line 906"/>
            <p:cNvSpPr>
              <a:spLocks noChangeShapeType="1"/>
            </p:cNvSpPr>
            <p:nvPr/>
          </p:nvSpPr>
          <p:spPr bwMode="auto">
            <a:xfrm>
              <a:off x="5578"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7" name="Line 907"/>
            <p:cNvSpPr>
              <a:spLocks noChangeShapeType="1"/>
            </p:cNvSpPr>
            <p:nvPr/>
          </p:nvSpPr>
          <p:spPr bwMode="auto">
            <a:xfrm>
              <a:off x="558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8" name="Line 908"/>
            <p:cNvSpPr>
              <a:spLocks noChangeShapeType="1"/>
            </p:cNvSpPr>
            <p:nvPr/>
          </p:nvSpPr>
          <p:spPr bwMode="auto">
            <a:xfrm>
              <a:off x="559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9" name="Line 909"/>
            <p:cNvSpPr>
              <a:spLocks noChangeShapeType="1"/>
            </p:cNvSpPr>
            <p:nvPr/>
          </p:nvSpPr>
          <p:spPr bwMode="auto">
            <a:xfrm>
              <a:off x="560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0" name="Line 910"/>
            <p:cNvSpPr>
              <a:spLocks noChangeShapeType="1"/>
            </p:cNvSpPr>
            <p:nvPr/>
          </p:nvSpPr>
          <p:spPr bwMode="auto">
            <a:xfrm>
              <a:off x="5607"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1" name="Line 911"/>
            <p:cNvSpPr>
              <a:spLocks noChangeShapeType="1"/>
            </p:cNvSpPr>
            <p:nvPr/>
          </p:nvSpPr>
          <p:spPr bwMode="auto">
            <a:xfrm>
              <a:off x="561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2" name="Line 912"/>
            <p:cNvSpPr>
              <a:spLocks noChangeShapeType="1"/>
            </p:cNvSpPr>
            <p:nvPr/>
          </p:nvSpPr>
          <p:spPr bwMode="auto">
            <a:xfrm>
              <a:off x="562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3" name="Line 913"/>
            <p:cNvSpPr>
              <a:spLocks noChangeShapeType="1"/>
            </p:cNvSpPr>
            <p:nvPr/>
          </p:nvSpPr>
          <p:spPr bwMode="auto">
            <a:xfrm>
              <a:off x="562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4" name="Line 914"/>
            <p:cNvSpPr>
              <a:spLocks noChangeShapeType="1"/>
            </p:cNvSpPr>
            <p:nvPr/>
          </p:nvSpPr>
          <p:spPr bwMode="auto">
            <a:xfrm>
              <a:off x="5637"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5" name="Line 915"/>
            <p:cNvSpPr>
              <a:spLocks noChangeShapeType="1"/>
            </p:cNvSpPr>
            <p:nvPr/>
          </p:nvSpPr>
          <p:spPr bwMode="auto">
            <a:xfrm>
              <a:off x="5644"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6" name="Line 916"/>
            <p:cNvSpPr>
              <a:spLocks noChangeShapeType="1"/>
            </p:cNvSpPr>
            <p:nvPr/>
          </p:nvSpPr>
          <p:spPr bwMode="auto">
            <a:xfrm>
              <a:off x="5651"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7" name="Line 917"/>
            <p:cNvSpPr>
              <a:spLocks noChangeShapeType="1"/>
            </p:cNvSpPr>
            <p:nvPr/>
          </p:nvSpPr>
          <p:spPr bwMode="auto">
            <a:xfrm>
              <a:off x="5658"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8" name="Line 918"/>
            <p:cNvSpPr>
              <a:spLocks noChangeShapeType="1"/>
            </p:cNvSpPr>
            <p:nvPr/>
          </p:nvSpPr>
          <p:spPr bwMode="auto">
            <a:xfrm>
              <a:off x="5666"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9" name="Line 919"/>
            <p:cNvSpPr>
              <a:spLocks noChangeShapeType="1"/>
            </p:cNvSpPr>
            <p:nvPr/>
          </p:nvSpPr>
          <p:spPr bwMode="auto">
            <a:xfrm>
              <a:off x="5673"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0" name="Line 920"/>
            <p:cNvSpPr>
              <a:spLocks noChangeShapeType="1"/>
            </p:cNvSpPr>
            <p:nvPr/>
          </p:nvSpPr>
          <p:spPr bwMode="auto">
            <a:xfrm>
              <a:off x="5680"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1" name="Line 921"/>
            <p:cNvSpPr>
              <a:spLocks noChangeShapeType="1"/>
            </p:cNvSpPr>
            <p:nvPr/>
          </p:nvSpPr>
          <p:spPr bwMode="auto">
            <a:xfrm>
              <a:off x="5687"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2" name="Line 922"/>
            <p:cNvSpPr>
              <a:spLocks noChangeShapeType="1"/>
            </p:cNvSpPr>
            <p:nvPr/>
          </p:nvSpPr>
          <p:spPr bwMode="auto">
            <a:xfrm>
              <a:off x="5695"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3" name="Line 923"/>
            <p:cNvSpPr>
              <a:spLocks noChangeShapeType="1"/>
            </p:cNvSpPr>
            <p:nvPr/>
          </p:nvSpPr>
          <p:spPr bwMode="auto">
            <a:xfrm>
              <a:off x="5702"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4" name="Line 924"/>
            <p:cNvSpPr>
              <a:spLocks noChangeShapeType="1"/>
            </p:cNvSpPr>
            <p:nvPr/>
          </p:nvSpPr>
          <p:spPr bwMode="auto">
            <a:xfrm>
              <a:off x="5709" y="3103"/>
              <a:ext cx="2"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5" name="Line 925"/>
            <p:cNvSpPr>
              <a:spLocks noChangeShapeType="1"/>
            </p:cNvSpPr>
            <p:nvPr/>
          </p:nvSpPr>
          <p:spPr bwMode="auto">
            <a:xfrm>
              <a:off x="5716" y="3103"/>
              <a:ext cx="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550" name="Group 549">
            <a:extLst>
              <a:ext uri="{FF2B5EF4-FFF2-40B4-BE49-F238E27FC236}">
                <a16:creationId xmlns:a16="http://schemas.microsoft.com/office/drawing/2014/main" id="{C216D897-8FB8-435F-B472-4F5760171BEF}"/>
              </a:ext>
            </a:extLst>
          </p:cNvPr>
          <p:cNvGrpSpPr/>
          <p:nvPr/>
        </p:nvGrpSpPr>
        <p:grpSpPr>
          <a:xfrm>
            <a:off x="6769100" y="4025901"/>
            <a:ext cx="90488" cy="1128713"/>
            <a:chOff x="6769100" y="4025901"/>
            <a:chExt cx="90488" cy="1128713"/>
          </a:xfrm>
        </p:grpSpPr>
        <p:sp>
          <p:nvSpPr>
            <p:cNvPr id="1063" name="Freeform 1030"/>
            <p:cNvSpPr>
              <a:spLocks/>
            </p:cNvSpPr>
            <p:nvPr/>
          </p:nvSpPr>
          <p:spPr bwMode="auto">
            <a:xfrm>
              <a:off x="6769100" y="4025901"/>
              <a:ext cx="90488" cy="1128713"/>
            </a:xfrm>
            <a:custGeom>
              <a:avLst/>
              <a:gdLst>
                <a:gd name="T0" fmla="*/ 51 w 102"/>
                <a:gd name="T1" fmla="*/ 0 h 1273"/>
                <a:gd name="T2" fmla="*/ 51 w 102"/>
                <a:gd name="T3" fmla="*/ 1273 h 1273"/>
                <a:gd name="T4" fmla="*/ 0 w 102"/>
                <a:gd name="T5" fmla="*/ 1017 h 1273"/>
                <a:gd name="T6" fmla="*/ 102 w 102"/>
                <a:gd name="T7" fmla="*/ 1017 h 1273"/>
                <a:gd name="T8" fmla="*/ 51 w 102"/>
                <a:gd name="T9" fmla="*/ 1273 h 1273"/>
              </a:gdLst>
              <a:ahLst/>
              <a:cxnLst>
                <a:cxn ang="0">
                  <a:pos x="T0" y="T1"/>
                </a:cxn>
                <a:cxn ang="0">
                  <a:pos x="T2" y="T3"/>
                </a:cxn>
                <a:cxn ang="0">
                  <a:pos x="T4" y="T5"/>
                </a:cxn>
                <a:cxn ang="0">
                  <a:pos x="T6" y="T7"/>
                </a:cxn>
                <a:cxn ang="0">
                  <a:pos x="T8" y="T9"/>
                </a:cxn>
              </a:cxnLst>
              <a:rect l="0" t="0" r="r" b="b"/>
              <a:pathLst>
                <a:path w="102" h="1273">
                  <a:moveTo>
                    <a:pt x="51" y="0"/>
                  </a:moveTo>
                  <a:lnTo>
                    <a:pt x="51" y="1273"/>
                  </a:lnTo>
                  <a:lnTo>
                    <a:pt x="0" y="1017"/>
                  </a:lnTo>
                  <a:lnTo>
                    <a:pt x="102" y="1017"/>
                  </a:lnTo>
                  <a:lnTo>
                    <a:pt x="51" y="1273"/>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4" name="Freeform 1031"/>
            <p:cNvSpPr>
              <a:spLocks/>
            </p:cNvSpPr>
            <p:nvPr/>
          </p:nvSpPr>
          <p:spPr bwMode="auto">
            <a:xfrm>
              <a:off x="6769100" y="4927601"/>
              <a:ext cx="90488" cy="227013"/>
            </a:xfrm>
            <a:custGeom>
              <a:avLst/>
              <a:gdLst>
                <a:gd name="T0" fmla="*/ 57 w 114"/>
                <a:gd name="T1" fmla="*/ 286 h 286"/>
                <a:gd name="T2" fmla="*/ 0 w 114"/>
                <a:gd name="T3" fmla="*/ 0 h 286"/>
                <a:gd name="T4" fmla="*/ 114 w 114"/>
                <a:gd name="T5" fmla="*/ 0 h 286"/>
                <a:gd name="T6" fmla="*/ 57 w 114"/>
                <a:gd name="T7" fmla="*/ 286 h 286"/>
              </a:gdLst>
              <a:ahLst/>
              <a:cxnLst>
                <a:cxn ang="0">
                  <a:pos x="T0" y="T1"/>
                </a:cxn>
                <a:cxn ang="0">
                  <a:pos x="T2" y="T3"/>
                </a:cxn>
                <a:cxn ang="0">
                  <a:pos x="T4" y="T5"/>
                </a:cxn>
                <a:cxn ang="0">
                  <a:pos x="T6" y="T7"/>
                </a:cxn>
              </a:cxnLst>
              <a:rect l="0" t="0" r="r" b="b"/>
              <a:pathLst>
                <a:path w="114" h="286">
                  <a:moveTo>
                    <a:pt x="57" y="286"/>
                  </a:moveTo>
                  <a:lnTo>
                    <a:pt x="0" y="0"/>
                  </a:lnTo>
                  <a:lnTo>
                    <a:pt x="114" y="0"/>
                  </a:lnTo>
                  <a:lnTo>
                    <a:pt x="57" y="286"/>
                  </a:lnTo>
                  <a:close/>
                </a:path>
              </a:pathLst>
            </a:cu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5" name="Freeform 1032"/>
            <p:cNvSpPr>
              <a:spLocks/>
            </p:cNvSpPr>
            <p:nvPr/>
          </p:nvSpPr>
          <p:spPr bwMode="auto">
            <a:xfrm>
              <a:off x="6769100" y="4025901"/>
              <a:ext cx="90488" cy="227013"/>
            </a:xfrm>
            <a:custGeom>
              <a:avLst/>
              <a:gdLst>
                <a:gd name="T0" fmla="*/ 51 w 102"/>
                <a:gd name="T1" fmla="*/ 0 h 256"/>
                <a:gd name="T2" fmla="*/ 102 w 102"/>
                <a:gd name="T3" fmla="*/ 256 h 256"/>
                <a:gd name="T4" fmla="*/ 0 w 102"/>
                <a:gd name="T5" fmla="*/ 256 h 256"/>
                <a:gd name="T6" fmla="*/ 51 w 102"/>
                <a:gd name="T7" fmla="*/ 0 h 256"/>
              </a:gdLst>
              <a:ahLst/>
              <a:cxnLst>
                <a:cxn ang="0">
                  <a:pos x="T0" y="T1"/>
                </a:cxn>
                <a:cxn ang="0">
                  <a:pos x="T2" y="T3"/>
                </a:cxn>
                <a:cxn ang="0">
                  <a:pos x="T4" y="T5"/>
                </a:cxn>
                <a:cxn ang="0">
                  <a:pos x="T6" y="T7"/>
                </a:cxn>
              </a:cxnLst>
              <a:rect l="0" t="0" r="r" b="b"/>
              <a:pathLst>
                <a:path w="102" h="256">
                  <a:moveTo>
                    <a:pt x="51" y="0"/>
                  </a:moveTo>
                  <a:lnTo>
                    <a:pt x="102" y="256"/>
                  </a:lnTo>
                  <a:lnTo>
                    <a:pt x="0" y="256"/>
                  </a:lnTo>
                  <a:lnTo>
                    <a:pt x="51" y="0"/>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6" name="Freeform 1033"/>
            <p:cNvSpPr>
              <a:spLocks/>
            </p:cNvSpPr>
            <p:nvPr/>
          </p:nvSpPr>
          <p:spPr bwMode="auto">
            <a:xfrm>
              <a:off x="6769100" y="4025901"/>
              <a:ext cx="90488" cy="227013"/>
            </a:xfrm>
            <a:custGeom>
              <a:avLst/>
              <a:gdLst>
                <a:gd name="T0" fmla="*/ 57 w 114"/>
                <a:gd name="T1" fmla="*/ 0 h 286"/>
                <a:gd name="T2" fmla="*/ 114 w 114"/>
                <a:gd name="T3" fmla="*/ 286 h 286"/>
                <a:gd name="T4" fmla="*/ 0 w 114"/>
                <a:gd name="T5" fmla="*/ 286 h 286"/>
                <a:gd name="T6" fmla="*/ 57 w 114"/>
                <a:gd name="T7" fmla="*/ 0 h 286"/>
              </a:gdLst>
              <a:ahLst/>
              <a:cxnLst>
                <a:cxn ang="0">
                  <a:pos x="T0" y="T1"/>
                </a:cxn>
                <a:cxn ang="0">
                  <a:pos x="T2" y="T3"/>
                </a:cxn>
                <a:cxn ang="0">
                  <a:pos x="T4" y="T5"/>
                </a:cxn>
                <a:cxn ang="0">
                  <a:pos x="T6" y="T7"/>
                </a:cxn>
              </a:cxnLst>
              <a:rect l="0" t="0" r="r" b="b"/>
              <a:pathLst>
                <a:path w="114" h="286">
                  <a:moveTo>
                    <a:pt x="57" y="0"/>
                  </a:moveTo>
                  <a:lnTo>
                    <a:pt x="114" y="286"/>
                  </a:lnTo>
                  <a:lnTo>
                    <a:pt x="0" y="286"/>
                  </a:lnTo>
                  <a:lnTo>
                    <a:pt x="57" y="0"/>
                  </a:lnTo>
                  <a:close/>
                </a:path>
              </a:pathLst>
            </a:custGeom>
            <a:solidFill>
              <a:srgbClr val="800080"/>
            </a:solidFill>
            <a:ln w="22225">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33" name="Group 432">
            <a:extLst>
              <a:ext uri="{FF2B5EF4-FFF2-40B4-BE49-F238E27FC236}">
                <a16:creationId xmlns:a16="http://schemas.microsoft.com/office/drawing/2014/main" id="{C379979B-1147-4BE1-A07C-4C40901225EB}"/>
              </a:ext>
            </a:extLst>
          </p:cNvPr>
          <p:cNvGrpSpPr/>
          <p:nvPr/>
        </p:nvGrpSpPr>
        <p:grpSpPr>
          <a:xfrm>
            <a:off x="8774113" y="3282951"/>
            <a:ext cx="1489075" cy="1643063"/>
            <a:chOff x="8774113" y="3282951"/>
            <a:chExt cx="1489075" cy="1643063"/>
          </a:xfrm>
        </p:grpSpPr>
        <p:sp>
          <p:nvSpPr>
            <p:cNvPr id="960" name="Line 927"/>
            <p:cNvSpPr>
              <a:spLocks noChangeShapeType="1"/>
            </p:cNvSpPr>
            <p:nvPr/>
          </p:nvSpPr>
          <p:spPr bwMode="auto">
            <a:xfrm>
              <a:off x="90868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1" name="Line 928"/>
            <p:cNvSpPr>
              <a:spLocks noChangeShapeType="1"/>
            </p:cNvSpPr>
            <p:nvPr/>
          </p:nvSpPr>
          <p:spPr bwMode="auto">
            <a:xfrm>
              <a:off x="90979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2" name="Line 929"/>
            <p:cNvSpPr>
              <a:spLocks noChangeShapeType="1"/>
            </p:cNvSpPr>
            <p:nvPr/>
          </p:nvSpPr>
          <p:spPr bwMode="auto">
            <a:xfrm>
              <a:off x="91090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3" name="Line 930"/>
            <p:cNvSpPr>
              <a:spLocks noChangeShapeType="1"/>
            </p:cNvSpPr>
            <p:nvPr/>
          </p:nvSpPr>
          <p:spPr bwMode="auto">
            <a:xfrm>
              <a:off x="9120188"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4" name="Line 931"/>
            <p:cNvSpPr>
              <a:spLocks noChangeShapeType="1"/>
            </p:cNvSpPr>
            <p:nvPr/>
          </p:nvSpPr>
          <p:spPr bwMode="auto">
            <a:xfrm>
              <a:off x="91328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5" name="Line 932"/>
            <p:cNvSpPr>
              <a:spLocks noChangeShapeType="1"/>
            </p:cNvSpPr>
            <p:nvPr/>
          </p:nvSpPr>
          <p:spPr bwMode="auto">
            <a:xfrm>
              <a:off x="91440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6" name="Line 933"/>
            <p:cNvSpPr>
              <a:spLocks noChangeShapeType="1"/>
            </p:cNvSpPr>
            <p:nvPr/>
          </p:nvSpPr>
          <p:spPr bwMode="auto">
            <a:xfrm>
              <a:off x="91551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7" name="Line 934"/>
            <p:cNvSpPr>
              <a:spLocks noChangeShapeType="1"/>
            </p:cNvSpPr>
            <p:nvPr/>
          </p:nvSpPr>
          <p:spPr bwMode="auto">
            <a:xfrm>
              <a:off x="9166225"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8" name="Line 935"/>
            <p:cNvSpPr>
              <a:spLocks noChangeShapeType="1"/>
            </p:cNvSpPr>
            <p:nvPr/>
          </p:nvSpPr>
          <p:spPr bwMode="auto">
            <a:xfrm>
              <a:off x="917892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9" name="Line 936"/>
            <p:cNvSpPr>
              <a:spLocks noChangeShapeType="1"/>
            </p:cNvSpPr>
            <p:nvPr/>
          </p:nvSpPr>
          <p:spPr bwMode="auto">
            <a:xfrm>
              <a:off x="919003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0" name="Line 937"/>
            <p:cNvSpPr>
              <a:spLocks noChangeShapeType="1"/>
            </p:cNvSpPr>
            <p:nvPr/>
          </p:nvSpPr>
          <p:spPr bwMode="auto">
            <a:xfrm>
              <a:off x="92011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1" name="Line 938"/>
            <p:cNvSpPr>
              <a:spLocks noChangeShapeType="1"/>
            </p:cNvSpPr>
            <p:nvPr/>
          </p:nvSpPr>
          <p:spPr bwMode="auto">
            <a:xfrm>
              <a:off x="9212263"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2" name="Line 939"/>
            <p:cNvSpPr>
              <a:spLocks noChangeShapeType="1"/>
            </p:cNvSpPr>
            <p:nvPr/>
          </p:nvSpPr>
          <p:spPr bwMode="auto">
            <a:xfrm>
              <a:off x="92249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3" name="Line 940"/>
            <p:cNvSpPr>
              <a:spLocks noChangeShapeType="1"/>
            </p:cNvSpPr>
            <p:nvPr/>
          </p:nvSpPr>
          <p:spPr bwMode="auto">
            <a:xfrm>
              <a:off x="92360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4" name="Line 941"/>
            <p:cNvSpPr>
              <a:spLocks noChangeShapeType="1"/>
            </p:cNvSpPr>
            <p:nvPr/>
          </p:nvSpPr>
          <p:spPr bwMode="auto">
            <a:xfrm>
              <a:off x="92471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5" name="Line 942"/>
            <p:cNvSpPr>
              <a:spLocks noChangeShapeType="1"/>
            </p:cNvSpPr>
            <p:nvPr/>
          </p:nvSpPr>
          <p:spPr bwMode="auto">
            <a:xfrm>
              <a:off x="9258300"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6" name="Line 943"/>
            <p:cNvSpPr>
              <a:spLocks noChangeShapeType="1"/>
            </p:cNvSpPr>
            <p:nvPr/>
          </p:nvSpPr>
          <p:spPr bwMode="auto">
            <a:xfrm>
              <a:off x="92710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7" name="Line 944"/>
            <p:cNvSpPr>
              <a:spLocks noChangeShapeType="1"/>
            </p:cNvSpPr>
            <p:nvPr/>
          </p:nvSpPr>
          <p:spPr bwMode="auto">
            <a:xfrm>
              <a:off x="92821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8" name="Line 945"/>
            <p:cNvSpPr>
              <a:spLocks noChangeShapeType="1"/>
            </p:cNvSpPr>
            <p:nvPr/>
          </p:nvSpPr>
          <p:spPr bwMode="auto">
            <a:xfrm>
              <a:off x="929322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9" name="Line 946"/>
            <p:cNvSpPr>
              <a:spLocks noChangeShapeType="1"/>
            </p:cNvSpPr>
            <p:nvPr/>
          </p:nvSpPr>
          <p:spPr bwMode="auto">
            <a:xfrm>
              <a:off x="9304338"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0" name="Line 947"/>
            <p:cNvSpPr>
              <a:spLocks noChangeShapeType="1"/>
            </p:cNvSpPr>
            <p:nvPr/>
          </p:nvSpPr>
          <p:spPr bwMode="auto">
            <a:xfrm>
              <a:off x="931703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1" name="Line 948"/>
            <p:cNvSpPr>
              <a:spLocks noChangeShapeType="1"/>
            </p:cNvSpPr>
            <p:nvPr/>
          </p:nvSpPr>
          <p:spPr bwMode="auto">
            <a:xfrm>
              <a:off x="93281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2" name="Line 949"/>
            <p:cNvSpPr>
              <a:spLocks noChangeShapeType="1"/>
            </p:cNvSpPr>
            <p:nvPr/>
          </p:nvSpPr>
          <p:spPr bwMode="auto">
            <a:xfrm>
              <a:off x="93392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3" name="Line 950"/>
            <p:cNvSpPr>
              <a:spLocks noChangeShapeType="1"/>
            </p:cNvSpPr>
            <p:nvPr/>
          </p:nvSpPr>
          <p:spPr bwMode="auto">
            <a:xfrm>
              <a:off x="9350375"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4" name="Line 951"/>
            <p:cNvSpPr>
              <a:spLocks noChangeShapeType="1"/>
            </p:cNvSpPr>
            <p:nvPr/>
          </p:nvSpPr>
          <p:spPr bwMode="auto">
            <a:xfrm>
              <a:off x="93630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5" name="Line 952"/>
            <p:cNvSpPr>
              <a:spLocks noChangeShapeType="1"/>
            </p:cNvSpPr>
            <p:nvPr/>
          </p:nvSpPr>
          <p:spPr bwMode="auto">
            <a:xfrm>
              <a:off x="93741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6" name="Line 953"/>
            <p:cNvSpPr>
              <a:spLocks noChangeShapeType="1"/>
            </p:cNvSpPr>
            <p:nvPr/>
          </p:nvSpPr>
          <p:spPr bwMode="auto">
            <a:xfrm>
              <a:off x="93853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7" name="Line 954"/>
            <p:cNvSpPr>
              <a:spLocks noChangeShapeType="1"/>
            </p:cNvSpPr>
            <p:nvPr/>
          </p:nvSpPr>
          <p:spPr bwMode="auto">
            <a:xfrm>
              <a:off x="9396413"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8" name="Line 955"/>
            <p:cNvSpPr>
              <a:spLocks noChangeShapeType="1"/>
            </p:cNvSpPr>
            <p:nvPr/>
          </p:nvSpPr>
          <p:spPr bwMode="auto">
            <a:xfrm>
              <a:off x="94091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9" name="Line 956"/>
            <p:cNvSpPr>
              <a:spLocks noChangeShapeType="1"/>
            </p:cNvSpPr>
            <p:nvPr/>
          </p:nvSpPr>
          <p:spPr bwMode="auto">
            <a:xfrm>
              <a:off x="942022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0" name="Line 957"/>
            <p:cNvSpPr>
              <a:spLocks noChangeShapeType="1"/>
            </p:cNvSpPr>
            <p:nvPr/>
          </p:nvSpPr>
          <p:spPr bwMode="auto">
            <a:xfrm>
              <a:off x="943133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1" name="Line 958"/>
            <p:cNvSpPr>
              <a:spLocks noChangeShapeType="1"/>
            </p:cNvSpPr>
            <p:nvPr/>
          </p:nvSpPr>
          <p:spPr bwMode="auto">
            <a:xfrm>
              <a:off x="9442450"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2" name="Line 959"/>
            <p:cNvSpPr>
              <a:spLocks noChangeShapeType="1"/>
            </p:cNvSpPr>
            <p:nvPr/>
          </p:nvSpPr>
          <p:spPr bwMode="auto">
            <a:xfrm>
              <a:off x="94551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3" name="Line 960"/>
            <p:cNvSpPr>
              <a:spLocks noChangeShapeType="1"/>
            </p:cNvSpPr>
            <p:nvPr/>
          </p:nvSpPr>
          <p:spPr bwMode="auto">
            <a:xfrm>
              <a:off x="94662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4" name="Line 961"/>
            <p:cNvSpPr>
              <a:spLocks noChangeShapeType="1"/>
            </p:cNvSpPr>
            <p:nvPr/>
          </p:nvSpPr>
          <p:spPr bwMode="auto">
            <a:xfrm>
              <a:off x="94773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5" name="Line 962"/>
            <p:cNvSpPr>
              <a:spLocks noChangeShapeType="1"/>
            </p:cNvSpPr>
            <p:nvPr/>
          </p:nvSpPr>
          <p:spPr bwMode="auto">
            <a:xfrm>
              <a:off x="9488488"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6" name="Line 963"/>
            <p:cNvSpPr>
              <a:spLocks noChangeShapeType="1"/>
            </p:cNvSpPr>
            <p:nvPr/>
          </p:nvSpPr>
          <p:spPr bwMode="auto">
            <a:xfrm>
              <a:off x="95011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7" name="Line 964"/>
            <p:cNvSpPr>
              <a:spLocks noChangeShapeType="1"/>
            </p:cNvSpPr>
            <p:nvPr/>
          </p:nvSpPr>
          <p:spPr bwMode="auto">
            <a:xfrm>
              <a:off x="95123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8" name="Line 965"/>
            <p:cNvSpPr>
              <a:spLocks noChangeShapeType="1"/>
            </p:cNvSpPr>
            <p:nvPr/>
          </p:nvSpPr>
          <p:spPr bwMode="auto">
            <a:xfrm>
              <a:off x="95234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9" name="Line 966"/>
            <p:cNvSpPr>
              <a:spLocks noChangeShapeType="1"/>
            </p:cNvSpPr>
            <p:nvPr/>
          </p:nvSpPr>
          <p:spPr bwMode="auto">
            <a:xfrm>
              <a:off x="9534525"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0" name="Line 967"/>
            <p:cNvSpPr>
              <a:spLocks noChangeShapeType="1"/>
            </p:cNvSpPr>
            <p:nvPr/>
          </p:nvSpPr>
          <p:spPr bwMode="auto">
            <a:xfrm>
              <a:off x="954722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1" name="Line 968"/>
            <p:cNvSpPr>
              <a:spLocks noChangeShapeType="1"/>
            </p:cNvSpPr>
            <p:nvPr/>
          </p:nvSpPr>
          <p:spPr bwMode="auto">
            <a:xfrm>
              <a:off x="955833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2" name="Line 969"/>
            <p:cNvSpPr>
              <a:spLocks noChangeShapeType="1"/>
            </p:cNvSpPr>
            <p:nvPr/>
          </p:nvSpPr>
          <p:spPr bwMode="auto">
            <a:xfrm>
              <a:off x="95694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3" name="Line 970"/>
            <p:cNvSpPr>
              <a:spLocks noChangeShapeType="1"/>
            </p:cNvSpPr>
            <p:nvPr/>
          </p:nvSpPr>
          <p:spPr bwMode="auto">
            <a:xfrm>
              <a:off x="9580563"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4" name="Line 971"/>
            <p:cNvSpPr>
              <a:spLocks noChangeShapeType="1"/>
            </p:cNvSpPr>
            <p:nvPr/>
          </p:nvSpPr>
          <p:spPr bwMode="auto">
            <a:xfrm>
              <a:off x="95932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5" name="Line 972"/>
            <p:cNvSpPr>
              <a:spLocks noChangeShapeType="1"/>
            </p:cNvSpPr>
            <p:nvPr/>
          </p:nvSpPr>
          <p:spPr bwMode="auto">
            <a:xfrm>
              <a:off x="96043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6" name="Line 973"/>
            <p:cNvSpPr>
              <a:spLocks noChangeShapeType="1"/>
            </p:cNvSpPr>
            <p:nvPr/>
          </p:nvSpPr>
          <p:spPr bwMode="auto">
            <a:xfrm>
              <a:off x="96154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7" name="Line 974"/>
            <p:cNvSpPr>
              <a:spLocks noChangeShapeType="1"/>
            </p:cNvSpPr>
            <p:nvPr/>
          </p:nvSpPr>
          <p:spPr bwMode="auto">
            <a:xfrm>
              <a:off x="9626600"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8" name="Line 975"/>
            <p:cNvSpPr>
              <a:spLocks noChangeShapeType="1"/>
            </p:cNvSpPr>
            <p:nvPr/>
          </p:nvSpPr>
          <p:spPr bwMode="auto">
            <a:xfrm>
              <a:off x="96393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9" name="Line 976"/>
            <p:cNvSpPr>
              <a:spLocks noChangeShapeType="1"/>
            </p:cNvSpPr>
            <p:nvPr/>
          </p:nvSpPr>
          <p:spPr bwMode="auto">
            <a:xfrm>
              <a:off x="96504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0" name="Line 977"/>
            <p:cNvSpPr>
              <a:spLocks noChangeShapeType="1"/>
            </p:cNvSpPr>
            <p:nvPr/>
          </p:nvSpPr>
          <p:spPr bwMode="auto">
            <a:xfrm>
              <a:off x="966152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1" name="Line 978"/>
            <p:cNvSpPr>
              <a:spLocks noChangeShapeType="1"/>
            </p:cNvSpPr>
            <p:nvPr/>
          </p:nvSpPr>
          <p:spPr bwMode="auto">
            <a:xfrm>
              <a:off x="9672638"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2" name="Line 979"/>
            <p:cNvSpPr>
              <a:spLocks noChangeShapeType="1"/>
            </p:cNvSpPr>
            <p:nvPr/>
          </p:nvSpPr>
          <p:spPr bwMode="auto">
            <a:xfrm>
              <a:off x="968533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3" name="Line 980"/>
            <p:cNvSpPr>
              <a:spLocks noChangeShapeType="1"/>
            </p:cNvSpPr>
            <p:nvPr/>
          </p:nvSpPr>
          <p:spPr bwMode="auto">
            <a:xfrm>
              <a:off x="96964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4" name="Line 981"/>
            <p:cNvSpPr>
              <a:spLocks noChangeShapeType="1"/>
            </p:cNvSpPr>
            <p:nvPr/>
          </p:nvSpPr>
          <p:spPr bwMode="auto">
            <a:xfrm>
              <a:off x="97075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5" name="Line 982"/>
            <p:cNvSpPr>
              <a:spLocks noChangeShapeType="1"/>
            </p:cNvSpPr>
            <p:nvPr/>
          </p:nvSpPr>
          <p:spPr bwMode="auto">
            <a:xfrm>
              <a:off x="97202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6" name="Line 983"/>
            <p:cNvSpPr>
              <a:spLocks noChangeShapeType="1"/>
            </p:cNvSpPr>
            <p:nvPr/>
          </p:nvSpPr>
          <p:spPr bwMode="auto">
            <a:xfrm>
              <a:off x="97313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7" name="Line 984"/>
            <p:cNvSpPr>
              <a:spLocks noChangeShapeType="1"/>
            </p:cNvSpPr>
            <p:nvPr/>
          </p:nvSpPr>
          <p:spPr bwMode="auto">
            <a:xfrm>
              <a:off x="97424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8" name="Line 985"/>
            <p:cNvSpPr>
              <a:spLocks noChangeShapeType="1"/>
            </p:cNvSpPr>
            <p:nvPr/>
          </p:nvSpPr>
          <p:spPr bwMode="auto">
            <a:xfrm>
              <a:off x="9753600"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9" name="Line 986"/>
            <p:cNvSpPr>
              <a:spLocks noChangeShapeType="1"/>
            </p:cNvSpPr>
            <p:nvPr/>
          </p:nvSpPr>
          <p:spPr bwMode="auto">
            <a:xfrm>
              <a:off x="97663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0" name="Line 987"/>
            <p:cNvSpPr>
              <a:spLocks noChangeShapeType="1"/>
            </p:cNvSpPr>
            <p:nvPr/>
          </p:nvSpPr>
          <p:spPr bwMode="auto">
            <a:xfrm>
              <a:off x="97774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1" name="Line 988"/>
            <p:cNvSpPr>
              <a:spLocks noChangeShapeType="1"/>
            </p:cNvSpPr>
            <p:nvPr/>
          </p:nvSpPr>
          <p:spPr bwMode="auto">
            <a:xfrm>
              <a:off x="978852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2" name="Line 989"/>
            <p:cNvSpPr>
              <a:spLocks noChangeShapeType="1"/>
            </p:cNvSpPr>
            <p:nvPr/>
          </p:nvSpPr>
          <p:spPr bwMode="auto">
            <a:xfrm>
              <a:off x="9799638"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3" name="Line 990"/>
            <p:cNvSpPr>
              <a:spLocks noChangeShapeType="1"/>
            </p:cNvSpPr>
            <p:nvPr/>
          </p:nvSpPr>
          <p:spPr bwMode="auto">
            <a:xfrm>
              <a:off x="981233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4" name="Line 991"/>
            <p:cNvSpPr>
              <a:spLocks noChangeShapeType="1"/>
            </p:cNvSpPr>
            <p:nvPr/>
          </p:nvSpPr>
          <p:spPr bwMode="auto">
            <a:xfrm>
              <a:off x="98234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5" name="Line 992"/>
            <p:cNvSpPr>
              <a:spLocks noChangeShapeType="1"/>
            </p:cNvSpPr>
            <p:nvPr/>
          </p:nvSpPr>
          <p:spPr bwMode="auto">
            <a:xfrm>
              <a:off x="98345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6" name="Line 993"/>
            <p:cNvSpPr>
              <a:spLocks noChangeShapeType="1"/>
            </p:cNvSpPr>
            <p:nvPr/>
          </p:nvSpPr>
          <p:spPr bwMode="auto">
            <a:xfrm>
              <a:off x="9845675"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7" name="Line 994"/>
            <p:cNvSpPr>
              <a:spLocks noChangeShapeType="1"/>
            </p:cNvSpPr>
            <p:nvPr/>
          </p:nvSpPr>
          <p:spPr bwMode="auto">
            <a:xfrm>
              <a:off x="98583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8" name="Line 995"/>
            <p:cNvSpPr>
              <a:spLocks noChangeShapeType="1"/>
            </p:cNvSpPr>
            <p:nvPr/>
          </p:nvSpPr>
          <p:spPr bwMode="auto">
            <a:xfrm>
              <a:off x="98694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9" name="Line 996"/>
            <p:cNvSpPr>
              <a:spLocks noChangeShapeType="1"/>
            </p:cNvSpPr>
            <p:nvPr/>
          </p:nvSpPr>
          <p:spPr bwMode="auto">
            <a:xfrm>
              <a:off x="98806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0" name="Line 997"/>
            <p:cNvSpPr>
              <a:spLocks noChangeShapeType="1"/>
            </p:cNvSpPr>
            <p:nvPr/>
          </p:nvSpPr>
          <p:spPr bwMode="auto">
            <a:xfrm>
              <a:off x="9891713"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1" name="Line 998"/>
            <p:cNvSpPr>
              <a:spLocks noChangeShapeType="1"/>
            </p:cNvSpPr>
            <p:nvPr/>
          </p:nvSpPr>
          <p:spPr bwMode="auto">
            <a:xfrm>
              <a:off x="99044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2" name="Line 999"/>
            <p:cNvSpPr>
              <a:spLocks noChangeShapeType="1"/>
            </p:cNvSpPr>
            <p:nvPr/>
          </p:nvSpPr>
          <p:spPr bwMode="auto">
            <a:xfrm>
              <a:off x="991552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3" name="Line 1000"/>
            <p:cNvSpPr>
              <a:spLocks noChangeShapeType="1"/>
            </p:cNvSpPr>
            <p:nvPr/>
          </p:nvSpPr>
          <p:spPr bwMode="auto">
            <a:xfrm>
              <a:off x="992663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4" name="Line 1001"/>
            <p:cNvSpPr>
              <a:spLocks noChangeShapeType="1"/>
            </p:cNvSpPr>
            <p:nvPr/>
          </p:nvSpPr>
          <p:spPr bwMode="auto">
            <a:xfrm>
              <a:off x="9937750"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5" name="Line 1002"/>
            <p:cNvSpPr>
              <a:spLocks noChangeShapeType="1"/>
            </p:cNvSpPr>
            <p:nvPr/>
          </p:nvSpPr>
          <p:spPr bwMode="auto">
            <a:xfrm>
              <a:off x="99504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6" name="Line 1003"/>
            <p:cNvSpPr>
              <a:spLocks noChangeShapeType="1"/>
            </p:cNvSpPr>
            <p:nvPr/>
          </p:nvSpPr>
          <p:spPr bwMode="auto">
            <a:xfrm>
              <a:off x="99615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7" name="Line 1004"/>
            <p:cNvSpPr>
              <a:spLocks noChangeShapeType="1"/>
            </p:cNvSpPr>
            <p:nvPr/>
          </p:nvSpPr>
          <p:spPr bwMode="auto">
            <a:xfrm>
              <a:off x="99726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8" name="Line 1005"/>
            <p:cNvSpPr>
              <a:spLocks noChangeShapeType="1"/>
            </p:cNvSpPr>
            <p:nvPr/>
          </p:nvSpPr>
          <p:spPr bwMode="auto">
            <a:xfrm>
              <a:off x="9983788"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9" name="Line 1006"/>
            <p:cNvSpPr>
              <a:spLocks noChangeShapeType="1"/>
            </p:cNvSpPr>
            <p:nvPr/>
          </p:nvSpPr>
          <p:spPr bwMode="auto">
            <a:xfrm>
              <a:off x="99964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0" name="Line 1007"/>
            <p:cNvSpPr>
              <a:spLocks noChangeShapeType="1"/>
            </p:cNvSpPr>
            <p:nvPr/>
          </p:nvSpPr>
          <p:spPr bwMode="auto">
            <a:xfrm>
              <a:off x="100076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1" name="Line 1008"/>
            <p:cNvSpPr>
              <a:spLocks noChangeShapeType="1"/>
            </p:cNvSpPr>
            <p:nvPr/>
          </p:nvSpPr>
          <p:spPr bwMode="auto">
            <a:xfrm>
              <a:off x="100187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2" name="Line 1009"/>
            <p:cNvSpPr>
              <a:spLocks noChangeShapeType="1"/>
            </p:cNvSpPr>
            <p:nvPr/>
          </p:nvSpPr>
          <p:spPr bwMode="auto">
            <a:xfrm>
              <a:off x="10029825"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3" name="Line 1010"/>
            <p:cNvSpPr>
              <a:spLocks noChangeShapeType="1"/>
            </p:cNvSpPr>
            <p:nvPr/>
          </p:nvSpPr>
          <p:spPr bwMode="auto">
            <a:xfrm>
              <a:off x="1004252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4" name="Line 1011"/>
            <p:cNvSpPr>
              <a:spLocks noChangeShapeType="1"/>
            </p:cNvSpPr>
            <p:nvPr/>
          </p:nvSpPr>
          <p:spPr bwMode="auto">
            <a:xfrm>
              <a:off x="1005363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5" name="Line 1012"/>
            <p:cNvSpPr>
              <a:spLocks noChangeShapeType="1"/>
            </p:cNvSpPr>
            <p:nvPr/>
          </p:nvSpPr>
          <p:spPr bwMode="auto">
            <a:xfrm>
              <a:off x="100647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6" name="Line 1013"/>
            <p:cNvSpPr>
              <a:spLocks noChangeShapeType="1"/>
            </p:cNvSpPr>
            <p:nvPr/>
          </p:nvSpPr>
          <p:spPr bwMode="auto">
            <a:xfrm>
              <a:off x="10075863"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7" name="Line 1014"/>
            <p:cNvSpPr>
              <a:spLocks noChangeShapeType="1"/>
            </p:cNvSpPr>
            <p:nvPr/>
          </p:nvSpPr>
          <p:spPr bwMode="auto">
            <a:xfrm>
              <a:off x="100885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8" name="Line 1015"/>
            <p:cNvSpPr>
              <a:spLocks noChangeShapeType="1"/>
            </p:cNvSpPr>
            <p:nvPr/>
          </p:nvSpPr>
          <p:spPr bwMode="auto">
            <a:xfrm>
              <a:off x="100996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9" name="Line 1016"/>
            <p:cNvSpPr>
              <a:spLocks noChangeShapeType="1"/>
            </p:cNvSpPr>
            <p:nvPr/>
          </p:nvSpPr>
          <p:spPr bwMode="auto">
            <a:xfrm>
              <a:off x="101107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0" name="Line 1017"/>
            <p:cNvSpPr>
              <a:spLocks noChangeShapeType="1"/>
            </p:cNvSpPr>
            <p:nvPr/>
          </p:nvSpPr>
          <p:spPr bwMode="auto">
            <a:xfrm>
              <a:off x="10121900"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1" name="Line 1018"/>
            <p:cNvSpPr>
              <a:spLocks noChangeShapeType="1"/>
            </p:cNvSpPr>
            <p:nvPr/>
          </p:nvSpPr>
          <p:spPr bwMode="auto">
            <a:xfrm>
              <a:off x="101346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2" name="Line 1019"/>
            <p:cNvSpPr>
              <a:spLocks noChangeShapeType="1"/>
            </p:cNvSpPr>
            <p:nvPr/>
          </p:nvSpPr>
          <p:spPr bwMode="auto">
            <a:xfrm>
              <a:off x="101457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3" name="Line 1020"/>
            <p:cNvSpPr>
              <a:spLocks noChangeShapeType="1"/>
            </p:cNvSpPr>
            <p:nvPr/>
          </p:nvSpPr>
          <p:spPr bwMode="auto">
            <a:xfrm>
              <a:off x="1015682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4" name="Line 1021"/>
            <p:cNvSpPr>
              <a:spLocks noChangeShapeType="1"/>
            </p:cNvSpPr>
            <p:nvPr/>
          </p:nvSpPr>
          <p:spPr bwMode="auto">
            <a:xfrm>
              <a:off x="10167938"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5" name="Line 1022"/>
            <p:cNvSpPr>
              <a:spLocks noChangeShapeType="1"/>
            </p:cNvSpPr>
            <p:nvPr/>
          </p:nvSpPr>
          <p:spPr bwMode="auto">
            <a:xfrm>
              <a:off x="1018063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6" name="Line 1023"/>
            <p:cNvSpPr>
              <a:spLocks noChangeShapeType="1"/>
            </p:cNvSpPr>
            <p:nvPr/>
          </p:nvSpPr>
          <p:spPr bwMode="auto">
            <a:xfrm>
              <a:off x="1019175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7" name="Line 1024"/>
            <p:cNvSpPr>
              <a:spLocks noChangeShapeType="1"/>
            </p:cNvSpPr>
            <p:nvPr/>
          </p:nvSpPr>
          <p:spPr bwMode="auto">
            <a:xfrm>
              <a:off x="1020286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8" name="Line 1025"/>
            <p:cNvSpPr>
              <a:spLocks noChangeShapeType="1"/>
            </p:cNvSpPr>
            <p:nvPr/>
          </p:nvSpPr>
          <p:spPr bwMode="auto">
            <a:xfrm>
              <a:off x="10213975" y="4926014"/>
              <a:ext cx="476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9" name="Line 1026"/>
            <p:cNvSpPr>
              <a:spLocks noChangeShapeType="1"/>
            </p:cNvSpPr>
            <p:nvPr/>
          </p:nvSpPr>
          <p:spPr bwMode="auto">
            <a:xfrm>
              <a:off x="10226675"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0" name="Line 1027"/>
            <p:cNvSpPr>
              <a:spLocks noChangeShapeType="1"/>
            </p:cNvSpPr>
            <p:nvPr/>
          </p:nvSpPr>
          <p:spPr bwMode="auto">
            <a:xfrm>
              <a:off x="10237788"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1" name="Line 1028"/>
            <p:cNvSpPr>
              <a:spLocks noChangeShapeType="1"/>
            </p:cNvSpPr>
            <p:nvPr/>
          </p:nvSpPr>
          <p:spPr bwMode="auto">
            <a:xfrm>
              <a:off x="10248900"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2" name="Line 1029"/>
            <p:cNvSpPr>
              <a:spLocks noChangeShapeType="1"/>
            </p:cNvSpPr>
            <p:nvPr/>
          </p:nvSpPr>
          <p:spPr bwMode="auto">
            <a:xfrm>
              <a:off x="10260013" y="4926014"/>
              <a:ext cx="3175"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7" name="Rectangle 1034"/>
            <p:cNvSpPr>
              <a:spLocks noChangeArrowheads="1"/>
            </p:cNvSpPr>
            <p:nvPr/>
          </p:nvSpPr>
          <p:spPr bwMode="auto">
            <a:xfrm>
              <a:off x="8821738" y="3330576"/>
              <a:ext cx="539750" cy="652463"/>
            </a:xfrm>
            <a:prstGeom prst="rect">
              <a:avLst/>
            </a:prstGeom>
            <a:solidFill>
              <a:srgbClr val="000000"/>
            </a:solidFill>
            <a:ln w="0">
              <a:solidFill>
                <a:srgbClr val="000000"/>
              </a:solid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GB"/>
            </a:p>
          </p:txBody>
        </p:sp>
        <p:sp>
          <p:nvSpPr>
            <p:cNvPr id="1068" name="Rectangle 1035"/>
            <p:cNvSpPr>
              <a:spLocks noChangeArrowheads="1"/>
            </p:cNvSpPr>
            <p:nvPr/>
          </p:nvSpPr>
          <p:spPr bwMode="auto">
            <a:xfrm>
              <a:off x="8774113" y="3282951"/>
              <a:ext cx="539750" cy="652463"/>
            </a:xfrm>
            <a:prstGeom prst="rect">
              <a:avLst/>
            </a:prstGeom>
            <a:solidFill>
              <a:srgbClr val="FFFFFF"/>
            </a:solidFill>
            <a:ln w="0">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69" name="Rectangle 1036"/>
            <p:cNvSpPr>
              <a:spLocks noChangeArrowheads="1"/>
            </p:cNvSpPr>
            <p:nvPr/>
          </p:nvSpPr>
          <p:spPr bwMode="auto">
            <a:xfrm>
              <a:off x="8829675" y="3355976"/>
              <a:ext cx="5969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a:ln>
                    <a:noFill/>
                  </a:ln>
                  <a:solidFill>
                    <a:srgbClr val="000000"/>
                  </a:solidFill>
                  <a:effectLst/>
                  <a:latin typeface="Arial" panose="020B0604020202020204" pitchFamily="34" charset="0"/>
                </a:rPr>
                <a:t>a=2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70" name="Rectangle 1037"/>
            <p:cNvSpPr>
              <a:spLocks noChangeArrowheads="1"/>
            </p:cNvSpPr>
            <p:nvPr/>
          </p:nvSpPr>
          <p:spPr bwMode="auto">
            <a:xfrm>
              <a:off x="8829675" y="3598863"/>
              <a:ext cx="5969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a:ln>
                    <a:noFill/>
                  </a:ln>
                  <a:solidFill>
                    <a:srgbClr val="000000"/>
                  </a:solidFill>
                  <a:effectLst/>
                  <a:latin typeface="Arial" panose="020B0604020202020204" pitchFamily="34" charset="0"/>
                </a:rPr>
                <a:t>d=0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1476" name="TextBox 1475"/>
          <p:cNvSpPr txBox="1"/>
          <p:nvPr/>
        </p:nvSpPr>
        <p:spPr>
          <a:xfrm>
            <a:off x="7092365" y="4702047"/>
            <a:ext cx="142511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l-GR" dirty="0">
                <a:latin typeface="Arial" panose="020B0604020202020204" pitchFamily="34" charset="0"/>
                <a:cs typeface="Arial" panose="020B0604020202020204" pitchFamily="34" charset="0"/>
              </a:rPr>
              <a:t>α </a:t>
            </a:r>
            <a:r>
              <a:rPr lang="de-DE"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α</a:t>
            </a:r>
            <a:r>
              <a:rPr lang="de-DE" baseline="-25000" dirty="0">
                <a:latin typeface="Arial" panose="020B0604020202020204" pitchFamily="34" charset="0"/>
                <a:cs typeface="Arial" panose="020B0604020202020204" pitchFamily="34" charset="0"/>
              </a:rPr>
              <a:t>1</a:t>
            </a:r>
            <a:r>
              <a:rPr lang="de-DE"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α</a:t>
            </a:r>
            <a:r>
              <a:rPr lang="de-DE" baseline="-25000" dirty="0">
                <a:latin typeface="Arial" panose="020B0604020202020204" pitchFamily="34" charset="0"/>
                <a:cs typeface="Arial" panose="020B0604020202020204" pitchFamily="34" charset="0"/>
              </a:rPr>
              <a:t>2</a:t>
            </a:r>
            <a:r>
              <a:rPr lang="de-DE" baseline="-25000" dirty="0">
                <a:solidFill>
                  <a:schemeClr val="tx1">
                    <a:lumMod val="50000"/>
                    <a:lumOff val="50000"/>
                  </a:schemeClr>
                </a:solidFill>
                <a:latin typeface="Arial" panose="020B0604020202020204" pitchFamily="34" charset="0"/>
                <a:cs typeface="Arial" panose="020B0604020202020204" pitchFamily="34" charset="0"/>
              </a:rPr>
              <a:t> </a:t>
            </a:r>
            <a:r>
              <a:rPr lang="de-DE" dirty="0">
                <a:solidFill>
                  <a:schemeClr val="tx1">
                    <a:lumMod val="50000"/>
                    <a:lumOff val="50000"/>
                  </a:schemeClr>
                </a:solidFill>
                <a:latin typeface="Arial" panose="020B0604020202020204" pitchFamily="34" charset="0"/>
                <a:cs typeface="Arial" panose="020B0604020202020204" pitchFamily="34" charset="0"/>
              </a:rPr>
              <a:t>= a</a:t>
            </a:r>
            <a:r>
              <a:rPr lang="de-DE" baseline="-25000" dirty="0">
                <a:latin typeface="Arial" panose="020B0604020202020204" pitchFamily="34" charset="0"/>
                <a:cs typeface="Arial" panose="020B0604020202020204" pitchFamily="34" charset="0"/>
              </a:rPr>
              <a:t> </a:t>
            </a:r>
            <a:endParaRPr lang="en-GB" baseline="-25000" dirty="0">
              <a:latin typeface="Arial" panose="020B0604020202020204" pitchFamily="34" charset="0"/>
              <a:cs typeface="Arial" panose="020B0604020202020204" pitchFamily="34" charset="0"/>
            </a:endParaRPr>
          </a:p>
        </p:txBody>
      </p:sp>
      <p:sp>
        <p:nvSpPr>
          <p:cNvPr id="436" name="TextBox 435"/>
          <p:cNvSpPr txBox="1"/>
          <p:nvPr/>
        </p:nvSpPr>
        <p:spPr>
          <a:xfrm>
            <a:off x="112249" y="945563"/>
            <a:ext cx="12001246"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en-US" dirty="0">
                <a:latin typeface="Arial" panose="020B0604020202020204" pitchFamily="34" charset="0"/>
              </a:rPr>
              <a:t>Effect </a:t>
            </a:r>
            <a:r>
              <a:rPr lang="en-GB" altLang="en-US" dirty="0">
                <a:solidFill>
                  <a:srgbClr val="0000FF"/>
                </a:solidFill>
                <a:latin typeface="Arial" panose="020B0604020202020204" pitchFamily="34" charset="0"/>
              </a:rPr>
              <a:t>α</a:t>
            </a:r>
            <a:r>
              <a:rPr lang="en-GB" altLang="en-US" baseline="-25000" dirty="0">
                <a:solidFill>
                  <a:srgbClr val="0000FF"/>
                </a:solidFill>
                <a:latin typeface="Arial" panose="020B0604020202020204" pitchFamily="34" charset="0"/>
              </a:rPr>
              <a:t>2</a:t>
            </a:r>
            <a:r>
              <a:rPr lang="en-GB" altLang="en-US" dirty="0">
                <a:solidFill>
                  <a:srgbClr val="0000FF"/>
                </a:solidFill>
                <a:latin typeface="Arial" panose="020B0604020202020204" pitchFamily="34" charset="0"/>
              </a:rPr>
              <a:t> </a:t>
            </a:r>
            <a:r>
              <a:rPr lang="en-GB" altLang="en-US" dirty="0">
                <a:latin typeface="Arial" panose="020B0604020202020204" pitchFamily="34" charset="0"/>
              </a:rPr>
              <a:t>of recessive allele A2 is ~zero if q(A2)≈0. If anyway nearly ‘all’ are A1A1, then any such rare A2 would occur only as A1A2 with no phenotypic effect). Effect </a:t>
            </a:r>
            <a:r>
              <a:rPr lang="en-GB" altLang="en-US" dirty="0">
                <a:solidFill>
                  <a:srgbClr val="0000FF"/>
                </a:solidFill>
                <a:latin typeface="Arial" panose="020B0604020202020204" pitchFamily="34" charset="0"/>
              </a:rPr>
              <a:t>α</a:t>
            </a:r>
            <a:r>
              <a:rPr lang="en-GB" altLang="en-US" baseline="-25000" dirty="0">
                <a:solidFill>
                  <a:srgbClr val="0000FF"/>
                </a:solidFill>
                <a:latin typeface="Arial" panose="020B0604020202020204" pitchFamily="34" charset="0"/>
              </a:rPr>
              <a:t>2</a:t>
            </a:r>
            <a:r>
              <a:rPr lang="en-GB" altLang="en-US" dirty="0">
                <a:solidFill>
                  <a:srgbClr val="0000FF"/>
                </a:solidFill>
                <a:latin typeface="Arial" panose="020B0604020202020204" pitchFamily="34" charset="0"/>
              </a:rPr>
              <a:t> </a:t>
            </a:r>
            <a:r>
              <a:rPr lang="en-GB" altLang="en-US" dirty="0">
                <a:latin typeface="Arial" panose="020B0604020202020204" pitchFamily="34" charset="0"/>
              </a:rPr>
              <a:t>is again zero at q(A2)=1: If anyway all are A2A2, then A2 causes no disadvantage. Yet, at q(A2)=p(A1)=0.5, gametes carrying ‘A2’ allele inherit a marked disadvantage: The </a:t>
            </a:r>
            <a:r>
              <a:rPr lang="en-GB" altLang="en-US" dirty="0" err="1">
                <a:latin typeface="Arial" panose="020B0604020202020204" pitchFamily="34" charset="0"/>
              </a:rPr>
              <a:t>popula-tion</a:t>
            </a:r>
            <a:r>
              <a:rPr lang="en-GB" altLang="en-US" dirty="0">
                <a:latin typeface="Arial" panose="020B0604020202020204" pitchFamily="34" charset="0"/>
              </a:rPr>
              <a:t> µ is higher than offspring of ‘A2’-gametes. In the population, only q²=25% are A2A2, thus µ=29; but </a:t>
            </a:r>
            <a:r>
              <a:rPr lang="en-GB" altLang="en-US" dirty="0">
                <a:solidFill>
                  <a:srgbClr val="0000FF"/>
                </a:solidFill>
                <a:latin typeface="Arial" panose="020B0604020202020204" pitchFamily="34" charset="0"/>
              </a:rPr>
              <a:t>offspring</a:t>
            </a:r>
            <a:r>
              <a:rPr lang="en-GB" altLang="en-US" dirty="0">
                <a:latin typeface="Arial" panose="020B0604020202020204" pitchFamily="34" charset="0"/>
              </a:rPr>
              <a:t> of gamete ‘A2’ is [A1A2] and [A2A2] with 1:1, </a:t>
            </a:r>
            <a:r>
              <a:rPr lang="en-GB" altLang="en-US" dirty="0">
                <a:solidFill>
                  <a:srgbClr val="0000FF"/>
                </a:solidFill>
                <a:latin typeface="Arial" panose="020B0604020202020204" pitchFamily="34" charset="0"/>
              </a:rPr>
              <a:t>their mean is </a:t>
            </a:r>
            <a:r>
              <a:rPr lang="en-GB" altLang="en-US" dirty="0">
                <a:latin typeface="Arial" panose="020B0604020202020204" pitchFamily="34" charset="0"/>
              </a:rPr>
              <a:t>28. Hence, at q(A2)=0.5 our α</a:t>
            </a:r>
            <a:r>
              <a:rPr lang="en-GB" altLang="en-US" baseline="-25000" dirty="0">
                <a:latin typeface="Arial" panose="020B0604020202020204" pitchFamily="34" charset="0"/>
              </a:rPr>
              <a:t>2</a:t>
            </a:r>
            <a:r>
              <a:rPr lang="en-GB" altLang="en-US" dirty="0">
                <a:latin typeface="Arial" panose="020B0604020202020204" pitchFamily="34" charset="0"/>
              </a:rPr>
              <a:t> = -1 (</a:t>
            </a:r>
            <a:r>
              <a:rPr lang="en-GB" altLang="en-US" dirty="0">
                <a:solidFill>
                  <a:schemeClr val="tx1">
                    <a:lumMod val="50000"/>
                    <a:lumOff val="50000"/>
                  </a:schemeClr>
                </a:solidFill>
                <a:latin typeface="Arial" panose="020B0604020202020204" pitchFamily="34" charset="0"/>
              </a:rPr>
              <a:t>and: d=0 is boring</a:t>
            </a:r>
            <a:r>
              <a:rPr lang="en-GB" altLang="en-US" dirty="0">
                <a:latin typeface="Arial" panose="020B0604020202020204" pitchFamily="34" charset="0"/>
              </a:rPr>
              <a:t>).</a:t>
            </a:r>
            <a:endParaRPr lang="en-GB" dirty="0"/>
          </a:p>
        </p:txBody>
      </p:sp>
      <p:sp>
        <p:nvSpPr>
          <p:cNvPr id="3" name="Rectangle 2"/>
          <p:cNvSpPr/>
          <p:nvPr/>
        </p:nvSpPr>
        <p:spPr>
          <a:xfrm>
            <a:off x="7967730" y="4252914"/>
            <a:ext cx="270456" cy="1924652"/>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7" name="Rectangle 1476"/>
          <p:cNvSpPr/>
          <p:nvPr/>
        </p:nvSpPr>
        <p:spPr>
          <a:xfrm>
            <a:off x="7963373" y="4251821"/>
            <a:ext cx="270456" cy="1924652"/>
          </a:xfrm>
          <a:prstGeom prst="rect">
            <a:avLst/>
          </a:pr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81" name="Picture 1480">
            <a:extLst>
              <a:ext uri="{FF2B5EF4-FFF2-40B4-BE49-F238E27FC236}">
                <a16:creationId xmlns:a16="http://schemas.microsoft.com/office/drawing/2014/main" id="{37E55AF3-85C5-45CB-A884-20A26893F032}"/>
              </a:ext>
            </a:extLst>
          </p:cNvPr>
          <p:cNvPicPr>
            <a:picLocks noChangeAspect="1"/>
          </p:cNvPicPr>
          <p:nvPr/>
        </p:nvPicPr>
        <p:blipFill>
          <a:blip r:embed="rId2"/>
          <a:stretch>
            <a:fillRect/>
          </a:stretch>
        </p:blipFill>
        <p:spPr>
          <a:xfrm>
            <a:off x="10393322" y="2551141"/>
            <a:ext cx="1720171" cy="2580257"/>
          </a:xfrm>
          <a:prstGeom prst="rect">
            <a:avLst/>
          </a:prstGeom>
          <a:effectLst>
            <a:outerShdw blurRad="50800" dist="38100" dir="2700000" algn="tl" rotWithShape="0">
              <a:prstClr val="black">
                <a:alpha val="40000"/>
              </a:prstClr>
            </a:outerShdw>
          </a:effectLst>
        </p:spPr>
      </p:pic>
      <p:sp>
        <p:nvSpPr>
          <p:cNvPr id="552" name="TextBox 551">
            <a:extLst>
              <a:ext uri="{FF2B5EF4-FFF2-40B4-BE49-F238E27FC236}">
                <a16:creationId xmlns:a16="http://schemas.microsoft.com/office/drawing/2014/main" id="{DCBAD9D7-79BA-4429-8E08-BFFF119DC65A}"/>
              </a:ext>
            </a:extLst>
          </p:cNvPr>
          <p:cNvSpPr txBox="1"/>
          <p:nvPr/>
        </p:nvSpPr>
        <p:spPr>
          <a:xfrm>
            <a:off x="10393322" y="5201321"/>
            <a:ext cx="1720171" cy="113877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700" i="1" dirty="0">
                <a:solidFill>
                  <a:srgbClr val="FF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Striga</a:t>
            </a:r>
            <a:r>
              <a:rPr lang="en-GB" sz="1700" i="1" dirty="0">
                <a:latin typeface="Arial" panose="020B0604020202020204" pitchFamily="34" charset="0"/>
                <a:cs typeface="Arial" panose="020B0604020202020204" pitchFamily="34" charset="0"/>
              </a:rPr>
              <a:t> </a:t>
            </a:r>
            <a:r>
              <a:rPr lang="en-GB" sz="1700" i="1" dirty="0" err="1">
                <a:latin typeface="Arial" panose="020B0604020202020204" pitchFamily="34" charset="0"/>
                <a:cs typeface="Arial" panose="020B0604020202020204" pitchFamily="34" charset="0"/>
              </a:rPr>
              <a:t>hermon-tica</a:t>
            </a:r>
            <a:r>
              <a:rPr lang="en-GB" sz="1700" dirty="0">
                <a:latin typeface="Arial" panose="020B0604020202020204" pitchFamily="34" charset="0"/>
                <a:cs typeface="Arial" panose="020B0604020202020204" pitchFamily="34" charset="0"/>
              </a:rPr>
              <a:t>, our </a:t>
            </a:r>
            <a:r>
              <a:rPr lang="en-GB" sz="1700" dirty="0" err="1">
                <a:latin typeface="Arial" panose="020B0604020202020204" pitchFamily="34" charset="0"/>
                <a:cs typeface="Arial" panose="020B0604020202020204" pitchFamily="34" charset="0"/>
              </a:rPr>
              <a:t>parasi</a:t>
            </a:r>
            <a:r>
              <a:rPr lang="en-GB" sz="1700" dirty="0">
                <a:latin typeface="Arial" panose="020B0604020202020204" pitchFamily="34" charset="0"/>
                <a:cs typeface="Arial" panose="020B0604020202020204" pitchFamily="34" charset="0"/>
              </a:rPr>
              <a:t>-tic weed here, as example. </a:t>
            </a:r>
          </a:p>
        </p:txBody>
      </p:sp>
      <p:sp>
        <p:nvSpPr>
          <p:cNvPr id="1478" name="Textfeld 5">
            <a:extLst>
              <a:ext uri="{FF2B5EF4-FFF2-40B4-BE49-F238E27FC236}">
                <a16:creationId xmlns:a16="http://schemas.microsoft.com/office/drawing/2014/main" id="{ABC6F5D4-A331-47EE-BB8B-460536E9212C}"/>
              </a:ext>
            </a:extLst>
          </p:cNvPr>
          <p:cNvSpPr txBox="1"/>
          <p:nvPr/>
        </p:nvSpPr>
        <p:spPr>
          <a:xfrm>
            <a:off x="11255602" y="6396841"/>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521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477"/>
                                        </p:tgtEl>
                                      </p:cBhvr>
                                    </p:animEffect>
                                    <p:set>
                                      <p:cBhvr>
                                        <p:cTn id="7" dur="1" fill="hold">
                                          <p:stCondLst>
                                            <p:cond delay="499"/>
                                          </p:stCondLst>
                                        </p:cTn>
                                        <p:tgtEl>
                                          <p:spTgt spid="147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3.33333E-6 3.33333E-6 L -0.43073 -0.00116 " pathEditMode="relative" rAng="0" ptsTypes="AA">
                                      <p:cBhvr>
                                        <p:cTn id="11" dur="2000" fill="hold"/>
                                        <p:tgtEl>
                                          <p:spTgt spid="3"/>
                                        </p:tgtEl>
                                        <p:attrNameLst>
                                          <p:attrName>ppt_x</p:attrName>
                                          <p:attrName>ppt_y</p:attrName>
                                        </p:attrNameLst>
                                      </p:cBhvr>
                                      <p:rCtr x="-21536"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7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spect="1" noChangeArrowheads="1" noTextEdit="1"/>
          </p:cNvSpPr>
          <p:nvPr/>
        </p:nvSpPr>
        <p:spPr bwMode="auto">
          <a:xfrm>
            <a:off x="142875" y="496888"/>
            <a:ext cx="7920038"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10" name="Group 205"/>
          <p:cNvGrpSpPr>
            <a:grpSpLocks/>
          </p:cNvGrpSpPr>
          <p:nvPr/>
        </p:nvGrpSpPr>
        <p:grpSpPr bwMode="auto">
          <a:xfrm>
            <a:off x="142875" y="496888"/>
            <a:ext cx="7921625" cy="6332537"/>
            <a:chOff x="90" y="313"/>
            <a:chExt cx="4990" cy="3989"/>
          </a:xfrm>
        </p:grpSpPr>
        <p:sp>
          <p:nvSpPr>
            <p:cNvPr id="276" name="Rectangle 5"/>
            <p:cNvSpPr>
              <a:spLocks noChangeArrowheads="1"/>
            </p:cNvSpPr>
            <p:nvPr/>
          </p:nvSpPr>
          <p:spPr bwMode="auto">
            <a:xfrm>
              <a:off x="90" y="313"/>
              <a:ext cx="4990" cy="398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7" name="Line 6"/>
            <p:cNvSpPr>
              <a:spLocks noChangeShapeType="1"/>
            </p:cNvSpPr>
            <p:nvPr/>
          </p:nvSpPr>
          <p:spPr bwMode="auto">
            <a:xfrm flipV="1">
              <a:off x="679" y="568"/>
              <a:ext cx="0" cy="3144"/>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8" name="Line 7"/>
            <p:cNvSpPr>
              <a:spLocks noChangeShapeType="1"/>
            </p:cNvSpPr>
            <p:nvPr/>
          </p:nvSpPr>
          <p:spPr bwMode="auto">
            <a:xfrm flipV="1">
              <a:off x="4411" y="568"/>
              <a:ext cx="0" cy="3144"/>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9" name="Line 8"/>
            <p:cNvSpPr>
              <a:spLocks noChangeShapeType="1"/>
            </p:cNvSpPr>
            <p:nvPr/>
          </p:nvSpPr>
          <p:spPr bwMode="auto">
            <a:xfrm flipH="1">
              <a:off x="649" y="3712"/>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0" name="Line 9"/>
            <p:cNvSpPr>
              <a:spLocks noChangeShapeType="1"/>
            </p:cNvSpPr>
            <p:nvPr/>
          </p:nvSpPr>
          <p:spPr bwMode="auto">
            <a:xfrm>
              <a:off x="4411" y="3712"/>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1" name="Line 10"/>
            <p:cNvSpPr>
              <a:spLocks noChangeShapeType="1"/>
            </p:cNvSpPr>
            <p:nvPr/>
          </p:nvSpPr>
          <p:spPr bwMode="auto">
            <a:xfrm flipH="1">
              <a:off x="620" y="3398"/>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2" name="Line 11"/>
            <p:cNvSpPr>
              <a:spLocks noChangeShapeType="1"/>
            </p:cNvSpPr>
            <p:nvPr/>
          </p:nvSpPr>
          <p:spPr bwMode="auto">
            <a:xfrm>
              <a:off x="4411" y="3398"/>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3" name="Rectangle 12"/>
            <p:cNvSpPr>
              <a:spLocks noChangeArrowheads="1"/>
            </p:cNvSpPr>
            <p:nvPr/>
          </p:nvSpPr>
          <p:spPr bwMode="auto">
            <a:xfrm>
              <a:off x="396" y="3329"/>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26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4" name="Line 13"/>
            <p:cNvSpPr>
              <a:spLocks noChangeShapeType="1"/>
            </p:cNvSpPr>
            <p:nvPr/>
          </p:nvSpPr>
          <p:spPr bwMode="auto">
            <a:xfrm flipH="1">
              <a:off x="649" y="3083"/>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5" name="Line 14"/>
            <p:cNvSpPr>
              <a:spLocks noChangeShapeType="1"/>
            </p:cNvSpPr>
            <p:nvPr/>
          </p:nvSpPr>
          <p:spPr bwMode="auto">
            <a:xfrm>
              <a:off x="4411" y="3083"/>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6" name="Line 15"/>
            <p:cNvSpPr>
              <a:spLocks noChangeShapeType="1"/>
            </p:cNvSpPr>
            <p:nvPr/>
          </p:nvSpPr>
          <p:spPr bwMode="auto">
            <a:xfrm flipH="1">
              <a:off x="620" y="2769"/>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7" name="Line 16"/>
            <p:cNvSpPr>
              <a:spLocks noChangeShapeType="1"/>
            </p:cNvSpPr>
            <p:nvPr/>
          </p:nvSpPr>
          <p:spPr bwMode="auto">
            <a:xfrm>
              <a:off x="4411" y="2769"/>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8" name="Rectangle 17"/>
            <p:cNvSpPr>
              <a:spLocks noChangeArrowheads="1"/>
            </p:cNvSpPr>
            <p:nvPr/>
          </p:nvSpPr>
          <p:spPr bwMode="auto">
            <a:xfrm>
              <a:off x="396" y="2700"/>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28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9" name="Line 18"/>
            <p:cNvSpPr>
              <a:spLocks noChangeShapeType="1"/>
            </p:cNvSpPr>
            <p:nvPr/>
          </p:nvSpPr>
          <p:spPr bwMode="auto">
            <a:xfrm flipH="1">
              <a:off x="649" y="2454"/>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0" name="Line 19"/>
            <p:cNvSpPr>
              <a:spLocks noChangeShapeType="1"/>
            </p:cNvSpPr>
            <p:nvPr/>
          </p:nvSpPr>
          <p:spPr bwMode="auto">
            <a:xfrm>
              <a:off x="4411" y="2454"/>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1" name="Line 20"/>
            <p:cNvSpPr>
              <a:spLocks noChangeShapeType="1"/>
            </p:cNvSpPr>
            <p:nvPr/>
          </p:nvSpPr>
          <p:spPr bwMode="auto">
            <a:xfrm flipH="1">
              <a:off x="620" y="2140"/>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2" name="Line 21"/>
            <p:cNvSpPr>
              <a:spLocks noChangeShapeType="1"/>
            </p:cNvSpPr>
            <p:nvPr/>
          </p:nvSpPr>
          <p:spPr bwMode="auto">
            <a:xfrm>
              <a:off x="4411" y="2140"/>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3" name="Rectangle 22"/>
            <p:cNvSpPr>
              <a:spLocks noChangeArrowheads="1"/>
            </p:cNvSpPr>
            <p:nvPr/>
          </p:nvSpPr>
          <p:spPr bwMode="auto">
            <a:xfrm>
              <a:off x="396" y="2071"/>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latin typeface="Arial" panose="020B0604020202020204" pitchFamily="34" charset="0"/>
                </a:rPr>
                <a:t>30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94" name="Line 23"/>
            <p:cNvSpPr>
              <a:spLocks noChangeShapeType="1"/>
            </p:cNvSpPr>
            <p:nvPr/>
          </p:nvSpPr>
          <p:spPr bwMode="auto">
            <a:xfrm flipH="1">
              <a:off x="649" y="1826"/>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5" name="Line 24"/>
            <p:cNvSpPr>
              <a:spLocks noChangeShapeType="1"/>
            </p:cNvSpPr>
            <p:nvPr/>
          </p:nvSpPr>
          <p:spPr bwMode="auto">
            <a:xfrm>
              <a:off x="4411" y="1826"/>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6" name="Line 25"/>
            <p:cNvSpPr>
              <a:spLocks noChangeShapeType="1"/>
            </p:cNvSpPr>
            <p:nvPr/>
          </p:nvSpPr>
          <p:spPr bwMode="auto">
            <a:xfrm flipH="1">
              <a:off x="620" y="1511"/>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7" name="Line 26"/>
            <p:cNvSpPr>
              <a:spLocks noChangeShapeType="1"/>
            </p:cNvSpPr>
            <p:nvPr/>
          </p:nvSpPr>
          <p:spPr bwMode="auto">
            <a:xfrm>
              <a:off x="4411" y="1511"/>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8" name="Rectangle 27"/>
            <p:cNvSpPr>
              <a:spLocks noChangeArrowheads="1"/>
            </p:cNvSpPr>
            <p:nvPr/>
          </p:nvSpPr>
          <p:spPr bwMode="auto">
            <a:xfrm>
              <a:off x="396" y="1443"/>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32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9" name="Line 28"/>
            <p:cNvSpPr>
              <a:spLocks noChangeShapeType="1"/>
            </p:cNvSpPr>
            <p:nvPr/>
          </p:nvSpPr>
          <p:spPr bwMode="auto">
            <a:xfrm flipH="1">
              <a:off x="649" y="1197"/>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0" name="Line 29"/>
            <p:cNvSpPr>
              <a:spLocks noChangeShapeType="1"/>
            </p:cNvSpPr>
            <p:nvPr/>
          </p:nvSpPr>
          <p:spPr bwMode="auto">
            <a:xfrm>
              <a:off x="4411" y="1197"/>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1" name="Line 30"/>
            <p:cNvSpPr>
              <a:spLocks noChangeShapeType="1"/>
            </p:cNvSpPr>
            <p:nvPr/>
          </p:nvSpPr>
          <p:spPr bwMode="auto">
            <a:xfrm flipH="1">
              <a:off x="620" y="882"/>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Line 31"/>
            <p:cNvSpPr>
              <a:spLocks noChangeShapeType="1"/>
            </p:cNvSpPr>
            <p:nvPr/>
          </p:nvSpPr>
          <p:spPr bwMode="auto">
            <a:xfrm>
              <a:off x="4411" y="882"/>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3" name="Rectangle 32"/>
            <p:cNvSpPr>
              <a:spLocks noChangeArrowheads="1"/>
            </p:cNvSpPr>
            <p:nvPr/>
          </p:nvSpPr>
          <p:spPr bwMode="auto">
            <a:xfrm>
              <a:off x="396" y="814"/>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34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4" name="Line 33"/>
            <p:cNvSpPr>
              <a:spLocks noChangeShapeType="1"/>
            </p:cNvSpPr>
            <p:nvPr/>
          </p:nvSpPr>
          <p:spPr bwMode="auto">
            <a:xfrm flipH="1">
              <a:off x="649" y="568"/>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5" name="Line 34"/>
            <p:cNvSpPr>
              <a:spLocks noChangeShapeType="1"/>
            </p:cNvSpPr>
            <p:nvPr/>
          </p:nvSpPr>
          <p:spPr bwMode="auto">
            <a:xfrm>
              <a:off x="4411" y="568"/>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6" name="Rectangle 35"/>
            <p:cNvSpPr>
              <a:spLocks noChangeArrowheads="1"/>
            </p:cNvSpPr>
            <p:nvPr/>
          </p:nvSpPr>
          <p:spPr bwMode="auto">
            <a:xfrm rot="16200000">
              <a:off x="-1345" y="2028"/>
              <a:ext cx="3255"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300" b="0" i="0" u="none" strike="noStrike" cap="none" normalizeH="0" baseline="0" dirty="0">
                  <a:ln>
                    <a:noFill/>
                  </a:ln>
                  <a:solidFill>
                    <a:schemeClr val="tx1">
                      <a:lumMod val="50000"/>
                      <a:lumOff val="50000"/>
                    </a:schemeClr>
                  </a:solidFill>
                  <a:effectLst/>
                  <a:latin typeface="Arial" panose="020B0604020202020204" pitchFamily="34" charset="0"/>
                </a:rPr>
                <a:t>Genotypic / Breeding</a:t>
              </a:r>
              <a:r>
                <a:rPr kumimoji="0" lang="en-US" altLang="en-US" sz="2300" b="0" i="0" u="none" strike="noStrike" cap="none" normalizeH="0" baseline="0" dirty="0">
                  <a:ln>
                    <a:noFill/>
                  </a:ln>
                  <a:solidFill>
                    <a:schemeClr val="tx1">
                      <a:lumMod val="50000"/>
                      <a:lumOff val="50000"/>
                    </a:schemeClr>
                  </a:solidFill>
                  <a:latin typeface="Arial" panose="020B0604020202020204" pitchFamily="34" charset="0"/>
                </a:rPr>
                <a:t> ‘Value’ (or ‘Effect’)</a:t>
              </a:r>
              <a:endParaRPr kumimoji="0" lang="en-US" altLang="en-US" sz="1800" b="0" i="0" u="none" strike="noStrike" cap="none" normalizeH="0" baseline="0" dirty="0">
                <a:ln>
                  <a:noFill/>
                </a:ln>
                <a:solidFill>
                  <a:schemeClr val="tx1">
                    <a:lumMod val="50000"/>
                    <a:lumOff val="50000"/>
                  </a:schemeClr>
                </a:solidFill>
                <a:latin typeface="Arial" panose="020B0604020202020204" pitchFamily="34" charset="0"/>
              </a:endParaRPr>
            </a:p>
          </p:txBody>
        </p:sp>
        <p:sp>
          <p:nvSpPr>
            <p:cNvPr id="307" name="Line 36"/>
            <p:cNvSpPr>
              <a:spLocks noChangeShapeType="1"/>
            </p:cNvSpPr>
            <p:nvPr/>
          </p:nvSpPr>
          <p:spPr bwMode="auto">
            <a:xfrm>
              <a:off x="679" y="3712"/>
              <a:ext cx="373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8" name="Line 37"/>
            <p:cNvSpPr>
              <a:spLocks noChangeShapeType="1"/>
            </p:cNvSpPr>
            <p:nvPr/>
          </p:nvSpPr>
          <p:spPr bwMode="auto">
            <a:xfrm>
              <a:off x="679" y="568"/>
              <a:ext cx="373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9" name="Line 38"/>
            <p:cNvSpPr>
              <a:spLocks noChangeShapeType="1"/>
            </p:cNvSpPr>
            <p:nvPr/>
          </p:nvSpPr>
          <p:spPr bwMode="auto">
            <a:xfrm>
              <a:off x="679"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0" name="Line 39"/>
            <p:cNvSpPr>
              <a:spLocks noChangeShapeType="1"/>
            </p:cNvSpPr>
            <p:nvPr/>
          </p:nvSpPr>
          <p:spPr bwMode="auto">
            <a:xfrm flipV="1">
              <a:off x="679"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1" name="Rectangle 40"/>
            <p:cNvSpPr>
              <a:spLocks noChangeArrowheads="1"/>
            </p:cNvSpPr>
            <p:nvPr/>
          </p:nvSpPr>
          <p:spPr bwMode="auto">
            <a:xfrm>
              <a:off x="555"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2" name="Line 41"/>
            <p:cNvSpPr>
              <a:spLocks noChangeShapeType="1"/>
            </p:cNvSpPr>
            <p:nvPr/>
          </p:nvSpPr>
          <p:spPr bwMode="auto">
            <a:xfrm>
              <a:off x="1052"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3" name="Line 42"/>
            <p:cNvSpPr>
              <a:spLocks noChangeShapeType="1"/>
            </p:cNvSpPr>
            <p:nvPr/>
          </p:nvSpPr>
          <p:spPr bwMode="auto">
            <a:xfrm flipV="1">
              <a:off x="1052"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4" name="Rectangle 43"/>
            <p:cNvSpPr>
              <a:spLocks noChangeArrowheads="1"/>
            </p:cNvSpPr>
            <p:nvPr/>
          </p:nvSpPr>
          <p:spPr bwMode="auto">
            <a:xfrm>
              <a:off x="928"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5" name="Line 44"/>
            <p:cNvSpPr>
              <a:spLocks noChangeShapeType="1"/>
            </p:cNvSpPr>
            <p:nvPr/>
          </p:nvSpPr>
          <p:spPr bwMode="auto">
            <a:xfrm>
              <a:off x="1425"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6" name="Line 45"/>
            <p:cNvSpPr>
              <a:spLocks noChangeShapeType="1"/>
            </p:cNvSpPr>
            <p:nvPr/>
          </p:nvSpPr>
          <p:spPr bwMode="auto">
            <a:xfrm flipV="1">
              <a:off x="1425"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7" name="Rectangle 46"/>
            <p:cNvSpPr>
              <a:spLocks noChangeArrowheads="1"/>
            </p:cNvSpPr>
            <p:nvPr/>
          </p:nvSpPr>
          <p:spPr bwMode="auto">
            <a:xfrm>
              <a:off x="1302"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8" name="Line 47"/>
            <p:cNvSpPr>
              <a:spLocks noChangeShapeType="1"/>
            </p:cNvSpPr>
            <p:nvPr/>
          </p:nvSpPr>
          <p:spPr bwMode="auto">
            <a:xfrm>
              <a:off x="1799"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9" name="Line 48"/>
            <p:cNvSpPr>
              <a:spLocks noChangeShapeType="1"/>
            </p:cNvSpPr>
            <p:nvPr/>
          </p:nvSpPr>
          <p:spPr bwMode="auto">
            <a:xfrm flipV="1">
              <a:off x="1799"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0" name="Rectangle 49"/>
            <p:cNvSpPr>
              <a:spLocks noChangeArrowheads="1"/>
            </p:cNvSpPr>
            <p:nvPr/>
          </p:nvSpPr>
          <p:spPr bwMode="auto">
            <a:xfrm>
              <a:off x="1675"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1" name="Line 50"/>
            <p:cNvSpPr>
              <a:spLocks noChangeShapeType="1"/>
            </p:cNvSpPr>
            <p:nvPr/>
          </p:nvSpPr>
          <p:spPr bwMode="auto">
            <a:xfrm>
              <a:off x="2172"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2" name="Line 51"/>
            <p:cNvSpPr>
              <a:spLocks noChangeShapeType="1"/>
            </p:cNvSpPr>
            <p:nvPr/>
          </p:nvSpPr>
          <p:spPr bwMode="auto">
            <a:xfrm flipV="1">
              <a:off x="2172"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3" name="Rectangle 52"/>
            <p:cNvSpPr>
              <a:spLocks noChangeArrowheads="1"/>
            </p:cNvSpPr>
            <p:nvPr/>
          </p:nvSpPr>
          <p:spPr bwMode="auto">
            <a:xfrm>
              <a:off x="2048"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4" name="Line 53"/>
            <p:cNvSpPr>
              <a:spLocks noChangeShapeType="1"/>
            </p:cNvSpPr>
            <p:nvPr/>
          </p:nvSpPr>
          <p:spPr bwMode="auto">
            <a:xfrm>
              <a:off x="2545"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5" name="Line 54"/>
            <p:cNvSpPr>
              <a:spLocks noChangeShapeType="1"/>
            </p:cNvSpPr>
            <p:nvPr/>
          </p:nvSpPr>
          <p:spPr bwMode="auto">
            <a:xfrm flipV="1">
              <a:off x="2545"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6" name="Rectangle 55"/>
            <p:cNvSpPr>
              <a:spLocks noChangeArrowheads="1"/>
            </p:cNvSpPr>
            <p:nvPr/>
          </p:nvSpPr>
          <p:spPr bwMode="auto">
            <a:xfrm>
              <a:off x="2421"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7" name="Line 56"/>
            <p:cNvSpPr>
              <a:spLocks noChangeShapeType="1"/>
            </p:cNvSpPr>
            <p:nvPr/>
          </p:nvSpPr>
          <p:spPr bwMode="auto">
            <a:xfrm>
              <a:off x="2918"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8" name="Line 57"/>
            <p:cNvSpPr>
              <a:spLocks noChangeShapeType="1"/>
            </p:cNvSpPr>
            <p:nvPr/>
          </p:nvSpPr>
          <p:spPr bwMode="auto">
            <a:xfrm flipV="1">
              <a:off x="2918"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9" name="Rectangle 58"/>
            <p:cNvSpPr>
              <a:spLocks noChangeArrowheads="1"/>
            </p:cNvSpPr>
            <p:nvPr/>
          </p:nvSpPr>
          <p:spPr bwMode="auto">
            <a:xfrm>
              <a:off x="2794"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0" name="Line 59"/>
            <p:cNvSpPr>
              <a:spLocks noChangeShapeType="1"/>
            </p:cNvSpPr>
            <p:nvPr/>
          </p:nvSpPr>
          <p:spPr bwMode="auto">
            <a:xfrm>
              <a:off x="3291"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1" name="Line 60"/>
            <p:cNvSpPr>
              <a:spLocks noChangeShapeType="1"/>
            </p:cNvSpPr>
            <p:nvPr/>
          </p:nvSpPr>
          <p:spPr bwMode="auto">
            <a:xfrm flipV="1">
              <a:off x="3291"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2" name="Rectangle 61"/>
            <p:cNvSpPr>
              <a:spLocks noChangeArrowheads="1"/>
            </p:cNvSpPr>
            <p:nvPr/>
          </p:nvSpPr>
          <p:spPr bwMode="auto">
            <a:xfrm>
              <a:off x="3168"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3" name="Line 62"/>
            <p:cNvSpPr>
              <a:spLocks noChangeShapeType="1"/>
            </p:cNvSpPr>
            <p:nvPr/>
          </p:nvSpPr>
          <p:spPr bwMode="auto">
            <a:xfrm>
              <a:off x="3665"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4" name="Line 63"/>
            <p:cNvSpPr>
              <a:spLocks noChangeShapeType="1"/>
            </p:cNvSpPr>
            <p:nvPr/>
          </p:nvSpPr>
          <p:spPr bwMode="auto">
            <a:xfrm flipV="1">
              <a:off x="3665"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5" name="Rectangle 64"/>
            <p:cNvSpPr>
              <a:spLocks noChangeArrowheads="1"/>
            </p:cNvSpPr>
            <p:nvPr/>
          </p:nvSpPr>
          <p:spPr bwMode="auto">
            <a:xfrm>
              <a:off x="3541"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6" name="Line 65"/>
            <p:cNvSpPr>
              <a:spLocks noChangeShapeType="1"/>
            </p:cNvSpPr>
            <p:nvPr/>
          </p:nvSpPr>
          <p:spPr bwMode="auto">
            <a:xfrm>
              <a:off x="4038"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7" name="Line 66"/>
            <p:cNvSpPr>
              <a:spLocks noChangeShapeType="1"/>
            </p:cNvSpPr>
            <p:nvPr/>
          </p:nvSpPr>
          <p:spPr bwMode="auto">
            <a:xfrm flipV="1">
              <a:off x="4038"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8" name="Rectangle 67"/>
            <p:cNvSpPr>
              <a:spLocks noChangeArrowheads="1"/>
            </p:cNvSpPr>
            <p:nvPr/>
          </p:nvSpPr>
          <p:spPr bwMode="auto">
            <a:xfrm>
              <a:off x="3915"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9" name="Line 68"/>
            <p:cNvSpPr>
              <a:spLocks noChangeShapeType="1"/>
            </p:cNvSpPr>
            <p:nvPr/>
          </p:nvSpPr>
          <p:spPr bwMode="auto">
            <a:xfrm>
              <a:off x="4411"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0" name="Line 69"/>
            <p:cNvSpPr>
              <a:spLocks noChangeShapeType="1"/>
            </p:cNvSpPr>
            <p:nvPr/>
          </p:nvSpPr>
          <p:spPr bwMode="auto">
            <a:xfrm flipV="1">
              <a:off x="4411"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1" name="Rectangle 70"/>
            <p:cNvSpPr>
              <a:spLocks noChangeArrowheads="1"/>
            </p:cNvSpPr>
            <p:nvPr/>
          </p:nvSpPr>
          <p:spPr bwMode="auto">
            <a:xfrm>
              <a:off x="4287"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2" name="Rectangle 71"/>
            <p:cNvSpPr>
              <a:spLocks noChangeArrowheads="1"/>
            </p:cNvSpPr>
            <p:nvPr/>
          </p:nvSpPr>
          <p:spPr bwMode="auto">
            <a:xfrm>
              <a:off x="1871" y="3925"/>
              <a:ext cx="1380"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panose="020B0604020202020204" pitchFamily="34" charset="0"/>
                </a:rPr>
                <a:t>Frequency p(</a:t>
              </a:r>
              <a:r>
                <a:rPr kumimoji="0" lang="en-US" altLang="en-US" sz="2300" b="0" i="0" u="none" strike="noStrike" cap="none" normalizeH="0" baseline="0" dirty="0">
                  <a:ln>
                    <a:noFill/>
                  </a:ln>
                  <a:solidFill>
                    <a:srgbClr val="FF0000"/>
                  </a:solidFill>
                  <a:effectLst/>
                  <a:latin typeface="Arial" panose="020B0604020202020204" pitchFamily="34" charset="0"/>
                </a:rPr>
                <a:t>A1</a:t>
              </a:r>
              <a:r>
                <a:rPr kumimoji="0" lang="en-US" altLang="en-US" sz="23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43" name="Rectangle 72"/>
            <p:cNvSpPr>
              <a:spLocks noChangeArrowheads="1"/>
            </p:cNvSpPr>
            <p:nvPr/>
          </p:nvSpPr>
          <p:spPr bwMode="auto">
            <a:xfrm>
              <a:off x="636" y="3355"/>
              <a:ext cx="85" cy="85"/>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4" name="Rectangle 73"/>
            <p:cNvSpPr>
              <a:spLocks noChangeArrowheads="1"/>
            </p:cNvSpPr>
            <p:nvPr/>
          </p:nvSpPr>
          <p:spPr bwMode="auto">
            <a:xfrm>
              <a:off x="1010" y="3342"/>
              <a:ext cx="84"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5" name="Rectangle 74"/>
            <p:cNvSpPr>
              <a:spLocks noChangeArrowheads="1"/>
            </p:cNvSpPr>
            <p:nvPr/>
          </p:nvSpPr>
          <p:spPr bwMode="auto">
            <a:xfrm>
              <a:off x="1383" y="3305"/>
              <a:ext cx="84"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6" name="Rectangle 75"/>
            <p:cNvSpPr>
              <a:spLocks noChangeArrowheads="1"/>
            </p:cNvSpPr>
            <p:nvPr/>
          </p:nvSpPr>
          <p:spPr bwMode="auto">
            <a:xfrm>
              <a:off x="1757" y="3242"/>
              <a:ext cx="83"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7" name="Rectangle 76"/>
            <p:cNvSpPr>
              <a:spLocks noChangeArrowheads="1"/>
            </p:cNvSpPr>
            <p:nvPr/>
          </p:nvSpPr>
          <p:spPr bwMode="auto">
            <a:xfrm>
              <a:off x="2129" y="3154"/>
              <a:ext cx="84"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8" name="Rectangle 77"/>
            <p:cNvSpPr>
              <a:spLocks noChangeArrowheads="1"/>
            </p:cNvSpPr>
            <p:nvPr/>
          </p:nvSpPr>
          <p:spPr bwMode="auto">
            <a:xfrm>
              <a:off x="2502" y="3041"/>
              <a:ext cx="85"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9" name="Rectangle 78"/>
            <p:cNvSpPr>
              <a:spLocks noChangeArrowheads="1"/>
            </p:cNvSpPr>
            <p:nvPr/>
          </p:nvSpPr>
          <p:spPr bwMode="auto">
            <a:xfrm>
              <a:off x="2876" y="2903"/>
              <a:ext cx="84"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0" name="Rectangle 79"/>
            <p:cNvSpPr>
              <a:spLocks noChangeArrowheads="1"/>
            </p:cNvSpPr>
            <p:nvPr/>
          </p:nvSpPr>
          <p:spPr bwMode="auto">
            <a:xfrm>
              <a:off x="3249" y="2739"/>
              <a:ext cx="84"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1" name="Rectangle 80"/>
            <p:cNvSpPr>
              <a:spLocks noChangeArrowheads="1"/>
            </p:cNvSpPr>
            <p:nvPr/>
          </p:nvSpPr>
          <p:spPr bwMode="auto">
            <a:xfrm>
              <a:off x="3623" y="2550"/>
              <a:ext cx="83"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2" name="Rectangle 81"/>
            <p:cNvSpPr>
              <a:spLocks noChangeArrowheads="1"/>
            </p:cNvSpPr>
            <p:nvPr/>
          </p:nvSpPr>
          <p:spPr bwMode="auto">
            <a:xfrm>
              <a:off x="3996" y="2336"/>
              <a:ext cx="83"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3" name="Freeform 82"/>
            <p:cNvSpPr>
              <a:spLocks/>
            </p:cNvSpPr>
            <p:nvPr/>
          </p:nvSpPr>
          <p:spPr bwMode="auto">
            <a:xfrm>
              <a:off x="679" y="2379"/>
              <a:ext cx="3359" cy="1019"/>
            </a:xfrm>
            <a:custGeom>
              <a:avLst/>
              <a:gdLst>
                <a:gd name="T0" fmla="*/ 0 w 6717"/>
                <a:gd name="T1" fmla="*/ 2037 h 2037"/>
                <a:gd name="T2" fmla="*/ 372 w 6717"/>
                <a:gd name="T3" fmla="*/ 2031 h 2037"/>
                <a:gd name="T4" fmla="*/ 745 w 6717"/>
                <a:gd name="T5" fmla="*/ 2011 h 2037"/>
                <a:gd name="T6" fmla="*/ 1118 w 6717"/>
                <a:gd name="T7" fmla="*/ 1980 h 2037"/>
                <a:gd name="T8" fmla="*/ 1491 w 6717"/>
                <a:gd name="T9" fmla="*/ 1936 h 2037"/>
                <a:gd name="T10" fmla="*/ 1866 w 6717"/>
                <a:gd name="T11" fmla="*/ 1879 h 2037"/>
                <a:gd name="T12" fmla="*/ 2239 w 6717"/>
                <a:gd name="T13" fmla="*/ 1810 h 2037"/>
                <a:gd name="T14" fmla="*/ 2611 w 6717"/>
                <a:gd name="T15" fmla="*/ 1729 h 2037"/>
                <a:gd name="T16" fmla="*/ 2984 w 6717"/>
                <a:gd name="T17" fmla="*/ 1635 h 2037"/>
                <a:gd name="T18" fmla="*/ 3357 w 6717"/>
                <a:gd name="T19" fmla="*/ 1528 h 2037"/>
                <a:gd name="T20" fmla="*/ 3732 w 6717"/>
                <a:gd name="T21" fmla="*/ 1408 h 2037"/>
                <a:gd name="T22" fmla="*/ 4105 w 6717"/>
                <a:gd name="T23" fmla="*/ 1276 h 2037"/>
                <a:gd name="T24" fmla="*/ 4478 w 6717"/>
                <a:gd name="T25" fmla="*/ 1132 h 2037"/>
                <a:gd name="T26" fmla="*/ 4850 w 6717"/>
                <a:gd name="T27" fmla="*/ 973 h 2037"/>
                <a:gd name="T28" fmla="*/ 5223 w 6717"/>
                <a:gd name="T29" fmla="*/ 805 h 2037"/>
                <a:gd name="T30" fmla="*/ 5598 w 6717"/>
                <a:gd name="T31" fmla="*/ 622 h 2037"/>
                <a:gd name="T32" fmla="*/ 5971 w 6717"/>
                <a:gd name="T33" fmla="*/ 427 h 2037"/>
                <a:gd name="T34" fmla="*/ 6344 w 6717"/>
                <a:gd name="T35" fmla="*/ 220 h 2037"/>
                <a:gd name="T36" fmla="*/ 6717 w 6717"/>
                <a:gd name="T37"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7" h="2037">
                  <a:moveTo>
                    <a:pt x="0" y="2037"/>
                  </a:moveTo>
                  <a:lnTo>
                    <a:pt x="372" y="2031"/>
                  </a:lnTo>
                  <a:lnTo>
                    <a:pt x="745" y="2011"/>
                  </a:lnTo>
                  <a:lnTo>
                    <a:pt x="1118" y="1980"/>
                  </a:lnTo>
                  <a:lnTo>
                    <a:pt x="1491" y="1936"/>
                  </a:lnTo>
                  <a:lnTo>
                    <a:pt x="1866" y="1879"/>
                  </a:lnTo>
                  <a:lnTo>
                    <a:pt x="2239" y="1810"/>
                  </a:lnTo>
                  <a:lnTo>
                    <a:pt x="2611" y="1729"/>
                  </a:lnTo>
                  <a:lnTo>
                    <a:pt x="2984" y="1635"/>
                  </a:lnTo>
                  <a:lnTo>
                    <a:pt x="3357" y="1528"/>
                  </a:lnTo>
                  <a:lnTo>
                    <a:pt x="3732" y="1408"/>
                  </a:lnTo>
                  <a:lnTo>
                    <a:pt x="4105" y="1276"/>
                  </a:lnTo>
                  <a:lnTo>
                    <a:pt x="4478" y="1132"/>
                  </a:lnTo>
                  <a:lnTo>
                    <a:pt x="4850" y="973"/>
                  </a:lnTo>
                  <a:lnTo>
                    <a:pt x="5223" y="805"/>
                  </a:lnTo>
                  <a:lnTo>
                    <a:pt x="5598" y="622"/>
                  </a:lnTo>
                  <a:lnTo>
                    <a:pt x="5971" y="427"/>
                  </a:lnTo>
                  <a:lnTo>
                    <a:pt x="6344" y="220"/>
                  </a:lnTo>
                  <a:lnTo>
                    <a:pt x="671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4" name="Rectangle 83"/>
            <p:cNvSpPr>
              <a:spLocks noChangeArrowheads="1"/>
            </p:cNvSpPr>
            <p:nvPr/>
          </p:nvSpPr>
          <p:spPr bwMode="auto">
            <a:xfrm>
              <a:off x="4368" y="2097"/>
              <a:ext cx="85" cy="85"/>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5" name="Freeform 84"/>
            <p:cNvSpPr>
              <a:spLocks/>
            </p:cNvSpPr>
            <p:nvPr/>
          </p:nvSpPr>
          <p:spPr bwMode="auto">
            <a:xfrm>
              <a:off x="4038" y="2140"/>
              <a:ext cx="373" cy="239"/>
            </a:xfrm>
            <a:custGeom>
              <a:avLst/>
              <a:gdLst>
                <a:gd name="T0" fmla="*/ 0 w 747"/>
                <a:gd name="T1" fmla="*/ 479 h 479"/>
                <a:gd name="T2" fmla="*/ 372 w 747"/>
                <a:gd name="T3" fmla="*/ 246 h 479"/>
                <a:gd name="T4" fmla="*/ 747 w 747"/>
                <a:gd name="T5" fmla="*/ 0 h 479"/>
              </a:gdLst>
              <a:ahLst/>
              <a:cxnLst>
                <a:cxn ang="0">
                  <a:pos x="T0" y="T1"/>
                </a:cxn>
                <a:cxn ang="0">
                  <a:pos x="T2" y="T3"/>
                </a:cxn>
                <a:cxn ang="0">
                  <a:pos x="T4" y="T5"/>
                </a:cxn>
              </a:cxnLst>
              <a:rect l="0" t="0" r="r" b="b"/>
              <a:pathLst>
                <a:path w="747" h="479">
                  <a:moveTo>
                    <a:pt x="0" y="479"/>
                  </a:moveTo>
                  <a:lnTo>
                    <a:pt x="372" y="246"/>
                  </a:lnTo>
                  <a:lnTo>
                    <a:pt x="74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6" name="Rectangle 85"/>
            <p:cNvSpPr>
              <a:spLocks noChangeArrowheads="1"/>
            </p:cNvSpPr>
            <p:nvPr/>
          </p:nvSpPr>
          <p:spPr bwMode="auto">
            <a:xfrm>
              <a:off x="636" y="2097"/>
              <a:ext cx="85" cy="85"/>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7" name="Line 86"/>
            <p:cNvSpPr>
              <a:spLocks noChangeShapeType="1"/>
            </p:cNvSpPr>
            <p:nvPr/>
          </p:nvSpPr>
          <p:spPr bwMode="auto">
            <a:xfrm>
              <a:off x="637" y="2140"/>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8" name="Line 87"/>
            <p:cNvSpPr>
              <a:spLocks noChangeShapeType="1"/>
            </p:cNvSpPr>
            <p:nvPr/>
          </p:nvSpPr>
          <p:spPr bwMode="auto">
            <a:xfrm>
              <a:off x="679" y="2098"/>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9" name="Rectangle 88"/>
            <p:cNvSpPr>
              <a:spLocks noChangeArrowheads="1"/>
            </p:cNvSpPr>
            <p:nvPr/>
          </p:nvSpPr>
          <p:spPr bwMode="auto">
            <a:xfrm>
              <a:off x="1010" y="2211"/>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0" name="Line 89"/>
            <p:cNvSpPr>
              <a:spLocks noChangeShapeType="1"/>
            </p:cNvSpPr>
            <p:nvPr/>
          </p:nvSpPr>
          <p:spPr bwMode="auto">
            <a:xfrm>
              <a:off x="1010" y="2253"/>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1" name="Line 90"/>
            <p:cNvSpPr>
              <a:spLocks noChangeShapeType="1"/>
            </p:cNvSpPr>
            <p:nvPr/>
          </p:nvSpPr>
          <p:spPr bwMode="auto">
            <a:xfrm>
              <a:off x="1052" y="2211"/>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2" name="Rectangle 91"/>
            <p:cNvSpPr>
              <a:spLocks noChangeArrowheads="1"/>
            </p:cNvSpPr>
            <p:nvPr/>
          </p:nvSpPr>
          <p:spPr bwMode="auto">
            <a:xfrm>
              <a:off x="1383" y="2299"/>
              <a:ext cx="84" cy="83"/>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3" name="Line 92"/>
            <p:cNvSpPr>
              <a:spLocks noChangeShapeType="1"/>
            </p:cNvSpPr>
            <p:nvPr/>
          </p:nvSpPr>
          <p:spPr bwMode="auto">
            <a:xfrm>
              <a:off x="1384" y="2341"/>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4" name="Line 93"/>
            <p:cNvSpPr>
              <a:spLocks noChangeShapeType="1"/>
            </p:cNvSpPr>
            <p:nvPr/>
          </p:nvSpPr>
          <p:spPr bwMode="auto">
            <a:xfrm>
              <a:off x="1425" y="2299"/>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5" name="Rectangle 94"/>
            <p:cNvSpPr>
              <a:spLocks noChangeArrowheads="1"/>
            </p:cNvSpPr>
            <p:nvPr/>
          </p:nvSpPr>
          <p:spPr bwMode="auto">
            <a:xfrm>
              <a:off x="1757" y="2361"/>
              <a:ext cx="83"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6" name="Line 95"/>
            <p:cNvSpPr>
              <a:spLocks noChangeShapeType="1"/>
            </p:cNvSpPr>
            <p:nvPr/>
          </p:nvSpPr>
          <p:spPr bwMode="auto">
            <a:xfrm>
              <a:off x="1757" y="2404"/>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7" name="Line 96"/>
            <p:cNvSpPr>
              <a:spLocks noChangeShapeType="1"/>
            </p:cNvSpPr>
            <p:nvPr/>
          </p:nvSpPr>
          <p:spPr bwMode="auto">
            <a:xfrm>
              <a:off x="1799" y="2362"/>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8" name="Rectangle 97"/>
            <p:cNvSpPr>
              <a:spLocks noChangeArrowheads="1"/>
            </p:cNvSpPr>
            <p:nvPr/>
          </p:nvSpPr>
          <p:spPr bwMode="auto">
            <a:xfrm>
              <a:off x="2129" y="2399"/>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9" name="Line 98"/>
            <p:cNvSpPr>
              <a:spLocks noChangeShapeType="1"/>
            </p:cNvSpPr>
            <p:nvPr/>
          </p:nvSpPr>
          <p:spPr bwMode="auto">
            <a:xfrm>
              <a:off x="2130" y="2442"/>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0" name="Line 99"/>
            <p:cNvSpPr>
              <a:spLocks noChangeShapeType="1"/>
            </p:cNvSpPr>
            <p:nvPr/>
          </p:nvSpPr>
          <p:spPr bwMode="auto">
            <a:xfrm>
              <a:off x="2172" y="2400"/>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1" name="Rectangle 100"/>
            <p:cNvSpPr>
              <a:spLocks noChangeArrowheads="1"/>
            </p:cNvSpPr>
            <p:nvPr/>
          </p:nvSpPr>
          <p:spPr bwMode="auto">
            <a:xfrm>
              <a:off x="2502" y="2412"/>
              <a:ext cx="85" cy="85"/>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2" name="Line 101"/>
            <p:cNvSpPr>
              <a:spLocks noChangeShapeType="1"/>
            </p:cNvSpPr>
            <p:nvPr/>
          </p:nvSpPr>
          <p:spPr bwMode="auto">
            <a:xfrm>
              <a:off x="2503" y="2454"/>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3" name="Line 102"/>
            <p:cNvSpPr>
              <a:spLocks noChangeShapeType="1"/>
            </p:cNvSpPr>
            <p:nvPr/>
          </p:nvSpPr>
          <p:spPr bwMode="auto">
            <a:xfrm>
              <a:off x="2545" y="2412"/>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4" name="Rectangle 103"/>
            <p:cNvSpPr>
              <a:spLocks noChangeArrowheads="1"/>
            </p:cNvSpPr>
            <p:nvPr/>
          </p:nvSpPr>
          <p:spPr bwMode="auto">
            <a:xfrm>
              <a:off x="2876" y="2399"/>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5" name="Line 104"/>
            <p:cNvSpPr>
              <a:spLocks noChangeShapeType="1"/>
            </p:cNvSpPr>
            <p:nvPr/>
          </p:nvSpPr>
          <p:spPr bwMode="auto">
            <a:xfrm>
              <a:off x="2876" y="2442"/>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6" name="Line 105"/>
            <p:cNvSpPr>
              <a:spLocks noChangeShapeType="1"/>
            </p:cNvSpPr>
            <p:nvPr/>
          </p:nvSpPr>
          <p:spPr bwMode="auto">
            <a:xfrm>
              <a:off x="2918" y="2400"/>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7" name="Rectangle 106"/>
            <p:cNvSpPr>
              <a:spLocks noChangeArrowheads="1"/>
            </p:cNvSpPr>
            <p:nvPr/>
          </p:nvSpPr>
          <p:spPr bwMode="auto">
            <a:xfrm>
              <a:off x="3249" y="2361"/>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8" name="Line 107"/>
            <p:cNvSpPr>
              <a:spLocks noChangeShapeType="1"/>
            </p:cNvSpPr>
            <p:nvPr/>
          </p:nvSpPr>
          <p:spPr bwMode="auto">
            <a:xfrm>
              <a:off x="3250" y="2404"/>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9" name="Line 108"/>
            <p:cNvSpPr>
              <a:spLocks noChangeShapeType="1"/>
            </p:cNvSpPr>
            <p:nvPr/>
          </p:nvSpPr>
          <p:spPr bwMode="auto">
            <a:xfrm>
              <a:off x="3291" y="2362"/>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0" name="Rectangle 109"/>
            <p:cNvSpPr>
              <a:spLocks noChangeArrowheads="1"/>
            </p:cNvSpPr>
            <p:nvPr/>
          </p:nvSpPr>
          <p:spPr bwMode="auto">
            <a:xfrm>
              <a:off x="3623" y="2299"/>
              <a:ext cx="83" cy="83"/>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1" name="Line 110"/>
            <p:cNvSpPr>
              <a:spLocks noChangeShapeType="1"/>
            </p:cNvSpPr>
            <p:nvPr/>
          </p:nvSpPr>
          <p:spPr bwMode="auto">
            <a:xfrm>
              <a:off x="3623" y="2341"/>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2" name="Line 111"/>
            <p:cNvSpPr>
              <a:spLocks noChangeShapeType="1"/>
            </p:cNvSpPr>
            <p:nvPr/>
          </p:nvSpPr>
          <p:spPr bwMode="auto">
            <a:xfrm>
              <a:off x="3665" y="2299"/>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3" name="Rectangle 112"/>
            <p:cNvSpPr>
              <a:spLocks noChangeArrowheads="1"/>
            </p:cNvSpPr>
            <p:nvPr/>
          </p:nvSpPr>
          <p:spPr bwMode="auto">
            <a:xfrm>
              <a:off x="3996" y="2211"/>
              <a:ext cx="83"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4" name="Line 113"/>
            <p:cNvSpPr>
              <a:spLocks noChangeShapeType="1"/>
            </p:cNvSpPr>
            <p:nvPr/>
          </p:nvSpPr>
          <p:spPr bwMode="auto">
            <a:xfrm>
              <a:off x="3996" y="2253"/>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5" name="Line 114"/>
            <p:cNvSpPr>
              <a:spLocks noChangeShapeType="1"/>
            </p:cNvSpPr>
            <p:nvPr/>
          </p:nvSpPr>
          <p:spPr bwMode="auto">
            <a:xfrm>
              <a:off x="4038" y="2211"/>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6" name="Freeform 115"/>
            <p:cNvSpPr>
              <a:spLocks/>
            </p:cNvSpPr>
            <p:nvPr/>
          </p:nvSpPr>
          <p:spPr bwMode="auto">
            <a:xfrm>
              <a:off x="679" y="2140"/>
              <a:ext cx="3359" cy="314"/>
            </a:xfrm>
            <a:custGeom>
              <a:avLst/>
              <a:gdLst>
                <a:gd name="T0" fmla="*/ 0 w 6717"/>
                <a:gd name="T1" fmla="*/ 0 h 630"/>
                <a:gd name="T2" fmla="*/ 372 w 6717"/>
                <a:gd name="T3" fmla="*/ 120 h 630"/>
                <a:gd name="T4" fmla="*/ 745 w 6717"/>
                <a:gd name="T5" fmla="*/ 228 h 630"/>
                <a:gd name="T6" fmla="*/ 1118 w 6717"/>
                <a:gd name="T7" fmla="*/ 321 h 630"/>
                <a:gd name="T8" fmla="*/ 1491 w 6717"/>
                <a:gd name="T9" fmla="*/ 403 h 630"/>
                <a:gd name="T10" fmla="*/ 1866 w 6717"/>
                <a:gd name="T11" fmla="*/ 473 h 630"/>
                <a:gd name="T12" fmla="*/ 2239 w 6717"/>
                <a:gd name="T13" fmla="*/ 528 h 630"/>
                <a:gd name="T14" fmla="*/ 2611 w 6717"/>
                <a:gd name="T15" fmla="*/ 573 h 630"/>
                <a:gd name="T16" fmla="*/ 2984 w 6717"/>
                <a:gd name="T17" fmla="*/ 605 h 630"/>
                <a:gd name="T18" fmla="*/ 3357 w 6717"/>
                <a:gd name="T19" fmla="*/ 624 h 630"/>
                <a:gd name="T20" fmla="*/ 3732 w 6717"/>
                <a:gd name="T21" fmla="*/ 630 h 630"/>
                <a:gd name="T22" fmla="*/ 4105 w 6717"/>
                <a:gd name="T23" fmla="*/ 624 h 630"/>
                <a:gd name="T24" fmla="*/ 4478 w 6717"/>
                <a:gd name="T25" fmla="*/ 605 h 630"/>
                <a:gd name="T26" fmla="*/ 4850 w 6717"/>
                <a:gd name="T27" fmla="*/ 573 h 630"/>
                <a:gd name="T28" fmla="*/ 5223 w 6717"/>
                <a:gd name="T29" fmla="*/ 528 h 630"/>
                <a:gd name="T30" fmla="*/ 5598 w 6717"/>
                <a:gd name="T31" fmla="*/ 473 h 630"/>
                <a:gd name="T32" fmla="*/ 5971 w 6717"/>
                <a:gd name="T33" fmla="*/ 403 h 630"/>
                <a:gd name="T34" fmla="*/ 6344 w 6717"/>
                <a:gd name="T35" fmla="*/ 321 h 630"/>
                <a:gd name="T36" fmla="*/ 6717 w 6717"/>
                <a:gd name="T37" fmla="*/ 228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7" h="630">
                  <a:moveTo>
                    <a:pt x="0" y="0"/>
                  </a:moveTo>
                  <a:lnTo>
                    <a:pt x="372" y="120"/>
                  </a:lnTo>
                  <a:lnTo>
                    <a:pt x="745" y="228"/>
                  </a:lnTo>
                  <a:lnTo>
                    <a:pt x="1118" y="321"/>
                  </a:lnTo>
                  <a:lnTo>
                    <a:pt x="1491" y="403"/>
                  </a:lnTo>
                  <a:lnTo>
                    <a:pt x="1866" y="473"/>
                  </a:lnTo>
                  <a:lnTo>
                    <a:pt x="2239" y="528"/>
                  </a:lnTo>
                  <a:lnTo>
                    <a:pt x="2611" y="573"/>
                  </a:lnTo>
                  <a:lnTo>
                    <a:pt x="2984" y="605"/>
                  </a:lnTo>
                  <a:lnTo>
                    <a:pt x="3357" y="624"/>
                  </a:lnTo>
                  <a:lnTo>
                    <a:pt x="3732" y="630"/>
                  </a:lnTo>
                  <a:lnTo>
                    <a:pt x="4105" y="624"/>
                  </a:lnTo>
                  <a:lnTo>
                    <a:pt x="4478" y="605"/>
                  </a:lnTo>
                  <a:lnTo>
                    <a:pt x="4850" y="573"/>
                  </a:lnTo>
                  <a:lnTo>
                    <a:pt x="5223" y="528"/>
                  </a:lnTo>
                  <a:lnTo>
                    <a:pt x="5598" y="473"/>
                  </a:lnTo>
                  <a:lnTo>
                    <a:pt x="5971" y="403"/>
                  </a:lnTo>
                  <a:lnTo>
                    <a:pt x="6344" y="321"/>
                  </a:lnTo>
                  <a:lnTo>
                    <a:pt x="6717" y="228"/>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7" name="Rectangle 116"/>
            <p:cNvSpPr>
              <a:spLocks noChangeArrowheads="1"/>
            </p:cNvSpPr>
            <p:nvPr/>
          </p:nvSpPr>
          <p:spPr bwMode="auto">
            <a:xfrm>
              <a:off x="4368" y="2097"/>
              <a:ext cx="85" cy="85"/>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8" name="Line 117"/>
            <p:cNvSpPr>
              <a:spLocks noChangeShapeType="1"/>
            </p:cNvSpPr>
            <p:nvPr/>
          </p:nvSpPr>
          <p:spPr bwMode="auto">
            <a:xfrm>
              <a:off x="4369" y="2140"/>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9" name="Line 118"/>
            <p:cNvSpPr>
              <a:spLocks noChangeShapeType="1"/>
            </p:cNvSpPr>
            <p:nvPr/>
          </p:nvSpPr>
          <p:spPr bwMode="auto">
            <a:xfrm>
              <a:off x="4411" y="2098"/>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0" name="Freeform 119"/>
            <p:cNvSpPr>
              <a:spLocks/>
            </p:cNvSpPr>
            <p:nvPr/>
          </p:nvSpPr>
          <p:spPr bwMode="auto">
            <a:xfrm>
              <a:off x="4038" y="2140"/>
              <a:ext cx="373" cy="113"/>
            </a:xfrm>
            <a:custGeom>
              <a:avLst/>
              <a:gdLst>
                <a:gd name="T0" fmla="*/ 0 w 747"/>
                <a:gd name="T1" fmla="*/ 228 h 228"/>
                <a:gd name="T2" fmla="*/ 372 w 747"/>
                <a:gd name="T3" fmla="*/ 120 h 228"/>
                <a:gd name="T4" fmla="*/ 747 w 747"/>
                <a:gd name="T5" fmla="*/ 0 h 228"/>
              </a:gdLst>
              <a:ahLst/>
              <a:cxnLst>
                <a:cxn ang="0">
                  <a:pos x="T0" y="T1"/>
                </a:cxn>
                <a:cxn ang="0">
                  <a:pos x="T2" y="T3"/>
                </a:cxn>
                <a:cxn ang="0">
                  <a:pos x="T4" y="T5"/>
                </a:cxn>
              </a:cxnLst>
              <a:rect l="0" t="0" r="r" b="b"/>
              <a:pathLst>
                <a:path w="747" h="228">
                  <a:moveTo>
                    <a:pt x="0" y="228"/>
                  </a:moveTo>
                  <a:lnTo>
                    <a:pt x="372" y="120"/>
                  </a:lnTo>
                  <a:lnTo>
                    <a:pt x="747" y="0"/>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1" name="Rectangle 120"/>
            <p:cNvSpPr>
              <a:spLocks noChangeArrowheads="1"/>
            </p:cNvSpPr>
            <p:nvPr/>
          </p:nvSpPr>
          <p:spPr bwMode="auto">
            <a:xfrm>
              <a:off x="636" y="840"/>
              <a:ext cx="85" cy="85"/>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2" name="Rectangle 121"/>
            <p:cNvSpPr>
              <a:spLocks noChangeArrowheads="1"/>
            </p:cNvSpPr>
            <p:nvPr/>
          </p:nvSpPr>
          <p:spPr bwMode="auto">
            <a:xfrm>
              <a:off x="1010" y="1079"/>
              <a:ext cx="84"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3" name="Rectangle 122"/>
            <p:cNvSpPr>
              <a:spLocks noChangeArrowheads="1"/>
            </p:cNvSpPr>
            <p:nvPr/>
          </p:nvSpPr>
          <p:spPr bwMode="auto">
            <a:xfrm>
              <a:off x="1383" y="1293"/>
              <a:ext cx="84"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4" name="Rectangle 123"/>
            <p:cNvSpPr>
              <a:spLocks noChangeArrowheads="1"/>
            </p:cNvSpPr>
            <p:nvPr/>
          </p:nvSpPr>
          <p:spPr bwMode="auto">
            <a:xfrm>
              <a:off x="1757" y="1481"/>
              <a:ext cx="83"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5" name="Rectangle 124"/>
            <p:cNvSpPr>
              <a:spLocks noChangeArrowheads="1"/>
            </p:cNvSpPr>
            <p:nvPr/>
          </p:nvSpPr>
          <p:spPr bwMode="auto">
            <a:xfrm>
              <a:off x="2129" y="1645"/>
              <a:ext cx="84" cy="83"/>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6" name="Rectangle 125"/>
            <p:cNvSpPr>
              <a:spLocks noChangeArrowheads="1"/>
            </p:cNvSpPr>
            <p:nvPr/>
          </p:nvSpPr>
          <p:spPr bwMode="auto">
            <a:xfrm>
              <a:off x="2502" y="1784"/>
              <a:ext cx="85"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7" name="Rectangle 126"/>
            <p:cNvSpPr>
              <a:spLocks noChangeArrowheads="1"/>
            </p:cNvSpPr>
            <p:nvPr/>
          </p:nvSpPr>
          <p:spPr bwMode="auto">
            <a:xfrm>
              <a:off x="2876" y="1896"/>
              <a:ext cx="84"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8" name="Rectangle 127"/>
            <p:cNvSpPr>
              <a:spLocks noChangeArrowheads="1"/>
            </p:cNvSpPr>
            <p:nvPr/>
          </p:nvSpPr>
          <p:spPr bwMode="auto">
            <a:xfrm>
              <a:off x="3249" y="1985"/>
              <a:ext cx="84" cy="83"/>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9" name="Rectangle 128"/>
            <p:cNvSpPr>
              <a:spLocks noChangeArrowheads="1"/>
            </p:cNvSpPr>
            <p:nvPr/>
          </p:nvSpPr>
          <p:spPr bwMode="auto">
            <a:xfrm>
              <a:off x="3623" y="2048"/>
              <a:ext cx="83" cy="83"/>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00" name="Rectangle 129"/>
            <p:cNvSpPr>
              <a:spLocks noChangeArrowheads="1"/>
            </p:cNvSpPr>
            <p:nvPr/>
          </p:nvSpPr>
          <p:spPr bwMode="auto">
            <a:xfrm>
              <a:off x="3996" y="2085"/>
              <a:ext cx="83"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01" name="Freeform 130"/>
            <p:cNvSpPr>
              <a:spLocks/>
            </p:cNvSpPr>
            <p:nvPr/>
          </p:nvSpPr>
          <p:spPr bwMode="auto">
            <a:xfrm>
              <a:off x="679" y="882"/>
              <a:ext cx="3359" cy="1245"/>
            </a:xfrm>
            <a:custGeom>
              <a:avLst/>
              <a:gdLst>
                <a:gd name="T0" fmla="*/ 0 w 6717"/>
                <a:gd name="T1" fmla="*/ 0 h 2490"/>
                <a:gd name="T2" fmla="*/ 372 w 6717"/>
                <a:gd name="T3" fmla="*/ 246 h 2490"/>
                <a:gd name="T4" fmla="*/ 745 w 6717"/>
                <a:gd name="T5" fmla="*/ 477 h 2490"/>
                <a:gd name="T6" fmla="*/ 1118 w 6717"/>
                <a:gd name="T7" fmla="*/ 698 h 2490"/>
                <a:gd name="T8" fmla="*/ 1491 w 6717"/>
                <a:gd name="T9" fmla="*/ 906 h 2490"/>
                <a:gd name="T10" fmla="*/ 1866 w 6717"/>
                <a:gd name="T11" fmla="*/ 1101 h 2490"/>
                <a:gd name="T12" fmla="*/ 2239 w 6717"/>
                <a:gd name="T13" fmla="*/ 1282 h 2490"/>
                <a:gd name="T14" fmla="*/ 2611 w 6717"/>
                <a:gd name="T15" fmla="*/ 1452 h 2490"/>
                <a:gd name="T16" fmla="*/ 2984 w 6717"/>
                <a:gd name="T17" fmla="*/ 1609 h 2490"/>
                <a:gd name="T18" fmla="*/ 3357 w 6717"/>
                <a:gd name="T19" fmla="*/ 1755 h 2490"/>
                <a:gd name="T20" fmla="*/ 3732 w 6717"/>
                <a:gd name="T21" fmla="*/ 1887 h 2490"/>
                <a:gd name="T22" fmla="*/ 4105 w 6717"/>
                <a:gd name="T23" fmla="*/ 2006 h 2490"/>
                <a:gd name="T24" fmla="*/ 4478 w 6717"/>
                <a:gd name="T25" fmla="*/ 2112 h 2490"/>
                <a:gd name="T26" fmla="*/ 4850 w 6717"/>
                <a:gd name="T27" fmla="*/ 2207 h 2490"/>
                <a:gd name="T28" fmla="*/ 5223 w 6717"/>
                <a:gd name="T29" fmla="*/ 2289 h 2490"/>
                <a:gd name="T30" fmla="*/ 5598 w 6717"/>
                <a:gd name="T31" fmla="*/ 2358 h 2490"/>
                <a:gd name="T32" fmla="*/ 5971 w 6717"/>
                <a:gd name="T33" fmla="*/ 2415 h 2490"/>
                <a:gd name="T34" fmla="*/ 6344 w 6717"/>
                <a:gd name="T35" fmla="*/ 2458 h 2490"/>
                <a:gd name="T36" fmla="*/ 6717 w 6717"/>
                <a:gd name="T37" fmla="*/ 2490 h 2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7" h="2490">
                  <a:moveTo>
                    <a:pt x="0" y="0"/>
                  </a:moveTo>
                  <a:lnTo>
                    <a:pt x="372" y="246"/>
                  </a:lnTo>
                  <a:lnTo>
                    <a:pt x="745" y="477"/>
                  </a:lnTo>
                  <a:lnTo>
                    <a:pt x="1118" y="698"/>
                  </a:lnTo>
                  <a:lnTo>
                    <a:pt x="1491" y="906"/>
                  </a:lnTo>
                  <a:lnTo>
                    <a:pt x="1866" y="1101"/>
                  </a:lnTo>
                  <a:lnTo>
                    <a:pt x="2239" y="1282"/>
                  </a:lnTo>
                  <a:lnTo>
                    <a:pt x="2611" y="1452"/>
                  </a:lnTo>
                  <a:lnTo>
                    <a:pt x="2984" y="1609"/>
                  </a:lnTo>
                  <a:lnTo>
                    <a:pt x="3357" y="1755"/>
                  </a:lnTo>
                  <a:lnTo>
                    <a:pt x="3732" y="1887"/>
                  </a:lnTo>
                  <a:lnTo>
                    <a:pt x="4105" y="2006"/>
                  </a:lnTo>
                  <a:lnTo>
                    <a:pt x="4478" y="2112"/>
                  </a:lnTo>
                  <a:lnTo>
                    <a:pt x="4850" y="2207"/>
                  </a:lnTo>
                  <a:lnTo>
                    <a:pt x="5223" y="2289"/>
                  </a:lnTo>
                  <a:lnTo>
                    <a:pt x="5598" y="2358"/>
                  </a:lnTo>
                  <a:lnTo>
                    <a:pt x="5971" y="2415"/>
                  </a:lnTo>
                  <a:lnTo>
                    <a:pt x="6344" y="2458"/>
                  </a:lnTo>
                  <a:lnTo>
                    <a:pt x="6717" y="2490"/>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2" name="Rectangle 131"/>
            <p:cNvSpPr>
              <a:spLocks noChangeArrowheads="1"/>
            </p:cNvSpPr>
            <p:nvPr/>
          </p:nvSpPr>
          <p:spPr bwMode="auto">
            <a:xfrm>
              <a:off x="4368" y="2097"/>
              <a:ext cx="85" cy="85"/>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03" name="Freeform 132"/>
            <p:cNvSpPr>
              <a:spLocks/>
            </p:cNvSpPr>
            <p:nvPr/>
          </p:nvSpPr>
          <p:spPr bwMode="auto">
            <a:xfrm>
              <a:off x="4038" y="2127"/>
              <a:ext cx="373" cy="13"/>
            </a:xfrm>
            <a:custGeom>
              <a:avLst/>
              <a:gdLst>
                <a:gd name="T0" fmla="*/ 0 w 747"/>
                <a:gd name="T1" fmla="*/ 0 h 24"/>
                <a:gd name="T2" fmla="*/ 372 w 747"/>
                <a:gd name="T3" fmla="*/ 18 h 24"/>
                <a:gd name="T4" fmla="*/ 747 w 747"/>
                <a:gd name="T5" fmla="*/ 24 h 24"/>
              </a:gdLst>
              <a:ahLst/>
              <a:cxnLst>
                <a:cxn ang="0">
                  <a:pos x="T0" y="T1"/>
                </a:cxn>
                <a:cxn ang="0">
                  <a:pos x="T2" y="T3"/>
                </a:cxn>
                <a:cxn ang="0">
                  <a:pos x="T4" y="T5"/>
                </a:cxn>
              </a:cxnLst>
              <a:rect l="0" t="0" r="r" b="b"/>
              <a:pathLst>
                <a:path w="747" h="24">
                  <a:moveTo>
                    <a:pt x="0" y="0"/>
                  </a:moveTo>
                  <a:lnTo>
                    <a:pt x="372" y="18"/>
                  </a:lnTo>
                  <a:lnTo>
                    <a:pt x="747" y="24"/>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4" name="Line 133"/>
            <p:cNvSpPr>
              <a:spLocks noChangeShapeType="1"/>
            </p:cNvSpPr>
            <p:nvPr/>
          </p:nvSpPr>
          <p:spPr bwMode="auto">
            <a:xfrm flipV="1">
              <a:off x="679" y="3395"/>
              <a:ext cx="3" cy="3"/>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5" name="Line 134"/>
            <p:cNvSpPr>
              <a:spLocks noChangeShapeType="1"/>
            </p:cNvSpPr>
            <p:nvPr/>
          </p:nvSpPr>
          <p:spPr bwMode="auto">
            <a:xfrm flipV="1">
              <a:off x="703" y="338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6" name="Line 135"/>
            <p:cNvSpPr>
              <a:spLocks noChangeShapeType="1"/>
            </p:cNvSpPr>
            <p:nvPr/>
          </p:nvSpPr>
          <p:spPr bwMode="auto">
            <a:xfrm flipV="1">
              <a:off x="727" y="3365"/>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7" name="Line 136"/>
            <p:cNvSpPr>
              <a:spLocks noChangeShapeType="1"/>
            </p:cNvSpPr>
            <p:nvPr/>
          </p:nvSpPr>
          <p:spPr bwMode="auto">
            <a:xfrm flipV="1">
              <a:off x="751" y="334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8" name="Line 137"/>
            <p:cNvSpPr>
              <a:spLocks noChangeShapeType="1"/>
            </p:cNvSpPr>
            <p:nvPr/>
          </p:nvSpPr>
          <p:spPr bwMode="auto">
            <a:xfrm flipV="1">
              <a:off x="774" y="3333"/>
              <a:ext cx="4"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9" name="Line 138"/>
            <p:cNvSpPr>
              <a:spLocks noChangeShapeType="1"/>
            </p:cNvSpPr>
            <p:nvPr/>
          </p:nvSpPr>
          <p:spPr bwMode="auto">
            <a:xfrm flipV="1">
              <a:off x="798" y="3317"/>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0" name="Line 139"/>
            <p:cNvSpPr>
              <a:spLocks noChangeShapeType="1"/>
            </p:cNvSpPr>
            <p:nvPr/>
          </p:nvSpPr>
          <p:spPr bwMode="auto">
            <a:xfrm flipV="1">
              <a:off x="822" y="330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1" name="Line 140"/>
            <p:cNvSpPr>
              <a:spLocks noChangeShapeType="1"/>
            </p:cNvSpPr>
            <p:nvPr/>
          </p:nvSpPr>
          <p:spPr bwMode="auto">
            <a:xfrm flipV="1">
              <a:off x="846" y="328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2" name="Line 141"/>
            <p:cNvSpPr>
              <a:spLocks noChangeShapeType="1"/>
            </p:cNvSpPr>
            <p:nvPr/>
          </p:nvSpPr>
          <p:spPr bwMode="auto">
            <a:xfrm flipV="1">
              <a:off x="870" y="3270"/>
              <a:ext cx="3" cy="3"/>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3" name="Line 142"/>
            <p:cNvSpPr>
              <a:spLocks noChangeShapeType="1"/>
            </p:cNvSpPr>
            <p:nvPr/>
          </p:nvSpPr>
          <p:spPr bwMode="auto">
            <a:xfrm flipV="1">
              <a:off x="893" y="325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4" name="Line 143"/>
            <p:cNvSpPr>
              <a:spLocks noChangeShapeType="1"/>
            </p:cNvSpPr>
            <p:nvPr/>
          </p:nvSpPr>
          <p:spPr bwMode="auto">
            <a:xfrm flipV="1">
              <a:off x="917" y="324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5" name="Line 144"/>
            <p:cNvSpPr>
              <a:spLocks noChangeShapeType="1"/>
            </p:cNvSpPr>
            <p:nvPr/>
          </p:nvSpPr>
          <p:spPr bwMode="auto">
            <a:xfrm flipV="1">
              <a:off x="941" y="322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6" name="Line 145"/>
            <p:cNvSpPr>
              <a:spLocks noChangeShapeType="1"/>
            </p:cNvSpPr>
            <p:nvPr/>
          </p:nvSpPr>
          <p:spPr bwMode="auto">
            <a:xfrm flipV="1">
              <a:off x="965" y="321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7" name="Line 146"/>
            <p:cNvSpPr>
              <a:spLocks noChangeShapeType="1"/>
            </p:cNvSpPr>
            <p:nvPr/>
          </p:nvSpPr>
          <p:spPr bwMode="auto">
            <a:xfrm flipV="1">
              <a:off x="989" y="319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8" name="Line 147"/>
            <p:cNvSpPr>
              <a:spLocks noChangeShapeType="1"/>
            </p:cNvSpPr>
            <p:nvPr/>
          </p:nvSpPr>
          <p:spPr bwMode="auto">
            <a:xfrm flipV="1">
              <a:off x="1012" y="3181"/>
              <a:ext cx="3" cy="3"/>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9" name="Line 148"/>
            <p:cNvSpPr>
              <a:spLocks noChangeShapeType="1"/>
            </p:cNvSpPr>
            <p:nvPr/>
          </p:nvSpPr>
          <p:spPr bwMode="auto">
            <a:xfrm flipV="1">
              <a:off x="1036" y="316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0" name="Line 149"/>
            <p:cNvSpPr>
              <a:spLocks noChangeShapeType="1"/>
            </p:cNvSpPr>
            <p:nvPr/>
          </p:nvSpPr>
          <p:spPr bwMode="auto">
            <a:xfrm flipV="1">
              <a:off x="1060" y="315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1" name="Line 150"/>
            <p:cNvSpPr>
              <a:spLocks noChangeShapeType="1"/>
            </p:cNvSpPr>
            <p:nvPr/>
          </p:nvSpPr>
          <p:spPr bwMode="auto">
            <a:xfrm flipV="1">
              <a:off x="1084" y="313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2" name="Line 151"/>
            <p:cNvSpPr>
              <a:spLocks noChangeShapeType="1"/>
            </p:cNvSpPr>
            <p:nvPr/>
          </p:nvSpPr>
          <p:spPr bwMode="auto">
            <a:xfrm flipV="1">
              <a:off x="1107" y="3124"/>
              <a:ext cx="4"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3" name="Line 152"/>
            <p:cNvSpPr>
              <a:spLocks noChangeShapeType="1"/>
            </p:cNvSpPr>
            <p:nvPr/>
          </p:nvSpPr>
          <p:spPr bwMode="auto">
            <a:xfrm flipV="1">
              <a:off x="1131" y="3110"/>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4" name="Line 153"/>
            <p:cNvSpPr>
              <a:spLocks noChangeShapeType="1"/>
            </p:cNvSpPr>
            <p:nvPr/>
          </p:nvSpPr>
          <p:spPr bwMode="auto">
            <a:xfrm flipV="1">
              <a:off x="1155" y="309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5" name="Line 154"/>
            <p:cNvSpPr>
              <a:spLocks noChangeShapeType="1"/>
            </p:cNvSpPr>
            <p:nvPr/>
          </p:nvSpPr>
          <p:spPr bwMode="auto">
            <a:xfrm flipV="1">
              <a:off x="1179" y="308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6" name="Line 155"/>
            <p:cNvSpPr>
              <a:spLocks noChangeShapeType="1"/>
            </p:cNvSpPr>
            <p:nvPr/>
          </p:nvSpPr>
          <p:spPr bwMode="auto">
            <a:xfrm flipV="1">
              <a:off x="1203" y="306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7" name="Line 156"/>
            <p:cNvSpPr>
              <a:spLocks noChangeShapeType="1"/>
            </p:cNvSpPr>
            <p:nvPr/>
          </p:nvSpPr>
          <p:spPr bwMode="auto">
            <a:xfrm flipV="1">
              <a:off x="1226" y="305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8" name="Line 157"/>
            <p:cNvSpPr>
              <a:spLocks noChangeShapeType="1"/>
            </p:cNvSpPr>
            <p:nvPr/>
          </p:nvSpPr>
          <p:spPr bwMode="auto">
            <a:xfrm flipV="1">
              <a:off x="1250" y="304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9" name="Line 158"/>
            <p:cNvSpPr>
              <a:spLocks noChangeShapeType="1"/>
            </p:cNvSpPr>
            <p:nvPr/>
          </p:nvSpPr>
          <p:spPr bwMode="auto">
            <a:xfrm flipV="1">
              <a:off x="1274" y="302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0" name="Line 159"/>
            <p:cNvSpPr>
              <a:spLocks noChangeShapeType="1"/>
            </p:cNvSpPr>
            <p:nvPr/>
          </p:nvSpPr>
          <p:spPr bwMode="auto">
            <a:xfrm flipV="1">
              <a:off x="1298" y="301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1" name="Line 160"/>
            <p:cNvSpPr>
              <a:spLocks noChangeShapeType="1"/>
            </p:cNvSpPr>
            <p:nvPr/>
          </p:nvSpPr>
          <p:spPr bwMode="auto">
            <a:xfrm flipV="1">
              <a:off x="1322" y="300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2" name="Line 161"/>
            <p:cNvSpPr>
              <a:spLocks noChangeShapeType="1"/>
            </p:cNvSpPr>
            <p:nvPr/>
          </p:nvSpPr>
          <p:spPr bwMode="auto">
            <a:xfrm flipV="1">
              <a:off x="1345" y="298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3" name="Line 162"/>
            <p:cNvSpPr>
              <a:spLocks noChangeShapeType="1"/>
            </p:cNvSpPr>
            <p:nvPr/>
          </p:nvSpPr>
          <p:spPr bwMode="auto">
            <a:xfrm flipV="1">
              <a:off x="1369" y="2974"/>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4" name="Line 163"/>
            <p:cNvSpPr>
              <a:spLocks noChangeShapeType="1"/>
            </p:cNvSpPr>
            <p:nvPr/>
          </p:nvSpPr>
          <p:spPr bwMode="auto">
            <a:xfrm flipV="1">
              <a:off x="1393" y="296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5" name="Line 164"/>
            <p:cNvSpPr>
              <a:spLocks noChangeShapeType="1"/>
            </p:cNvSpPr>
            <p:nvPr/>
          </p:nvSpPr>
          <p:spPr bwMode="auto">
            <a:xfrm flipV="1">
              <a:off x="1417" y="294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6" name="Line 165"/>
            <p:cNvSpPr>
              <a:spLocks noChangeShapeType="1"/>
            </p:cNvSpPr>
            <p:nvPr/>
          </p:nvSpPr>
          <p:spPr bwMode="auto">
            <a:xfrm flipV="1">
              <a:off x="1440" y="2936"/>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7" name="Line 166"/>
            <p:cNvSpPr>
              <a:spLocks noChangeShapeType="1"/>
            </p:cNvSpPr>
            <p:nvPr/>
          </p:nvSpPr>
          <p:spPr bwMode="auto">
            <a:xfrm flipV="1">
              <a:off x="1464" y="292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8" name="Line 167"/>
            <p:cNvSpPr>
              <a:spLocks noChangeShapeType="1"/>
            </p:cNvSpPr>
            <p:nvPr/>
          </p:nvSpPr>
          <p:spPr bwMode="auto">
            <a:xfrm flipV="1">
              <a:off x="1488" y="291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9" name="Line 168"/>
            <p:cNvSpPr>
              <a:spLocks noChangeShapeType="1"/>
            </p:cNvSpPr>
            <p:nvPr/>
          </p:nvSpPr>
          <p:spPr bwMode="auto">
            <a:xfrm flipV="1">
              <a:off x="1512" y="289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0" name="Line 169"/>
            <p:cNvSpPr>
              <a:spLocks noChangeShapeType="1"/>
            </p:cNvSpPr>
            <p:nvPr/>
          </p:nvSpPr>
          <p:spPr bwMode="auto">
            <a:xfrm flipV="1">
              <a:off x="1536" y="288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1" name="Line 170"/>
            <p:cNvSpPr>
              <a:spLocks noChangeShapeType="1"/>
            </p:cNvSpPr>
            <p:nvPr/>
          </p:nvSpPr>
          <p:spPr bwMode="auto">
            <a:xfrm flipV="1">
              <a:off x="1559" y="2873"/>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2" name="Line 171"/>
            <p:cNvSpPr>
              <a:spLocks noChangeShapeType="1"/>
            </p:cNvSpPr>
            <p:nvPr/>
          </p:nvSpPr>
          <p:spPr bwMode="auto">
            <a:xfrm flipV="1">
              <a:off x="1583" y="286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3" name="Line 172"/>
            <p:cNvSpPr>
              <a:spLocks noChangeShapeType="1"/>
            </p:cNvSpPr>
            <p:nvPr/>
          </p:nvSpPr>
          <p:spPr bwMode="auto">
            <a:xfrm flipV="1">
              <a:off x="1607" y="284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4" name="Line 173"/>
            <p:cNvSpPr>
              <a:spLocks noChangeShapeType="1"/>
            </p:cNvSpPr>
            <p:nvPr/>
          </p:nvSpPr>
          <p:spPr bwMode="auto">
            <a:xfrm flipV="1">
              <a:off x="1631" y="283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5" name="Line 174"/>
            <p:cNvSpPr>
              <a:spLocks noChangeShapeType="1"/>
            </p:cNvSpPr>
            <p:nvPr/>
          </p:nvSpPr>
          <p:spPr bwMode="auto">
            <a:xfrm flipV="1">
              <a:off x="1655" y="2825"/>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6" name="Line 175"/>
            <p:cNvSpPr>
              <a:spLocks noChangeShapeType="1"/>
            </p:cNvSpPr>
            <p:nvPr/>
          </p:nvSpPr>
          <p:spPr bwMode="auto">
            <a:xfrm flipV="1">
              <a:off x="1678" y="281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7" name="Line 176"/>
            <p:cNvSpPr>
              <a:spLocks noChangeShapeType="1"/>
            </p:cNvSpPr>
            <p:nvPr/>
          </p:nvSpPr>
          <p:spPr bwMode="auto">
            <a:xfrm flipV="1">
              <a:off x="1702" y="280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8" name="Line 177"/>
            <p:cNvSpPr>
              <a:spLocks noChangeShapeType="1"/>
            </p:cNvSpPr>
            <p:nvPr/>
          </p:nvSpPr>
          <p:spPr bwMode="auto">
            <a:xfrm flipV="1">
              <a:off x="1726" y="279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9" name="Line 178"/>
            <p:cNvSpPr>
              <a:spLocks noChangeShapeType="1"/>
            </p:cNvSpPr>
            <p:nvPr/>
          </p:nvSpPr>
          <p:spPr bwMode="auto">
            <a:xfrm flipV="1">
              <a:off x="1750" y="277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0" name="Line 179"/>
            <p:cNvSpPr>
              <a:spLocks noChangeShapeType="1"/>
            </p:cNvSpPr>
            <p:nvPr/>
          </p:nvSpPr>
          <p:spPr bwMode="auto">
            <a:xfrm flipV="1">
              <a:off x="1773" y="2767"/>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1" name="Line 180"/>
            <p:cNvSpPr>
              <a:spLocks noChangeShapeType="1"/>
            </p:cNvSpPr>
            <p:nvPr/>
          </p:nvSpPr>
          <p:spPr bwMode="auto">
            <a:xfrm flipV="1">
              <a:off x="1797" y="2755"/>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2" name="Line 181"/>
            <p:cNvSpPr>
              <a:spLocks noChangeShapeType="1"/>
            </p:cNvSpPr>
            <p:nvPr/>
          </p:nvSpPr>
          <p:spPr bwMode="auto">
            <a:xfrm flipV="1">
              <a:off x="1821" y="2744"/>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3" name="Line 182"/>
            <p:cNvSpPr>
              <a:spLocks noChangeShapeType="1"/>
            </p:cNvSpPr>
            <p:nvPr/>
          </p:nvSpPr>
          <p:spPr bwMode="auto">
            <a:xfrm flipV="1">
              <a:off x="1845" y="273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4" name="Line 183"/>
            <p:cNvSpPr>
              <a:spLocks noChangeShapeType="1"/>
            </p:cNvSpPr>
            <p:nvPr/>
          </p:nvSpPr>
          <p:spPr bwMode="auto">
            <a:xfrm flipV="1">
              <a:off x="1869" y="2723"/>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5" name="Line 184"/>
            <p:cNvSpPr>
              <a:spLocks noChangeShapeType="1"/>
            </p:cNvSpPr>
            <p:nvPr/>
          </p:nvSpPr>
          <p:spPr bwMode="auto">
            <a:xfrm flipV="1">
              <a:off x="1892" y="271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6" name="Line 185"/>
            <p:cNvSpPr>
              <a:spLocks noChangeShapeType="1"/>
            </p:cNvSpPr>
            <p:nvPr/>
          </p:nvSpPr>
          <p:spPr bwMode="auto">
            <a:xfrm flipV="1">
              <a:off x="1916" y="270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7" name="Line 186"/>
            <p:cNvSpPr>
              <a:spLocks noChangeShapeType="1"/>
            </p:cNvSpPr>
            <p:nvPr/>
          </p:nvSpPr>
          <p:spPr bwMode="auto">
            <a:xfrm flipV="1">
              <a:off x="1940" y="269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8" name="Line 187"/>
            <p:cNvSpPr>
              <a:spLocks noChangeShapeType="1"/>
            </p:cNvSpPr>
            <p:nvPr/>
          </p:nvSpPr>
          <p:spPr bwMode="auto">
            <a:xfrm flipV="1">
              <a:off x="1964" y="268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9" name="Line 188"/>
            <p:cNvSpPr>
              <a:spLocks noChangeShapeType="1"/>
            </p:cNvSpPr>
            <p:nvPr/>
          </p:nvSpPr>
          <p:spPr bwMode="auto">
            <a:xfrm flipV="1">
              <a:off x="1988" y="266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0" name="Line 189"/>
            <p:cNvSpPr>
              <a:spLocks noChangeShapeType="1"/>
            </p:cNvSpPr>
            <p:nvPr/>
          </p:nvSpPr>
          <p:spPr bwMode="auto">
            <a:xfrm flipV="1">
              <a:off x="2011" y="265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1" name="Line 190"/>
            <p:cNvSpPr>
              <a:spLocks noChangeShapeType="1"/>
            </p:cNvSpPr>
            <p:nvPr/>
          </p:nvSpPr>
          <p:spPr bwMode="auto">
            <a:xfrm flipV="1">
              <a:off x="2035" y="264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2" name="Line 191"/>
            <p:cNvSpPr>
              <a:spLocks noChangeShapeType="1"/>
            </p:cNvSpPr>
            <p:nvPr/>
          </p:nvSpPr>
          <p:spPr bwMode="auto">
            <a:xfrm flipV="1">
              <a:off x="2059" y="263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3" name="Line 192"/>
            <p:cNvSpPr>
              <a:spLocks noChangeShapeType="1"/>
            </p:cNvSpPr>
            <p:nvPr/>
          </p:nvSpPr>
          <p:spPr bwMode="auto">
            <a:xfrm flipV="1">
              <a:off x="2083" y="262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4" name="Line 193"/>
            <p:cNvSpPr>
              <a:spLocks noChangeShapeType="1"/>
            </p:cNvSpPr>
            <p:nvPr/>
          </p:nvSpPr>
          <p:spPr bwMode="auto">
            <a:xfrm flipV="1">
              <a:off x="2106" y="2619"/>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5" name="Line 194"/>
            <p:cNvSpPr>
              <a:spLocks noChangeShapeType="1"/>
            </p:cNvSpPr>
            <p:nvPr/>
          </p:nvSpPr>
          <p:spPr bwMode="auto">
            <a:xfrm flipV="1">
              <a:off x="2130" y="260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6" name="Line 195"/>
            <p:cNvSpPr>
              <a:spLocks noChangeShapeType="1"/>
            </p:cNvSpPr>
            <p:nvPr/>
          </p:nvSpPr>
          <p:spPr bwMode="auto">
            <a:xfrm flipV="1">
              <a:off x="2154" y="25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7" name="Line 196"/>
            <p:cNvSpPr>
              <a:spLocks noChangeShapeType="1"/>
            </p:cNvSpPr>
            <p:nvPr/>
          </p:nvSpPr>
          <p:spPr bwMode="auto">
            <a:xfrm flipV="1">
              <a:off x="2178" y="258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8" name="Line 197"/>
            <p:cNvSpPr>
              <a:spLocks noChangeShapeType="1"/>
            </p:cNvSpPr>
            <p:nvPr/>
          </p:nvSpPr>
          <p:spPr bwMode="auto">
            <a:xfrm flipV="1">
              <a:off x="2202" y="257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9" name="Line 198"/>
            <p:cNvSpPr>
              <a:spLocks noChangeShapeType="1"/>
            </p:cNvSpPr>
            <p:nvPr/>
          </p:nvSpPr>
          <p:spPr bwMode="auto">
            <a:xfrm flipV="1">
              <a:off x="2225" y="257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0" name="Line 199"/>
            <p:cNvSpPr>
              <a:spLocks noChangeShapeType="1"/>
            </p:cNvSpPr>
            <p:nvPr/>
          </p:nvSpPr>
          <p:spPr bwMode="auto">
            <a:xfrm flipV="1">
              <a:off x="2249" y="256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1" name="Line 200"/>
            <p:cNvSpPr>
              <a:spLocks noChangeShapeType="1"/>
            </p:cNvSpPr>
            <p:nvPr/>
          </p:nvSpPr>
          <p:spPr bwMode="auto">
            <a:xfrm flipV="1">
              <a:off x="2273" y="255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2" name="Line 201"/>
            <p:cNvSpPr>
              <a:spLocks noChangeShapeType="1"/>
            </p:cNvSpPr>
            <p:nvPr/>
          </p:nvSpPr>
          <p:spPr bwMode="auto">
            <a:xfrm flipV="1">
              <a:off x="2297" y="254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3" name="Line 202"/>
            <p:cNvSpPr>
              <a:spLocks noChangeShapeType="1"/>
            </p:cNvSpPr>
            <p:nvPr/>
          </p:nvSpPr>
          <p:spPr bwMode="auto">
            <a:xfrm flipV="1">
              <a:off x="2321" y="2533"/>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4" name="Line 203"/>
            <p:cNvSpPr>
              <a:spLocks noChangeShapeType="1"/>
            </p:cNvSpPr>
            <p:nvPr/>
          </p:nvSpPr>
          <p:spPr bwMode="auto">
            <a:xfrm flipV="1">
              <a:off x="2344" y="2524"/>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5" name="Line 204"/>
            <p:cNvSpPr>
              <a:spLocks noChangeShapeType="1"/>
            </p:cNvSpPr>
            <p:nvPr/>
          </p:nvSpPr>
          <p:spPr bwMode="auto">
            <a:xfrm flipV="1">
              <a:off x="2368" y="251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 name="Group 406"/>
          <p:cNvGrpSpPr>
            <a:grpSpLocks/>
          </p:cNvGrpSpPr>
          <p:nvPr/>
        </p:nvGrpSpPr>
        <p:grpSpPr bwMode="auto">
          <a:xfrm>
            <a:off x="1003300" y="3324225"/>
            <a:ext cx="6072188" cy="2143125"/>
            <a:chOff x="632" y="2094"/>
            <a:chExt cx="3825" cy="1350"/>
          </a:xfrm>
        </p:grpSpPr>
        <p:sp>
          <p:nvSpPr>
            <p:cNvPr id="76" name="Line 206"/>
            <p:cNvSpPr>
              <a:spLocks noChangeShapeType="1"/>
            </p:cNvSpPr>
            <p:nvPr/>
          </p:nvSpPr>
          <p:spPr bwMode="auto">
            <a:xfrm flipV="1">
              <a:off x="2392" y="250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207"/>
            <p:cNvSpPr>
              <a:spLocks noChangeShapeType="1"/>
            </p:cNvSpPr>
            <p:nvPr/>
          </p:nvSpPr>
          <p:spPr bwMode="auto">
            <a:xfrm flipV="1">
              <a:off x="2416" y="24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208"/>
            <p:cNvSpPr>
              <a:spLocks noChangeShapeType="1"/>
            </p:cNvSpPr>
            <p:nvPr/>
          </p:nvSpPr>
          <p:spPr bwMode="auto">
            <a:xfrm flipV="1">
              <a:off x="2439" y="2490"/>
              <a:ext cx="4"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209"/>
            <p:cNvSpPr>
              <a:spLocks noChangeShapeType="1"/>
            </p:cNvSpPr>
            <p:nvPr/>
          </p:nvSpPr>
          <p:spPr bwMode="auto">
            <a:xfrm flipV="1">
              <a:off x="2463" y="248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210"/>
            <p:cNvSpPr>
              <a:spLocks noChangeShapeType="1"/>
            </p:cNvSpPr>
            <p:nvPr/>
          </p:nvSpPr>
          <p:spPr bwMode="auto">
            <a:xfrm flipV="1">
              <a:off x="2487" y="247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 name="Line 211"/>
            <p:cNvSpPr>
              <a:spLocks noChangeShapeType="1"/>
            </p:cNvSpPr>
            <p:nvPr/>
          </p:nvSpPr>
          <p:spPr bwMode="auto">
            <a:xfrm flipV="1">
              <a:off x="2511" y="2465"/>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212"/>
            <p:cNvSpPr>
              <a:spLocks noChangeShapeType="1"/>
            </p:cNvSpPr>
            <p:nvPr/>
          </p:nvSpPr>
          <p:spPr bwMode="auto">
            <a:xfrm flipV="1">
              <a:off x="2535" y="245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213"/>
            <p:cNvSpPr>
              <a:spLocks noChangeShapeType="1"/>
            </p:cNvSpPr>
            <p:nvPr/>
          </p:nvSpPr>
          <p:spPr bwMode="auto">
            <a:xfrm flipV="1">
              <a:off x="2558" y="244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 name="Line 214"/>
            <p:cNvSpPr>
              <a:spLocks noChangeShapeType="1"/>
            </p:cNvSpPr>
            <p:nvPr/>
          </p:nvSpPr>
          <p:spPr bwMode="auto">
            <a:xfrm flipV="1">
              <a:off x="2582" y="244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215"/>
            <p:cNvSpPr>
              <a:spLocks noChangeShapeType="1"/>
            </p:cNvSpPr>
            <p:nvPr/>
          </p:nvSpPr>
          <p:spPr bwMode="auto">
            <a:xfrm flipV="1">
              <a:off x="2606" y="243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216"/>
            <p:cNvSpPr>
              <a:spLocks noChangeShapeType="1"/>
            </p:cNvSpPr>
            <p:nvPr/>
          </p:nvSpPr>
          <p:spPr bwMode="auto">
            <a:xfrm flipV="1">
              <a:off x="2630" y="242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217"/>
            <p:cNvSpPr>
              <a:spLocks noChangeShapeType="1"/>
            </p:cNvSpPr>
            <p:nvPr/>
          </p:nvSpPr>
          <p:spPr bwMode="auto">
            <a:xfrm flipV="1">
              <a:off x="2654" y="241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218"/>
            <p:cNvSpPr>
              <a:spLocks noChangeShapeType="1"/>
            </p:cNvSpPr>
            <p:nvPr/>
          </p:nvSpPr>
          <p:spPr bwMode="auto">
            <a:xfrm flipV="1">
              <a:off x="2677" y="241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219"/>
            <p:cNvSpPr>
              <a:spLocks noChangeShapeType="1"/>
            </p:cNvSpPr>
            <p:nvPr/>
          </p:nvSpPr>
          <p:spPr bwMode="auto">
            <a:xfrm flipV="1">
              <a:off x="2701" y="2404"/>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220"/>
            <p:cNvSpPr>
              <a:spLocks noChangeShapeType="1"/>
            </p:cNvSpPr>
            <p:nvPr/>
          </p:nvSpPr>
          <p:spPr bwMode="auto">
            <a:xfrm flipV="1">
              <a:off x="2725" y="239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221"/>
            <p:cNvSpPr>
              <a:spLocks noChangeShapeType="1"/>
            </p:cNvSpPr>
            <p:nvPr/>
          </p:nvSpPr>
          <p:spPr bwMode="auto">
            <a:xfrm flipV="1">
              <a:off x="2749" y="238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222"/>
            <p:cNvSpPr>
              <a:spLocks noChangeShapeType="1"/>
            </p:cNvSpPr>
            <p:nvPr/>
          </p:nvSpPr>
          <p:spPr bwMode="auto">
            <a:xfrm flipV="1">
              <a:off x="2772" y="2382"/>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223"/>
            <p:cNvSpPr>
              <a:spLocks noChangeShapeType="1"/>
            </p:cNvSpPr>
            <p:nvPr/>
          </p:nvSpPr>
          <p:spPr bwMode="auto">
            <a:xfrm flipV="1">
              <a:off x="2796" y="2375"/>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224"/>
            <p:cNvSpPr>
              <a:spLocks noChangeShapeType="1"/>
            </p:cNvSpPr>
            <p:nvPr/>
          </p:nvSpPr>
          <p:spPr bwMode="auto">
            <a:xfrm flipV="1">
              <a:off x="2820" y="236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225"/>
            <p:cNvSpPr>
              <a:spLocks noChangeShapeType="1"/>
            </p:cNvSpPr>
            <p:nvPr/>
          </p:nvSpPr>
          <p:spPr bwMode="auto">
            <a:xfrm flipV="1">
              <a:off x="2844" y="236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226"/>
            <p:cNvSpPr>
              <a:spLocks noChangeShapeType="1"/>
            </p:cNvSpPr>
            <p:nvPr/>
          </p:nvSpPr>
          <p:spPr bwMode="auto">
            <a:xfrm flipV="1">
              <a:off x="2868" y="235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227"/>
            <p:cNvSpPr>
              <a:spLocks noChangeShapeType="1"/>
            </p:cNvSpPr>
            <p:nvPr/>
          </p:nvSpPr>
          <p:spPr bwMode="auto">
            <a:xfrm flipV="1">
              <a:off x="2891" y="2348"/>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228"/>
            <p:cNvSpPr>
              <a:spLocks noChangeShapeType="1"/>
            </p:cNvSpPr>
            <p:nvPr/>
          </p:nvSpPr>
          <p:spPr bwMode="auto">
            <a:xfrm flipV="1">
              <a:off x="2915" y="234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229"/>
            <p:cNvSpPr>
              <a:spLocks noChangeShapeType="1"/>
            </p:cNvSpPr>
            <p:nvPr/>
          </p:nvSpPr>
          <p:spPr bwMode="auto">
            <a:xfrm flipV="1">
              <a:off x="2939" y="233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230"/>
            <p:cNvSpPr>
              <a:spLocks noChangeShapeType="1"/>
            </p:cNvSpPr>
            <p:nvPr/>
          </p:nvSpPr>
          <p:spPr bwMode="auto">
            <a:xfrm flipV="1">
              <a:off x="2963" y="232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231"/>
            <p:cNvSpPr>
              <a:spLocks noChangeShapeType="1"/>
            </p:cNvSpPr>
            <p:nvPr/>
          </p:nvSpPr>
          <p:spPr bwMode="auto">
            <a:xfrm flipV="1">
              <a:off x="2987" y="232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232"/>
            <p:cNvSpPr>
              <a:spLocks noChangeShapeType="1"/>
            </p:cNvSpPr>
            <p:nvPr/>
          </p:nvSpPr>
          <p:spPr bwMode="auto">
            <a:xfrm flipV="1">
              <a:off x="3010" y="231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233"/>
            <p:cNvSpPr>
              <a:spLocks noChangeShapeType="1"/>
            </p:cNvSpPr>
            <p:nvPr/>
          </p:nvSpPr>
          <p:spPr bwMode="auto">
            <a:xfrm flipV="1">
              <a:off x="3034" y="231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234"/>
            <p:cNvSpPr>
              <a:spLocks noChangeShapeType="1"/>
            </p:cNvSpPr>
            <p:nvPr/>
          </p:nvSpPr>
          <p:spPr bwMode="auto">
            <a:xfrm flipV="1">
              <a:off x="3058" y="230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235"/>
            <p:cNvSpPr>
              <a:spLocks noChangeShapeType="1"/>
            </p:cNvSpPr>
            <p:nvPr/>
          </p:nvSpPr>
          <p:spPr bwMode="auto">
            <a:xfrm flipV="1">
              <a:off x="3082" y="22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236"/>
            <p:cNvSpPr>
              <a:spLocks noChangeShapeType="1"/>
            </p:cNvSpPr>
            <p:nvPr/>
          </p:nvSpPr>
          <p:spPr bwMode="auto">
            <a:xfrm flipV="1">
              <a:off x="3105" y="2293"/>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237"/>
            <p:cNvSpPr>
              <a:spLocks noChangeShapeType="1"/>
            </p:cNvSpPr>
            <p:nvPr/>
          </p:nvSpPr>
          <p:spPr bwMode="auto">
            <a:xfrm flipV="1">
              <a:off x="3129" y="228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238"/>
            <p:cNvSpPr>
              <a:spLocks noChangeShapeType="1"/>
            </p:cNvSpPr>
            <p:nvPr/>
          </p:nvSpPr>
          <p:spPr bwMode="auto">
            <a:xfrm flipV="1">
              <a:off x="3153" y="228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239"/>
            <p:cNvSpPr>
              <a:spLocks noChangeShapeType="1"/>
            </p:cNvSpPr>
            <p:nvPr/>
          </p:nvSpPr>
          <p:spPr bwMode="auto">
            <a:xfrm>
              <a:off x="3177" y="2278"/>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240"/>
            <p:cNvSpPr>
              <a:spLocks noChangeShapeType="1"/>
            </p:cNvSpPr>
            <p:nvPr/>
          </p:nvSpPr>
          <p:spPr bwMode="auto">
            <a:xfrm flipV="1">
              <a:off x="3201" y="227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241"/>
            <p:cNvSpPr>
              <a:spLocks noChangeShapeType="1"/>
            </p:cNvSpPr>
            <p:nvPr/>
          </p:nvSpPr>
          <p:spPr bwMode="auto">
            <a:xfrm flipV="1">
              <a:off x="3224" y="226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242"/>
            <p:cNvSpPr>
              <a:spLocks noChangeShapeType="1"/>
            </p:cNvSpPr>
            <p:nvPr/>
          </p:nvSpPr>
          <p:spPr bwMode="auto">
            <a:xfrm flipV="1">
              <a:off x="3248" y="226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243"/>
            <p:cNvSpPr>
              <a:spLocks noChangeShapeType="1"/>
            </p:cNvSpPr>
            <p:nvPr/>
          </p:nvSpPr>
          <p:spPr bwMode="auto">
            <a:xfrm>
              <a:off x="3272" y="225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244"/>
            <p:cNvSpPr>
              <a:spLocks noChangeShapeType="1"/>
            </p:cNvSpPr>
            <p:nvPr/>
          </p:nvSpPr>
          <p:spPr bwMode="auto">
            <a:xfrm flipV="1">
              <a:off x="3296" y="225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245"/>
            <p:cNvSpPr>
              <a:spLocks noChangeShapeType="1"/>
            </p:cNvSpPr>
            <p:nvPr/>
          </p:nvSpPr>
          <p:spPr bwMode="auto">
            <a:xfrm flipV="1">
              <a:off x="3320" y="224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246"/>
            <p:cNvSpPr>
              <a:spLocks noChangeShapeType="1"/>
            </p:cNvSpPr>
            <p:nvPr/>
          </p:nvSpPr>
          <p:spPr bwMode="auto">
            <a:xfrm>
              <a:off x="3343" y="224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247"/>
            <p:cNvSpPr>
              <a:spLocks noChangeShapeType="1"/>
            </p:cNvSpPr>
            <p:nvPr/>
          </p:nvSpPr>
          <p:spPr bwMode="auto">
            <a:xfrm flipV="1">
              <a:off x="3367" y="223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248"/>
            <p:cNvSpPr>
              <a:spLocks noChangeShapeType="1"/>
            </p:cNvSpPr>
            <p:nvPr/>
          </p:nvSpPr>
          <p:spPr bwMode="auto">
            <a:xfrm flipV="1">
              <a:off x="3391" y="223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249"/>
            <p:cNvSpPr>
              <a:spLocks noChangeShapeType="1"/>
            </p:cNvSpPr>
            <p:nvPr/>
          </p:nvSpPr>
          <p:spPr bwMode="auto">
            <a:xfrm>
              <a:off x="3415" y="223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250"/>
            <p:cNvSpPr>
              <a:spLocks noChangeShapeType="1"/>
            </p:cNvSpPr>
            <p:nvPr/>
          </p:nvSpPr>
          <p:spPr bwMode="auto">
            <a:xfrm flipV="1">
              <a:off x="3439" y="2226"/>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251"/>
            <p:cNvSpPr>
              <a:spLocks noChangeShapeType="1"/>
            </p:cNvSpPr>
            <p:nvPr/>
          </p:nvSpPr>
          <p:spPr bwMode="auto">
            <a:xfrm flipV="1">
              <a:off x="3462" y="222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252"/>
            <p:cNvSpPr>
              <a:spLocks noChangeShapeType="1"/>
            </p:cNvSpPr>
            <p:nvPr/>
          </p:nvSpPr>
          <p:spPr bwMode="auto">
            <a:xfrm>
              <a:off x="3486" y="221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253"/>
            <p:cNvSpPr>
              <a:spLocks noChangeShapeType="1"/>
            </p:cNvSpPr>
            <p:nvPr/>
          </p:nvSpPr>
          <p:spPr bwMode="auto">
            <a:xfrm flipV="1">
              <a:off x="3510" y="221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254"/>
            <p:cNvSpPr>
              <a:spLocks noChangeShapeType="1"/>
            </p:cNvSpPr>
            <p:nvPr/>
          </p:nvSpPr>
          <p:spPr bwMode="auto">
            <a:xfrm flipV="1">
              <a:off x="3534" y="221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255"/>
            <p:cNvSpPr>
              <a:spLocks noChangeShapeType="1"/>
            </p:cNvSpPr>
            <p:nvPr/>
          </p:nvSpPr>
          <p:spPr bwMode="auto">
            <a:xfrm>
              <a:off x="3557" y="2206"/>
              <a:ext cx="4"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256"/>
            <p:cNvSpPr>
              <a:spLocks noChangeShapeType="1"/>
            </p:cNvSpPr>
            <p:nvPr/>
          </p:nvSpPr>
          <p:spPr bwMode="auto">
            <a:xfrm flipV="1">
              <a:off x="3581" y="220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257"/>
            <p:cNvSpPr>
              <a:spLocks noChangeShapeType="1"/>
            </p:cNvSpPr>
            <p:nvPr/>
          </p:nvSpPr>
          <p:spPr bwMode="auto">
            <a:xfrm flipV="1">
              <a:off x="3605" y="21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258"/>
            <p:cNvSpPr>
              <a:spLocks noChangeShapeType="1"/>
            </p:cNvSpPr>
            <p:nvPr/>
          </p:nvSpPr>
          <p:spPr bwMode="auto">
            <a:xfrm>
              <a:off x="3629" y="2196"/>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259"/>
            <p:cNvSpPr>
              <a:spLocks noChangeShapeType="1"/>
            </p:cNvSpPr>
            <p:nvPr/>
          </p:nvSpPr>
          <p:spPr bwMode="auto">
            <a:xfrm>
              <a:off x="3653" y="219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260"/>
            <p:cNvSpPr>
              <a:spLocks noChangeShapeType="1"/>
            </p:cNvSpPr>
            <p:nvPr/>
          </p:nvSpPr>
          <p:spPr bwMode="auto">
            <a:xfrm>
              <a:off x="3676" y="218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261"/>
            <p:cNvSpPr>
              <a:spLocks noChangeShapeType="1"/>
            </p:cNvSpPr>
            <p:nvPr/>
          </p:nvSpPr>
          <p:spPr bwMode="auto">
            <a:xfrm flipV="1">
              <a:off x="3700" y="218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262"/>
            <p:cNvSpPr>
              <a:spLocks noChangeShapeType="1"/>
            </p:cNvSpPr>
            <p:nvPr/>
          </p:nvSpPr>
          <p:spPr bwMode="auto">
            <a:xfrm flipV="1">
              <a:off x="3724" y="218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263"/>
            <p:cNvSpPr>
              <a:spLocks noChangeShapeType="1"/>
            </p:cNvSpPr>
            <p:nvPr/>
          </p:nvSpPr>
          <p:spPr bwMode="auto">
            <a:xfrm>
              <a:off x="3748" y="218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264"/>
            <p:cNvSpPr>
              <a:spLocks noChangeShapeType="1"/>
            </p:cNvSpPr>
            <p:nvPr/>
          </p:nvSpPr>
          <p:spPr bwMode="auto">
            <a:xfrm>
              <a:off x="3772" y="217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265"/>
            <p:cNvSpPr>
              <a:spLocks noChangeShapeType="1"/>
            </p:cNvSpPr>
            <p:nvPr/>
          </p:nvSpPr>
          <p:spPr bwMode="auto">
            <a:xfrm flipV="1">
              <a:off x="3795" y="217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266"/>
            <p:cNvSpPr>
              <a:spLocks noChangeShapeType="1"/>
            </p:cNvSpPr>
            <p:nvPr/>
          </p:nvSpPr>
          <p:spPr bwMode="auto">
            <a:xfrm>
              <a:off x="3819" y="217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267"/>
            <p:cNvSpPr>
              <a:spLocks noChangeShapeType="1"/>
            </p:cNvSpPr>
            <p:nvPr/>
          </p:nvSpPr>
          <p:spPr bwMode="auto">
            <a:xfrm>
              <a:off x="3843" y="216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268"/>
            <p:cNvSpPr>
              <a:spLocks noChangeShapeType="1"/>
            </p:cNvSpPr>
            <p:nvPr/>
          </p:nvSpPr>
          <p:spPr bwMode="auto">
            <a:xfrm>
              <a:off x="3867" y="216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269"/>
            <p:cNvSpPr>
              <a:spLocks noChangeShapeType="1"/>
            </p:cNvSpPr>
            <p:nvPr/>
          </p:nvSpPr>
          <p:spPr bwMode="auto">
            <a:xfrm flipV="1">
              <a:off x="3890" y="2164"/>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270"/>
            <p:cNvSpPr>
              <a:spLocks noChangeShapeType="1"/>
            </p:cNvSpPr>
            <p:nvPr/>
          </p:nvSpPr>
          <p:spPr bwMode="auto">
            <a:xfrm>
              <a:off x="3914" y="216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271"/>
            <p:cNvSpPr>
              <a:spLocks noChangeShapeType="1"/>
            </p:cNvSpPr>
            <p:nvPr/>
          </p:nvSpPr>
          <p:spPr bwMode="auto">
            <a:xfrm flipV="1">
              <a:off x="3938" y="2160"/>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272"/>
            <p:cNvSpPr>
              <a:spLocks noChangeShapeType="1"/>
            </p:cNvSpPr>
            <p:nvPr/>
          </p:nvSpPr>
          <p:spPr bwMode="auto">
            <a:xfrm>
              <a:off x="3962" y="215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273"/>
            <p:cNvSpPr>
              <a:spLocks noChangeShapeType="1"/>
            </p:cNvSpPr>
            <p:nvPr/>
          </p:nvSpPr>
          <p:spPr bwMode="auto">
            <a:xfrm flipV="1">
              <a:off x="3986" y="215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274"/>
            <p:cNvSpPr>
              <a:spLocks noChangeShapeType="1"/>
            </p:cNvSpPr>
            <p:nvPr/>
          </p:nvSpPr>
          <p:spPr bwMode="auto">
            <a:xfrm>
              <a:off x="4009" y="215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275"/>
            <p:cNvSpPr>
              <a:spLocks noChangeShapeType="1"/>
            </p:cNvSpPr>
            <p:nvPr/>
          </p:nvSpPr>
          <p:spPr bwMode="auto">
            <a:xfrm>
              <a:off x="4033" y="215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276"/>
            <p:cNvSpPr>
              <a:spLocks noChangeShapeType="1"/>
            </p:cNvSpPr>
            <p:nvPr/>
          </p:nvSpPr>
          <p:spPr bwMode="auto">
            <a:xfrm>
              <a:off x="4038" y="215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277"/>
            <p:cNvSpPr>
              <a:spLocks noChangeShapeType="1"/>
            </p:cNvSpPr>
            <p:nvPr/>
          </p:nvSpPr>
          <p:spPr bwMode="auto">
            <a:xfrm>
              <a:off x="4062" y="2151"/>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278"/>
            <p:cNvSpPr>
              <a:spLocks noChangeShapeType="1"/>
            </p:cNvSpPr>
            <p:nvPr/>
          </p:nvSpPr>
          <p:spPr bwMode="auto">
            <a:xfrm flipV="1">
              <a:off x="4085" y="215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279"/>
            <p:cNvSpPr>
              <a:spLocks noChangeShapeType="1"/>
            </p:cNvSpPr>
            <p:nvPr/>
          </p:nvSpPr>
          <p:spPr bwMode="auto">
            <a:xfrm>
              <a:off x="4109" y="214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280"/>
            <p:cNvSpPr>
              <a:spLocks noChangeShapeType="1"/>
            </p:cNvSpPr>
            <p:nvPr/>
          </p:nvSpPr>
          <p:spPr bwMode="auto">
            <a:xfrm>
              <a:off x="4133" y="214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281"/>
            <p:cNvSpPr>
              <a:spLocks noChangeShapeType="1"/>
            </p:cNvSpPr>
            <p:nvPr/>
          </p:nvSpPr>
          <p:spPr bwMode="auto">
            <a:xfrm flipV="1">
              <a:off x="4157" y="214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282"/>
            <p:cNvSpPr>
              <a:spLocks noChangeShapeType="1"/>
            </p:cNvSpPr>
            <p:nvPr/>
          </p:nvSpPr>
          <p:spPr bwMode="auto">
            <a:xfrm>
              <a:off x="4180" y="2145"/>
              <a:ext cx="4"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283"/>
            <p:cNvSpPr>
              <a:spLocks noChangeShapeType="1"/>
            </p:cNvSpPr>
            <p:nvPr/>
          </p:nvSpPr>
          <p:spPr bwMode="auto">
            <a:xfrm>
              <a:off x="4204" y="2144"/>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284"/>
            <p:cNvSpPr>
              <a:spLocks noChangeShapeType="1"/>
            </p:cNvSpPr>
            <p:nvPr/>
          </p:nvSpPr>
          <p:spPr bwMode="auto">
            <a:xfrm>
              <a:off x="4228" y="214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285"/>
            <p:cNvSpPr>
              <a:spLocks noChangeShapeType="1"/>
            </p:cNvSpPr>
            <p:nvPr/>
          </p:nvSpPr>
          <p:spPr bwMode="auto">
            <a:xfrm>
              <a:off x="4252" y="214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86"/>
            <p:cNvSpPr>
              <a:spLocks noChangeShapeType="1"/>
            </p:cNvSpPr>
            <p:nvPr/>
          </p:nvSpPr>
          <p:spPr bwMode="auto">
            <a:xfrm>
              <a:off x="4276" y="214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87"/>
            <p:cNvSpPr>
              <a:spLocks noChangeShapeType="1"/>
            </p:cNvSpPr>
            <p:nvPr/>
          </p:nvSpPr>
          <p:spPr bwMode="auto">
            <a:xfrm>
              <a:off x="4299" y="2141"/>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88"/>
            <p:cNvSpPr>
              <a:spLocks noChangeShapeType="1"/>
            </p:cNvSpPr>
            <p:nvPr/>
          </p:nvSpPr>
          <p:spPr bwMode="auto">
            <a:xfrm>
              <a:off x="4323" y="2141"/>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89"/>
            <p:cNvSpPr>
              <a:spLocks noChangeShapeType="1"/>
            </p:cNvSpPr>
            <p:nvPr/>
          </p:nvSpPr>
          <p:spPr bwMode="auto">
            <a:xfrm>
              <a:off x="4347" y="214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90"/>
            <p:cNvSpPr>
              <a:spLocks noChangeShapeType="1"/>
            </p:cNvSpPr>
            <p:nvPr/>
          </p:nvSpPr>
          <p:spPr bwMode="auto">
            <a:xfrm>
              <a:off x="4371" y="214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91"/>
            <p:cNvSpPr>
              <a:spLocks noChangeShapeType="1"/>
            </p:cNvSpPr>
            <p:nvPr/>
          </p:nvSpPr>
          <p:spPr bwMode="auto">
            <a:xfrm>
              <a:off x="4395" y="214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Oval 292"/>
            <p:cNvSpPr>
              <a:spLocks noChangeArrowheads="1"/>
            </p:cNvSpPr>
            <p:nvPr/>
          </p:nvSpPr>
          <p:spPr bwMode="auto">
            <a:xfrm>
              <a:off x="632"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Oval 293"/>
            <p:cNvSpPr>
              <a:spLocks noChangeArrowheads="1"/>
            </p:cNvSpPr>
            <p:nvPr/>
          </p:nvSpPr>
          <p:spPr bwMode="auto">
            <a:xfrm>
              <a:off x="1006"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Oval 294"/>
            <p:cNvSpPr>
              <a:spLocks noChangeArrowheads="1"/>
            </p:cNvSpPr>
            <p:nvPr/>
          </p:nvSpPr>
          <p:spPr bwMode="auto">
            <a:xfrm>
              <a:off x="1379"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Oval 295"/>
            <p:cNvSpPr>
              <a:spLocks noChangeArrowheads="1"/>
            </p:cNvSpPr>
            <p:nvPr/>
          </p:nvSpPr>
          <p:spPr bwMode="auto">
            <a:xfrm>
              <a:off x="1753"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Oval 296"/>
            <p:cNvSpPr>
              <a:spLocks noChangeArrowheads="1"/>
            </p:cNvSpPr>
            <p:nvPr/>
          </p:nvSpPr>
          <p:spPr bwMode="auto">
            <a:xfrm>
              <a:off x="2126" y="3352"/>
              <a:ext cx="92"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Oval 297"/>
            <p:cNvSpPr>
              <a:spLocks noChangeArrowheads="1"/>
            </p:cNvSpPr>
            <p:nvPr/>
          </p:nvSpPr>
          <p:spPr bwMode="auto">
            <a:xfrm>
              <a:off x="2499" y="3352"/>
              <a:ext cx="92"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Oval 298"/>
            <p:cNvSpPr>
              <a:spLocks noChangeArrowheads="1"/>
            </p:cNvSpPr>
            <p:nvPr/>
          </p:nvSpPr>
          <p:spPr bwMode="auto">
            <a:xfrm>
              <a:off x="2872"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Oval 299"/>
            <p:cNvSpPr>
              <a:spLocks noChangeArrowheads="1"/>
            </p:cNvSpPr>
            <p:nvPr/>
          </p:nvSpPr>
          <p:spPr bwMode="auto">
            <a:xfrm>
              <a:off x="3245"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Oval 300"/>
            <p:cNvSpPr>
              <a:spLocks noChangeArrowheads="1"/>
            </p:cNvSpPr>
            <p:nvPr/>
          </p:nvSpPr>
          <p:spPr bwMode="auto">
            <a:xfrm>
              <a:off x="3619"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Oval 301"/>
            <p:cNvSpPr>
              <a:spLocks noChangeArrowheads="1"/>
            </p:cNvSpPr>
            <p:nvPr/>
          </p:nvSpPr>
          <p:spPr bwMode="auto">
            <a:xfrm>
              <a:off x="3992"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302"/>
            <p:cNvSpPr>
              <a:spLocks noChangeShapeType="1"/>
            </p:cNvSpPr>
            <p:nvPr/>
          </p:nvSpPr>
          <p:spPr bwMode="auto">
            <a:xfrm>
              <a:off x="679" y="3398"/>
              <a:ext cx="8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Freeform 303"/>
            <p:cNvSpPr>
              <a:spLocks/>
            </p:cNvSpPr>
            <p:nvPr/>
          </p:nvSpPr>
          <p:spPr bwMode="auto">
            <a:xfrm>
              <a:off x="794" y="3398"/>
              <a:ext cx="152"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Freeform 304"/>
            <p:cNvSpPr>
              <a:spLocks/>
            </p:cNvSpPr>
            <p:nvPr/>
          </p:nvSpPr>
          <p:spPr bwMode="auto">
            <a:xfrm>
              <a:off x="97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Freeform 305"/>
            <p:cNvSpPr>
              <a:spLocks/>
            </p:cNvSpPr>
            <p:nvPr/>
          </p:nvSpPr>
          <p:spPr bwMode="auto">
            <a:xfrm>
              <a:off x="1161"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Freeform 306"/>
            <p:cNvSpPr>
              <a:spLocks/>
            </p:cNvSpPr>
            <p:nvPr/>
          </p:nvSpPr>
          <p:spPr bwMode="auto">
            <a:xfrm>
              <a:off x="134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Freeform 307"/>
            <p:cNvSpPr>
              <a:spLocks/>
            </p:cNvSpPr>
            <p:nvPr/>
          </p:nvSpPr>
          <p:spPr bwMode="auto">
            <a:xfrm>
              <a:off x="152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Freeform 308"/>
            <p:cNvSpPr>
              <a:spLocks/>
            </p:cNvSpPr>
            <p:nvPr/>
          </p:nvSpPr>
          <p:spPr bwMode="auto">
            <a:xfrm>
              <a:off x="1711"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Freeform 309"/>
            <p:cNvSpPr>
              <a:spLocks/>
            </p:cNvSpPr>
            <p:nvPr/>
          </p:nvSpPr>
          <p:spPr bwMode="auto">
            <a:xfrm>
              <a:off x="189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Freeform 310"/>
            <p:cNvSpPr>
              <a:spLocks/>
            </p:cNvSpPr>
            <p:nvPr/>
          </p:nvSpPr>
          <p:spPr bwMode="auto">
            <a:xfrm>
              <a:off x="207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Freeform 311"/>
            <p:cNvSpPr>
              <a:spLocks/>
            </p:cNvSpPr>
            <p:nvPr/>
          </p:nvSpPr>
          <p:spPr bwMode="auto">
            <a:xfrm>
              <a:off x="2261" y="3398"/>
              <a:ext cx="152"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Freeform 312"/>
            <p:cNvSpPr>
              <a:spLocks/>
            </p:cNvSpPr>
            <p:nvPr/>
          </p:nvSpPr>
          <p:spPr bwMode="auto">
            <a:xfrm>
              <a:off x="244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Freeform 313"/>
            <p:cNvSpPr>
              <a:spLocks/>
            </p:cNvSpPr>
            <p:nvPr/>
          </p:nvSpPr>
          <p:spPr bwMode="auto">
            <a:xfrm>
              <a:off x="262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Freeform 314"/>
            <p:cNvSpPr>
              <a:spLocks/>
            </p:cNvSpPr>
            <p:nvPr/>
          </p:nvSpPr>
          <p:spPr bwMode="auto">
            <a:xfrm>
              <a:off x="2812"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Freeform 315"/>
            <p:cNvSpPr>
              <a:spLocks/>
            </p:cNvSpPr>
            <p:nvPr/>
          </p:nvSpPr>
          <p:spPr bwMode="auto">
            <a:xfrm>
              <a:off x="299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Freeform 316"/>
            <p:cNvSpPr>
              <a:spLocks/>
            </p:cNvSpPr>
            <p:nvPr/>
          </p:nvSpPr>
          <p:spPr bwMode="auto">
            <a:xfrm>
              <a:off x="3178" y="3398"/>
              <a:ext cx="152"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Freeform 317"/>
            <p:cNvSpPr>
              <a:spLocks/>
            </p:cNvSpPr>
            <p:nvPr/>
          </p:nvSpPr>
          <p:spPr bwMode="auto">
            <a:xfrm>
              <a:off x="3362"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Freeform 318"/>
            <p:cNvSpPr>
              <a:spLocks/>
            </p:cNvSpPr>
            <p:nvPr/>
          </p:nvSpPr>
          <p:spPr bwMode="auto">
            <a:xfrm>
              <a:off x="354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Freeform 319"/>
            <p:cNvSpPr>
              <a:spLocks/>
            </p:cNvSpPr>
            <p:nvPr/>
          </p:nvSpPr>
          <p:spPr bwMode="auto">
            <a:xfrm>
              <a:off x="3729"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20"/>
            <p:cNvSpPr>
              <a:spLocks noChangeShapeType="1"/>
            </p:cNvSpPr>
            <p:nvPr/>
          </p:nvSpPr>
          <p:spPr bwMode="auto">
            <a:xfrm>
              <a:off x="3912" y="3398"/>
              <a:ext cx="68"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Oval 321"/>
            <p:cNvSpPr>
              <a:spLocks noChangeArrowheads="1"/>
            </p:cNvSpPr>
            <p:nvPr/>
          </p:nvSpPr>
          <p:spPr bwMode="auto">
            <a:xfrm>
              <a:off x="4365" y="3352"/>
              <a:ext cx="92"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22"/>
            <p:cNvSpPr>
              <a:spLocks noChangeShapeType="1"/>
            </p:cNvSpPr>
            <p:nvPr/>
          </p:nvSpPr>
          <p:spPr bwMode="auto">
            <a:xfrm>
              <a:off x="4038" y="3398"/>
              <a:ext cx="8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Freeform 323"/>
            <p:cNvSpPr>
              <a:spLocks/>
            </p:cNvSpPr>
            <p:nvPr/>
          </p:nvSpPr>
          <p:spPr bwMode="auto">
            <a:xfrm>
              <a:off x="4153"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24"/>
            <p:cNvSpPr>
              <a:spLocks noChangeShapeType="1"/>
            </p:cNvSpPr>
            <p:nvPr/>
          </p:nvSpPr>
          <p:spPr bwMode="auto">
            <a:xfrm>
              <a:off x="4336" y="3398"/>
              <a:ext cx="69"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Oval 325"/>
            <p:cNvSpPr>
              <a:spLocks noChangeArrowheads="1"/>
            </p:cNvSpPr>
            <p:nvPr/>
          </p:nvSpPr>
          <p:spPr bwMode="auto">
            <a:xfrm>
              <a:off x="632"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6" name="Oval 326"/>
            <p:cNvSpPr>
              <a:spLocks noChangeArrowheads="1"/>
            </p:cNvSpPr>
            <p:nvPr/>
          </p:nvSpPr>
          <p:spPr bwMode="auto">
            <a:xfrm>
              <a:off x="1006"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7" name="Oval 327"/>
            <p:cNvSpPr>
              <a:spLocks noChangeArrowheads="1"/>
            </p:cNvSpPr>
            <p:nvPr/>
          </p:nvSpPr>
          <p:spPr bwMode="auto">
            <a:xfrm>
              <a:off x="1379" y="2094"/>
              <a:ext cx="93"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8" name="Oval 328"/>
            <p:cNvSpPr>
              <a:spLocks noChangeArrowheads="1"/>
            </p:cNvSpPr>
            <p:nvPr/>
          </p:nvSpPr>
          <p:spPr bwMode="auto">
            <a:xfrm>
              <a:off x="1753"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9" name="Oval 329"/>
            <p:cNvSpPr>
              <a:spLocks noChangeArrowheads="1"/>
            </p:cNvSpPr>
            <p:nvPr/>
          </p:nvSpPr>
          <p:spPr bwMode="auto">
            <a:xfrm>
              <a:off x="2126" y="2094"/>
              <a:ext cx="92"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0" name="Oval 330"/>
            <p:cNvSpPr>
              <a:spLocks noChangeArrowheads="1"/>
            </p:cNvSpPr>
            <p:nvPr/>
          </p:nvSpPr>
          <p:spPr bwMode="auto">
            <a:xfrm>
              <a:off x="2499" y="2094"/>
              <a:ext cx="92"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1" name="Oval 331"/>
            <p:cNvSpPr>
              <a:spLocks noChangeArrowheads="1"/>
            </p:cNvSpPr>
            <p:nvPr/>
          </p:nvSpPr>
          <p:spPr bwMode="auto">
            <a:xfrm>
              <a:off x="2872" y="2094"/>
              <a:ext cx="93"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2" name="Oval 332"/>
            <p:cNvSpPr>
              <a:spLocks noChangeArrowheads="1"/>
            </p:cNvSpPr>
            <p:nvPr/>
          </p:nvSpPr>
          <p:spPr bwMode="auto">
            <a:xfrm>
              <a:off x="3245"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3" name="Oval 333"/>
            <p:cNvSpPr>
              <a:spLocks noChangeArrowheads="1"/>
            </p:cNvSpPr>
            <p:nvPr/>
          </p:nvSpPr>
          <p:spPr bwMode="auto">
            <a:xfrm>
              <a:off x="3619" y="2094"/>
              <a:ext cx="93"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4" name="Oval 334"/>
            <p:cNvSpPr>
              <a:spLocks noChangeArrowheads="1"/>
            </p:cNvSpPr>
            <p:nvPr/>
          </p:nvSpPr>
          <p:spPr bwMode="auto">
            <a:xfrm>
              <a:off x="3992"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5" name="Line 335"/>
            <p:cNvSpPr>
              <a:spLocks noChangeShapeType="1"/>
            </p:cNvSpPr>
            <p:nvPr/>
          </p:nvSpPr>
          <p:spPr bwMode="auto">
            <a:xfrm>
              <a:off x="679"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336"/>
            <p:cNvSpPr>
              <a:spLocks noChangeShapeType="1"/>
            </p:cNvSpPr>
            <p:nvPr/>
          </p:nvSpPr>
          <p:spPr bwMode="auto">
            <a:xfrm>
              <a:off x="741"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337"/>
            <p:cNvSpPr>
              <a:spLocks noChangeShapeType="1"/>
            </p:cNvSpPr>
            <p:nvPr/>
          </p:nvSpPr>
          <p:spPr bwMode="auto">
            <a:xfrm>
              <a:off x="777"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338"/>
            <p:cNvSpPr>
              <a:spLocks noChangeShapeType="1"/>
            </p:cNvSpPr>
            <p:nvPr/>
          </p:nvSpPr>
          <p:spPr bwMode="auto">
            <a:xfrm>
              <a:off x="838"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339"/>
            <p:cNvSpPr>
              <a:spLocks noChangeShapeType="1"/>
            </p:cNvSpPr>
            <p:nvPr/>
          </p:nvSpPr>
          <p:spPr bwMode="auto">
            <a:xfrm>
              <a:off x="874"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340"/>
            <p:cNvSpPr>
              <a:spLocks noChangeShapeType="1"/>
            </p:cNvSpPr>
            <p:nvPr/>
          </p:nvSpPr>
          <p:spPr bwMode="auto">
            <a:xfrm>
              <a:off x="936"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341"/>
            <p:cNvSpPr>
              <a:spLocks noChangeShapeType="1"/>
            </p:cNvSpPr>
            <p:nvPr/>
          </p:nvSpPr>
          <p:spPr bwMode="auto">
            <a:xfrm>
              <a:off x="972"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342"/>
            <p:cNvSpPr>
              <a:spLocks noChangeShapeType="1"/>
            </p:cNvSpPr>
            <p:nvPr/>
          </p:nvSpPr>
          <p:spPr bwMode="auto">
            <a:xfrm>
              <a:off x="1033"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343"/>
            <p:cNvSpPr>
              <a:spLocks noChangeShapeType="1"/>
            </p:cNvSpPr>
            <p:nvPr/>
          </p:nvSpPr>
          <p:spPr bwMode="auto">
            <a:xfrm>
              <a:off x="1069"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344"/>
            <p:cNvSpPr>
              <a:spLocks noChangeShapeType="1"/>
            </p:cNvSpPr>
            <p:nvPr/>
          </p:nvSpPr>
          <p:spPr bwMode="auto">
            <a:xfrm>
              <a:off x="1130" y="2140"/>
              <a:ext cx="4"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345"/>
            <p:cNvSpPr>
              <a:spLocks noChangeShapeType="1"/>
            </p:cNvSpPr>
            <p:nvPr/>
          </p:nvSpPr>
          <p:spPr bwMode="auto">
            <a:xfrm>
              <a:off x="1167"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346"/>
            <p:cNvSpPr>
              <a:spLocks noChangeShapeType="1"/>
            </p:cNvSpPr>
            <p:nvPr/>
          </p:nvSpPr>
          <p:spPr bwMode="auto">
            <a:xfrm>
              <a:off x="1228"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347"/>
            <p:cNvSpPr>
              <a:spLocks noChangeShapeType="1"/>
            </p:cNvSpPr>
            <p:nvPr/>
          </p:nvSpPr>
          <p:spPr bwMode="auto">
            <a:xfrm>
              <a:off x="1264"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348"/>
            <p:cNvSpPr>
              <a:spLocks noChangeShapeType="1"/>
            </p:cNvSpPr>
            <p:nvPr/>
          </p:nvSpPr>
          <p:spPr bwMode="auto">
            <a:xfrm>
              <a:off x="132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349"/>
            <p:cNvSpPr>
              <a:spLocks noChangeShapeType="1"/>
            </p:cNvSpPr>
            <p:nvPr/>
          </p:nvSpPr>
          <p:spPr bwMode="auto">
            <a:xfrm>
              <a:off x="1361"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0" name="Line 350"/>
            <p:cNvSpPr>
              <a:spLocks noChangeShapeType="1"/>
            </p:cNvSpPr>
            <p:nvPr/>
          </p:nvSpPr>
          <p:spPr bwMode="auto">
            <a:xfrm>
              <a:off x="1423" y="2140"/>
              <a:ext cx="3" cy="0"/>
            </a:xfrm>
            <a:prstGeom prst="line">
              <a:avLst/>
            </a:prstGeom>
            <a:noFill/>
            <a:ln w="30163">
              <a:solidFill>
                <a:srgbClr val="990099"/>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351"/>
            <p:cNvSpPr>
              <a:spLocks noChangeShapeType="1"/>
            </p:cNvSpPr>
            <p:nvPr/>
          </p:nvSpPr>
          <p:spPr bwMode="auto">
            <a:xfrm>
              <a:off x="1459"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352"/>
            <p:cNvSpPr>
              <a:spLocks noChangeShapeType="1"/>
            </p:cNvSpPr>
            <p:nvPr/>
          </p:nvSpPr>
          <p:spPr bwMode="auto">
            <a:xfrm>
              <a:off x="152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353"/>
            <p:cNvSpPr>
              <a:spLocks noChangeShapeType="1"/>
            </p:cNvSpPr>
            <p:nvPr/>
          </p:nvSpPr>
          <p:spPr bwMode="auto">
            <a:xfrm>
              <a:off x="1556"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354"/>
            <p:cNvSpPr>
              <a:spLocks noChangeShapeType="1"/>
            </p:cNvSpPr>
            <p:nvPr/>
          </p:nvSpPr>
          <p:spPr bwMode="auto">
            <a:xfrm>
              <a:off x="1618"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355"/>
            <p:cNvSpPr>
              <a:spLocks noChangeShapeType="1"/>
            </p:cNvSpPr>
            <p:nvPr/>
          </p:nvSpPr>
          <p:spPr bwMode="auto">
            <a:xfrm>
              <a:off x="1654"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356"/>
            <p:cNvSpPr>
              <a:spLocks noChangeShapeType="1"/>
            </p:cNvSpPr>
            <p:nvPr/>
          </p:nvSpPr>
          <p:spPr bwMode="auto">
            <a:xfrm>
              <a:off x="171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357"/>
            <p:cNvSpPr>
              <a:spLocks noChangeShapeType="1"/>
            </p:cNvSpPr>
            <p:nvPr/>
          </p:nvSpPr>
          <p:spPr bwMode="auto">
            <a:xfrm>
              <a:off x="1751"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358"/>
            <p:cNvSpPr>
              <a:spLocks noChangeShapeType="1"/>
            </p:cNvSpPr>
            <p:nvPr/>
          </p:nvSpPr>
          <p:spPr bwMode="auto">
            <a:xfrm>
              <a:off x="1813"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359"/>
            <p:cNvSpPr>
              <a:spLocks noChangeShapeType="1"/>
            </p:cNvSpPr>
            <p:nvPr/>
          </p:nvSpPr>
          <p:spPr bwMode="auto">
            <a:xfrm>
              <a:off x="1849"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360"/>
            <p:cNvSpPr>
              <a:spLocks noChangeShapeType="1"/>
            </p:cNvSpPr>
            <p:nvPr/>
          </p:nvSpPr>
          <p:spPr bwMode="auto">
            <a:xfrm>
              <a:off x="191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361"/>
            <p:cNvSpPr>
              <a:spLocks noChangeShapeType="1"/>
            </p:cNvSpPr>
            <p:nvPr/>
          </p:nvSpPr>
          <p:spPr bwMode="auto">
            <a:xfrm>
              <a:off x="1946"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362"/>
            <p:cNvSpPr>
              <a:spLocks noChangeShapeType="1"/>
            </p:cNvSpPr>
            <p:nvPr/>
          </p:nvSpPr>
          <p:spPr bwMode="auto">
            <a:xfrm>
              <a:off x="2007" y="2140"/>
              <a:ext cx="4"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363"/>
            <p:cNvSpPr>
              <a:spLocks noChangeShapeType="1"/>
            </p:cNvSpPr>
            <p:nvPr/>
          </p:nvSpPr>
          <p:spPr bwMode="auto">
            <a:xfrm>
              <a:off x="2044"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4" name="Line 364"/>
            <p:cNvSpPr>
              <a:spLocks noChangeShapeType="1"/>
            </p:cNvSpPr>
            <p:nvPr/>
          </p:nvSpPr>
          <p:spPr bwMode="auto">
            <a:xfrm>
              <a:off x="210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5" name="Line 365"/>
            <p:cNvSpPr>
              <a:spLocks noChangeShapeType="1"/>
            </p:cNvSpPr>
            <p:nvPr/>
          </p:nvSpPr>
          <p:spPr bwMode="auto">
            <a:xfrm>
              <a:off x="2141"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6" name="Line 366"/>
            <p:cNvSpPr>
              <a:spLocks noChangeShapeType="1"/>
            </p:cNvSpPr>
            <p:nvPr/>
          </p:nvSpPr>
          <p:spPr bwMode="auto">
            <a:xfrm>
              <a:off x="220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7" name="Line 367"/>
            <p:cNvSpPr>
              <a:spLocks noChangeShapeType="1"/>
            </p:cNvSpPr>
            <p:nvPr/>
          </p:nvSpPr>
          <p:spPr bwMode="auto">
            <a:xfrm>
              <a:off x="2238"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8" name="Line 368"/>
            <p:cNvSpPr>
              <a:spLocks noChangeShapeType="1"/>
            </p:cNvSpPr>
            <p:nvPr/>
          </p:nvSpPr>
          <p:spPr bwMode="auto">
            <a:xfrm>
              <a:off x="230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9" name="Line 369"/>
            <p:cNvSpPr>
              <a:spLocks noChangeShapeType="1"/>
            </p:cNvSpPr>
            <p:nvPr/>
          </p:nvSpPr>
          <p:spPr bwMode="auto">
            <a:xfrm>
              <a:off x="2336"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0" name="Line 370"/>
            <p:cNvSpPr>
              <a:spLocks noChangeShapeType="1"/>
            </p:cNvSpPr>
            <p:nvPr/>
          </p:nvSpPr>
          <p:spPr bwMode="auto">
            <a:xfrm>
              <a:off x="239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1" name="Line 371"/>
            <p:cNvSpPr>
              <a:spLocks noChangeShapeType="1"/>
            </p:cNvSpPr>
            <p:nvPr/>
          </p:nvSpPr>
          <p:spPr bwMode="auto">
            <a:xfrm>
              <a:off x="2433"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2" name="Line 372"/>
            <p:cNvSpPr>
              <a:spLocks noChangeShapeType="1"/>
            </p:cNvSpPr>
            <p:nvPr/>
          </p:nvSpPr>
          <p:spPr bwMode="auto">
            <a:xfrm>
              <a:off x="249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3" name="Line 373"/>
            <p:cNvSpPr>
              <a:spLocks noChangeShapeType="1"/>
            </p:cNvSpPr>
            <p:nvPr/>
          </p:nvSpPr>
          <p:spPr bwMode="auto">
            <a:xfrm>
              <a:off x="2531"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4" name="Line 374"/>
            <p:cNvSpPr>
              <a:spLocks noChangeShapeType="1"/>
            </p:cNvSpPr>
            <p:nvPr/>
          </p:nvSpPr>
          <p:spPr bwMode="auto">
            <a:xfrm>
              <a:off x="259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5" name="Line 375"/>
            <p:cNvSpPr>
              <a:spLocks noChangeShapeType="1"/>
            </p:cNvSpPr>
            <p:nvPr/>
          </p:nvSpPr>
          <p:spPr bwMode="auto">
            <a:xfrm>
              <a:off x="2628"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6" name="Line 376"/>
            <p:cNvSpPr>
              <a:spLocks noChangeShapeType="1"/>
            </p:cNvSpPr>
            <p:nvPr/>
          </p:nvSpPr>
          <p:spPr bwMode="auto">
            <a:xfrm>
              <a:off x="269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7" name="Line 377"/>
            <p:cNvSpPr>
              <a:spLocks noChangeShapeType="1"/>
            </p:cNvSpPr>
            <p:nvPr/>
          </p:nvSpPr>
          <p:spPr bwMode="auto">
            <a:xfrm>
              <a:off x="2726"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8" name="Line 378"/>
            <p:cNvSpPr>
              <a:spLocks noChangeShapeType="1"/>
            </p:cNvSpPr>
            <p:nvPr/>
          </p:nvSpPr>
          <p:spPr bwMode="auto">
            <a:xfrm>
              <a:off x="278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9" name="Line 379"/>
            <p:cNvSpPr>
              <a:spLocks noChangeShapeType="1"/>
            </p:cNvSpPr>
            <p:nvPr/>
          </p:nvSpPr>
          <p:spPr bwMode="auto">
            <a:xfrm>
              <a:off x="2823"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380"/>
            <p:cNvSpPr>
              <a:spLocks noChangeShapeType="1"/>
            </p:cNvSpPr>
            <p:nvPr/>
          </p:nvSpPr>
          <p:spPr bwMode="auto">
            <a:xfrm>
              <a:off x="288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381"/>
            <p:cNvSpPr>
              <a:spLocks noChangeShapeType="1"/>
            </p:cNvSpPr>
            <p:nvPr/>
          </p:nvSpPr>
          <p:spPr bwMode="auto">
            <a:xfrm>
              <a:off x="2921"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2" name="Line 382"/>
            <p:cNvSpPr>
              <a:spLocks noChangeShapeType="1"/>
            </p:cNvSpPr>
            <p:nvPr/>
          </p:nvSpPr>
          <p:spPr bwMode="auto">
            <a:xfrm>
              <a:off x="298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3" name="Line 383"/>
            <p:cNvSpPr>
              <a:spLocks noChangeShapeType="1"/>
            </p:cNvSpPr>
            <p:nvPr/>
          </p:nvSpPr>
          <p:spPr bwMode="auto">
            <a:xfrm>
              <a:off x="3018"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4" name="Line 384"/>
            <p:cNvSpPr>
              <a:spLocks noChangeShapeType="1"/>
            </p:cNvSpPr>
            <p:nvPr/>
          </p:nvSpPr>
          <p:spPr bwMode="auto">
            <a:xfrm>
              <a:off x="3079"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5" name="Line 385"/>
            <p:cNvSpPr>
              <a:spLocks noChangeShapeType="1"/>
            </p:cNvSpPr>
            <p:nvPr/>
          </p:nvSpPr>
          <p:spPr bwMode="auto">
            <a:xfrm>
              <a:off x="3115"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6" name="Line 386"/>
            <p:cNvSpPr>
              <a:spLocks noChangeShapeType="1"/>
            </p:cNvSpPr>
            <p:nvPr/>
          </p:nvSpPr>
          <p:spPr bwMode="auto">
            <a:xfrm>
              <a:off x="317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7" name="Line 387"/>
            <p:cNvSpPr>
              <a:spLocks noChangeShapeType="1"/>
            </p:cNvSpPr>
            <p:nvPr/>
          </p:nvSpPr>
          <p:spPr bwMode="auto">
            <a:xfrm>
              <a:off x="3213"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8" name="Line 388"/>
            <p:cNvSpPr>
              <a:spLocks noChangeShapeType="1"/>
            </p:cNvSpPr>
            <p:nvPr/>
          </p:nvSpPr>
          <p:spPr bwMode="auto">
            <a:xfrm>
              <a:off x="3274"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9" name="Line 389"/>
            <p:cNvSpPr>
              <a:spLocks noChangeShapeType="1"/>
            </p:cNvSpPr>
            <p:nvPr/>
          </p:nvSpPr>
          <p:spPr bwMode="auto">
            <a:xfrm>
              <a:off x="3310"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0" name="Line 390"/>
            <p:cNvSpPr>
              <a:spLocks noChangeShapeType="1"/>
            </p:cNvSpPr>
            <p:nvPr/>
          </p:nvSpPr>
          <p:spPr bwMode="auto">
            <a:xfrm>
              <a:off x="337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1" name="Line 391"/>
            <p:cNvSpPr>
              <a:spLocks noChangeShapeType="1"/>
            </p:cNvSpPr>
            <p:nvPr/>
          </p:nvSpPr>
          <p:spPr bwMode="auto">
            <a:xfrm>
              <a:off x="3408"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2" name="Line 392"/>
            <p:cNvSpPr>
              <a:spLocks noChangeShapeType="1"/>
            </p:cNvSpPr>
            <p:nvPr/>
          </p:nvSpPr>
          <p:spPr bwMode="auto">
            <a:xfrm>
              <a:off x="3469"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3" name="Line 393"/>
            <p:cNvSpPr>
              <a:spLocks noChangeShapeType="1"/>
            </p:cNvSpPr>
            <p:nvPr/>
          </p:nvSpPr>
          <p:spPr bwMode="auto">
            <a:xfrm>
              <a:off x="3505"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4" name="Line 394"/>
            <p:cNvSpPr>
              <a:spLocks noChangeShapeType="1"/>
            </p:cNvSpPr>
            <p:nvPr/>
          </p:nvSpPr>
          <p:spPr bwMode="auto">
            <a:xfrm>
              <a:off x="356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5" name="Line 395"/>
            <p:cNvSpPr>
              <a:spLocks noChangeShapeType="1"/>
            </p:cNvSpPr>
            <p:nvPr/>
          </p:nvSpPr>
          <p:spPr bwMode="auto">
            <a:xfrm>
              <a:off x="3603"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6" name="Line 396"/>
            <p:cNvSpPr>
              <a:spLocks noChangeShapeType="1"/>
            </p:cNvSpPr>
            <p:nvPr/>
          </p:nvSpPr>
          <p:spPr bwMode="auto">
            <a:xfrm>
              <a:off x="3664"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7" name="Line 397"/>
            <p:cNvSpPr>
              <a:spLocks noChangeShapeType="1"/>
            </p:cNvSpPr>
            <p:nvPr/>
          </p:nvSpPr>
          <p:spPr bwMode="auto">
            <a:xfrm>
              <a:off x="3700"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8" name="Line 398"/>
            <p:cNvSpPr>
              <a:spLocks noChangeShapeType="1"/>
            </p:cNvSpPr>
            <p:nvPr/>
          </p:nvSpPr>
          <p:spPr bwMode="auto">
            <a:xfrm>
              <a:off x="376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9" name="Line 399"/>
            <p:cNvSpPr>
              <a:spLocks noChangeShapeType="1"/>
            </p:cNvSpPr>
            <p:nvPr/>
          </p:nvSpPr>
          <p:spPr bwMode="auto">
            <a:xfrm>
              <a:off x="3798"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0" name="Line 400"/>
            <p:cNvSpPr>
              <a:spLocks noChangeShapeType="1"/>
            </p:cNvSpPr>
            <p:nvPr/>
          </p:nvSpPr>
          <p:spPr bwMode="auto">
            <a:xfrm>
              <a:off x="3859"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1" name="Line 401"/>
            <p:cNvSpPr>
              <a:spLocks noChangeShapeType="1"/>
            </p:cNvSpPr>
            <p:nvPr/>
          </p:nvSpPr>
          <p:spPr bwMode="auto">
            <a:xfrm>
              <a:off x="3895"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2" name="Line 402"/>
            <p:cNvSpPr>
              <a:spLocks noChangeShapeType="1"/>
            </p:cNvSpPr>
            <p:nvPr/>
          </p:nvSpPr>
          <p:spPr bwMode="auto">
            <a:xfrm>
              <a:off x="3956" y="2140"/>
              <a:ext cx="4"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3" name="Line 403"/>
            <p:cNvSpPr>
              <a:spLocks noChangeShapeType="1"/>
            </p:cNvSpPr>
            <p:nvPr/>
          </p:nvSpPr>
          <p:spPr bwMode="auto">
            <a:xfrm>
              <a:off x="3992"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4" name="Oval 404"/>
            <p:cNvSpPr>
              <a:spLocks noChangeArrowheads="1"/>
            </p:cNvSpPr>
            <p:nvPr/>
          </p:nvSpPr>
          <p:spPr bwMode="auto">
            <a:xfrm>
              <a:off x="4365" y="2094"/>
              <a:ext cx="92"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75" name="Line 405"/>
            <p:cNvSpPr>
              <a:spLocks noChangeShapeType="1"/>
            </p:cNvSpPr>
            <p:nvPr/>
          </p:nvSpPr>
          <p:spPr bwMode="auto">
            <a:xfrm>
              <a:off x="4038"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12" name="Line 407"/>
          <p:cNvSpPr>
            <a:spLocks noChangeShapeType="1"/>
          </p:cNvSpPr>
          <p:nvPr/>
        </p:nvSpPr>
        <p:spPr bwMode="auto">
          <a:xfrm>
            <a:off x="6507163" y="339725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408"/>
          <p:cNvSpPr>
            <a:spLocks noChangeShapeType="1"/>
          </p:cNvSpPr>
          <p:nvPr/>
        </p:nvSpPr>
        <p:spPr bwMode="auto">
          <a:xfrm>
            <a:off x="6564313" y="339725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409"/>
          <p:cNvSpPr>
            <a:spLocks noChangeShapeType="1"/>
          </p:cNvSpPr>
          <p:nvPr/>
        </p:nvSpPr>
        <p:spPr bwMode="auto">
          <a:xfrm>
            <a:off x="6662738" y="339725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410"/>
          <p:cNvSpPr>
            <a:spLocks noChangeShapeType="1"/>
          </p:cNvSpPr>
          <p:nvPr/>
        </p:nvSpPr>
        <p:spPr bwMode="auto">
          <a:xfrm>
            <a:off x="6719888" y="3397250"/>
            <a:ext cx="428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411"/>
          <p:cNvSpPr>
            <a:spLocks noChangeShapeType="1"/>
          </p:cNvSpPr>
          <p:nvPr/>
        </p:nvSpPr>
        <p:spPr bwMode="auto">
          <a:xfrm>
            <a:off x="6816725" y="339725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412"/>
          <p:cNvSpPr>
            <a:spLocks noChangeShapeType="1"/>
          </p:cNvSpPr>
          <p:nvPr/>
        </p:nvSpPr>
        <p:spPr bwMode="auto">
          <a:xfrm>
            <a:off x="6873875" y="339725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413"/>
          <p:cNvSpPr>
            <a:spLocks noChangeShapeType="1"/>
          </p:cNvSpPr>
          <p:nvPr/>
        </p:nvSpPr>
        <p:spPr bwMode="auto">
          <a:xfrm>
            <a:off x="6970713" y="3397250"/>
            <a:ext cx="63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Rectangle 414"/>
          <p:cNvSpPr>
            <a:spLocks noChangeArrowheads="1"/>
          </p:cNvSpPr>
          <p:nvPr/>
        </p:nvSpPr>
        <p:spPr bwMode="auto">
          <a:xfrm>
            <a:off x="4403725" y="976313"/>
            <a:ext cx="24415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FF"/>
                </a:solidFill>
                <a:effectLst/>
                <a:latin typeface="Arial" panose="020B0604020202020204" pitchFamily="34" charset="0"/>
              </a:rPr>
              <a:t>Breeding Value of [A2A2]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Line 415"/>
          <p:cNvSpPr>
            <a:spLocks noChangeShapeType="1"/>
          </p:cNvSpPr>
          <p:nvPr/>
        </p:nvSpPr>
        <p:spPr bwMode="auto">
          <a:xfrm>
            <a:off x="3875088" y="1092200"/>
            <a:ext cx="395288"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Rectangle 416"/>
          <p:cNvSpPr>
            <a:spLocks noChangeArrowheads="1"/>
          </p:cNvSpPr>
          <p:nvPr/>
        </p:nvSpPr>
        <p:spPr bwMode="auto">
          <a:xfrm>
            <a:off x="4021138" y="1041400"/>
            <a:ext cx="103188" cy="103187"/>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Rectangle 417"/>
          <p:cNvSpPr>
            <a:spLocks noChangeArrowheads="1"/>
          </p:cNvSpPr>
          <p:nvPr/>
        </p:nvSpPr>
        <p:spPr bwMode="auto">
          <a:xfrm>
            <a:off x="4403725" y="1239838"/>
            <a:ext cx="24415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800080"/>
                </a:solidFill>
                <a:effectLst/>
                <a:latin typeface="Arial" panose="020B0604020202020204" pitchFamily="34" charset="0"/>
              </a:rPr>
              <a:t>Breeding Value of [A1A2]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3" name="Line 418"/>
          <p:cNvSpPr>
            <a:spLocks noChangeShapeType="1"/>
          </p:cNvSpPr>
          <p:nvPr/>
        </p:nvSpPr>
        <p:spPr bwMode="auto">
          <a:xfrm>
            <a:off x="3875088" y="1357313"/>
            <a:ext cx="395288"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Rectangle 419"/>
          <p:cNvSpPr>
            <a:spLocks noChangeArrowheads="1"/>
          </p:cNvSpPr>
          <p:nvPr/>
        </p:nvSpPr>
        <p:spPr bwMode="auto">
          <a:xfrm>
            <a:off x="4021138" y="1304925"/>
            <a:ext cx="103188" cy="101600"/>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420"/>
          <p:cNvSpPr>
            <a:spLocks noChangeShapeType="1"/>
          </p:cNvSpPr>
          <p:nvPr/>
        </p:nvSpPr>
        <p:spPr bwMode="auto">
          <a:xfrm>
            <a:off x="4022725" y="1357313"/>
            <a:ext cx="101600"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421"/>
          <p:cNvSpPr>
            <a:spLocks noChangeShapeType="1"/>
          </p:cNvSpPr>
          <p:nvPr/>
        </p:nvSpPr>
        <p:spPr bwMode="auto">
          <a:xfrm>
            <a:off x="4073525" y="1306513"/>
            <a:ext cx="0" cy="10160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Rectangle 422"/>
          <p:cNvSpPr>
            <a:spLocks noChangeArrowheads="1"/>
          </p:cNvSpPr>
          <p:nvPr/>
        </p:nvSpPr>
        <p:spPr bwMode="auto">
          <a:xfrm>
            <a:off x="4403725" y="1504950"/>
            <a:ext cx="24415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FF0000"/>
                </a:solidFill>
                <a:effectLst/>
                <a:latin typeface="Arial" panose="020B0604020202020204" pitchFamily="34" charset="0"/>
              </a:rPr>
              <a:t>Breeding Value of [A1A1]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 name="Line 423"/>
          <p:cNvSpPr>
            <a:spLocks noChangeShapeType="1"/>
          </p:cNvSpPr>
          <p:nvPr/>
        </p:nvSpPr>
        <p:spPr bwMode="auto">
          <a:xfrm>
            <a:off x="3875088" y="1620838"/>
            <a:ext cx="395288" cy="0"/>
          </a:xfrm>
          <a:prstGeom prst="line">
            <a:avLst/>
          </a:prstGeom>
          <a:noFill/>
          <a:ln w="30163">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Rectangle 424"/>
          <p:cNvSpPr>
            <a:spLocks noChangeArrowheads="1"/>
          </p:cNvSpPr>
          <p:nvPr/>
        </p:nvSpPr>
        <p:spPr bwMode="auto">
          <a:xfrm>
            <a:off x="4021138" y="1568450"/>
            <a:ext cx="103188" cy="103187"/>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0" name="Rectangle 425"/>
          <p:cNvSpPr>
            <a:spLocks noChangeArrowheads="1"/>
          </p:cNvSpPr>
          <p:nvPr/>
        </p:nvSpPr>
        <p:spPr bwMode="auto">
          <a:xfrm>
            <a:off x="4403725" y="1768475"/>
            <a:ext cx="18272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808080"/>
                </a:solidFill>
                <a:effectLst/>
                <a:latin typeface="Arial" panose="020B0604020202020204" pitchFamily="34" charset="0"/>
              </a:rPr>
              <a:t>Population mean </a:t>
            </a:r>
            <a:r>
              <a:rPr kumimoji="0" lang="en-US" altLang="en-US" sz="1700" b="1" i="0" u="none" strike="noStrike" cap="none" normalizeH="0" baseline="0" dirty="0">
                <a:ln>
                  <a:noFill/>
                </a:ln>
                <a:solidFill>
                  <a:srgbClr val="808080"/>
                </a:solidFill>
                <a:effectLst>
                  <a:outerShdw blurRad="38100" dist="38100" dir="2700000" algn="tl">
                    <a:srgbClr val="000000">
                      <a:alpha val="43137"/>
                    </a:srgbClr>
                  </a:outerShdw>
                </a:effectLst>
                <a:latin typeface="Arial" panose="020B0604020202020204" pitchFamily="34" charset="0"/>
              </a:rPr>
              <a:t>µ</a:t>
            </a:r>
            <a:endParaRPr kumimoji="0" lang="en-US" altLang="en-US" sz="18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31" name="Line 426"/>
          <p:cNvSpPr>
            <a:spLocks noChangeShapeType="1"/>
          </p:cNvSpPr>
          <p:nvPr/>
        </p:nvSpPr>
        <p:spPr bwMode="auto">
          <a:xfrm>
            <a:off x="3875088"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32" name="Line 427"/>
          <p:cNvSpPr>
            <a:spLocks noChangeShapeType="1"/>
          </p:cNvSpPr>
          <p:nvPr/>
        </p:nvSpPr>
        <p:spPr bwMode="auto">
          <a:xfrm>
            <a:off x="3913188"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33" name="Line 428"/>
          <p:cNvSpPr>
            <a:spLocks noChangeShapeType="1"/>
          </p:cNvSpPr>
          <p:nvPr/>
        </p:nvSpPr>
        <p:spPr bwMode="auto">
          <a:xfrm>
            <a:off x="3951288"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34" name="Line 429"/>
          <p:cNvSpPr>
            <a:spLocks noChangeShapeType="1"/>
          </p:cNvSpPr>
          <p:nvPr/>
        </p:nvSpPr>
        <p:spPr bwMode="auto">
          <a:xfrm>
            <a:off x="3987800"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35" name="Line 430"/>
          <p:cNvSpPr>
            <a:spLocks noChangeShapeType="1"/>
          </p:cNvSpPr>
          <p:nvPr/>
        </p:nvSpPr>
        <p:spPr bwMode="auto">
          <a:xfrm>
            <a:off x="4025900"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36" name="Line 431"/>
          <p:cNvSpPr>
            <a:spLocks noChangeShapeType="1"/>
          </p:cNvSpPr>
          <p:nvPr/>
        </p:nvSpPr>
        <p:spPr bwMode="auto">
          <a:xfrm>
            <a:off x="4064000"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37" name="Line 432"/>
          <p:cNvSpPr>
            <a:spLocks noChangeShapeType="1"/>
          </p:cNvSpPr>
          <p:nvPr/>
        </p:nvSpPr>
        <p:spPr bwMode="auto">
          <a:xfrm>
            <a:off x="4102100"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38" name="Line 433"/>
          <p:cNvSpPr>
            <a:spLocks noChangeShapeType="1"/>
          </p:cNvSpPr>
          <p:nvPr/>
        </p:nvSpPr>
        <p:spPr bwMode="auto">
          <a:xfrm>
            <a:off x="4140200"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39" name="Line 434"/>
          <p:cNvSpPr>
            <a:spLocks noChangeShapeType="1"/>
          </p:cNvSpPr>
          <p:nvPr/>
        </p:nvSpPr>
        <p:spPr bwMode="auto">
          <a:xfrm>
            <a:off x="4176713"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40" name="Line 435"/>
          <p:cNvSpPr>
            <a:spLocks noChangeShapeType="1"/>
          </p:cNvSpPr>
          <p:nvPr/>
        </p:nvSpPr>
        <p:spPr bwMode="auto">
          <a:xfrm>
            <a:off x="4214813"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41" name="Line 436"/>
          <p:cNvSpPr>
            <a:spLocks noChangeShapeType="1"/>
          </p:cNvSpPr>
          <p:nvPr/>
        </p:nvSpPr>
        <p:spPr bwMode="auto">
          <a:xfrm>
            <a:off x="4252913" y="1884363"/>
            <a:ext cx="4763" cy="0"/>
          </a:xfrm>
          <a:prstGeom prst="line">
            <a:avLst/>
          </a:prstGeom>
          <a:noFill/>
          <a:ln w="57150">
            <a:solidFill>
              <a:schemeClr val="tx1">
                <a:lumMod val="75000"/>
                <a:lumOff val="25000"/>
              </a:schemeClr>
            </a:solidFill>
            <a:prstDash val="sysDot"/>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b="1"/>
          </a:p>
        </p:txBody>
      </p:sp>
      <p:sp>
        <p:nvSpPr>
          <p:cNvPr id="42" name="Rectangle 437"/>
          <p:cNvSpPr>
            <a:spLocks noChangeArrowheads="1"/>
          </p:cNvSpPr>
          <p:nvPr/>
        </p:nvSpPr>
        <p:spPr bwMode="auto">
          <a:xfrm>
            <a:off x="4403725" y="2032000"/>
            <a:ext cx="252888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FF"/>
                </a:solidFill>
                <a:effectLst/>
                <a:latin typeface="Arial" panose="020B0604020202020204" pitchFamily="34" charset="0"/>
              </a:rPr>
              <a:t>Genotypic value of [A2A2]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 name="Line 438"/>
          <p:cNvSpPr>
            <a:spLocks noChangeShapeType="1"/>
          </p:cNvSpPr>
          <p:nvPr/>
        </p:nvSpPr>
        <p:spPr bwMode="auto">
          <a:xfrm>
            <a:off x="3875088" y="2149475"/>
            <a:ext cx="1317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439"/>
          <p:cNvSpPr>
            <a:spLocks noChangeShapeType="1"/>
          </p:cNvSpPr>
          <p:nvPr/>
        </p:nvSpPr>
        <p:spPr bwMode="auto">
          <a:xfrm>
            <a:off x="4057650" y="2149475"/>
            <a:ext cx="107950"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Oval 440"/>
          <p:cNvSpPr>
            <a:spLocks noChangeArrowheads="1"/>
          </p:cNvSpPr>
          <p:nvPr/>
        </p:nvSpPr>
        <p:spPr bwMode="auto">
          <a:xfrm>
            <a:off x="4002088" y="2076450"/>
            <a:ext cx="144463" cy="146050"/>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Rectangle 441"/>
          <p:cNvSpPr>
            <a:spLocks noChangeArrowheads="1"/>
          </p:cNvSpPr>
          <p:nvPr/>
        </p:nvSpPr>
        <p:spPr bwMode="auto">
          <a:xfrm>
            <a:off x="4403725" y="2297113"/>
            <a:ext cx="23764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en-US" sz="1700" b="0" i="0" u="none" strike="noStrike" cap="none" normalizeH="0" baseline="0" dirty="0" err="1">
                <a:ln>
                  <a:noFill/>
                </a:ln>
                <a:solidFill>
                  <a:srgbClr val="FF0000"/>
                </a:solidFill>
                <a:effectLst/>
                <a:latin typeface="Arial" panose="020B0604020202020204" pitchFamily="34" charset="0"/>
              </a:rPr>
              <a:t>Gen.V</a:t>
            </a:r>
            <a:r>
              <a:rPr kumimoji="0" lang="en-US" altLang="en-US" sz="1700" b="0" i="0" u="none" strike="noStrike" cap="none" normalizeH="0" baseline="0" dirty="0">
                <a:ln>
                  <a:noFill/>
                </a:ln>
                <a:solidFill>
                  <a:srgbClr val="FF0000"/>
                </a:solidFill>
                <a:effectLst/>
                <a:latin typeface="Arial" panose="020B0604020202020204" pitchFamily="34" charset="0"/>
              </a:rPr>
              <a:t>. of [A1A1]</a:t>
            </a:r>
            <a:r>
              <a:rPr kumimoji="0" lang="en-US" altLang="en-US" sz="1700" b="0" i="0" u="none" strike="noStrike" cap="none" normalizeH="0" baseline="0" dirty="0">
                <a:ln>
                  <a:noFill/>
                </a:ln>
                <a:solidFill>
                  <a:schemeClr val="tx1">
                    <a:lumMod val="50000"/>
                    <a:lumOff val="50000"/>
                  </a:schemeClr>
                </a:solidFill>
                <a:effectLst/>
                <a:latin typeface="Arial" panose="020B0604020202020204" pitchFamily="34" charset="0"/>
              </a:rPr>
              <a:t>;</a:t>
            </a:r>
            <a:r>
              <a:rPr lang="en-US" altLang="en-US" dirty="0">
                <a:solidFill>
                  <a:srgbClr val="800080"/>
                </a:solidFill>
              </a:rPr>
              <a:t>[A1A2]</a:t>
            </a:r>
          </a:p>
        </p:txBody>
      </p:sp>
      <p:sp>
        <p:nvSpPr>
          <p:cNvPr id="47" name="Line 442"/>
          <p:cNvSpPr>
            <a:spLocks noChangeShapeType="1"/>
          </p:cNvSpPr>
          <p:nvPr/>
        </p:nvSpPr>
        <p:spPr bwMode="auto">
          <a:xfrm>
            <a:off x="3875088" y="241300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Line 443"/>
          <p:cNvSpPr>
            <a:spLocks noChangeShapeType="1"/>
          </p:cNvSpPr>
          <p:nvPr/>
        </p:nvSpPr>
        <p:spPr bwMode="auto">
          <a:xfrm>
            <a:off x="3971925" y="241300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444"/>
          <p:cNvSpPr>
            <a:spLocks noChangeShapeType="1"/>
          </p:cNvSpPr>
          <p:nvPr/>
        </p:nvSpPr>
        <p:spPr bwMode="auto">
          <a:xfrm>
            <a:off x="4029075" y="241300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Line 445"/>
          <p:cNvSpPr>
            <a:spLocks noChangeShapeType="1"/>
          </p:cNvSpPr>
          <p:nvPr/>
        </p:nvSpPr>
        <p:spPr bwMode="auto">
          <a:xfrm>
            <a:off x="4127500" y="241300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Line 446"/>
          <p:cNvSpPr>
            <a:spLocks noChangeShapeType="1"/>
          </p:cNvSpPr>
          <p:nvPr/>
        </p:nvSpPr>
        <p:spPr bwMode="auto">
          <a:xfrm>
            <a:off x="4184650" y="241300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Oval 447"/>
          <p:cNvSpPr>
            <a:spLocks noChangeArrowheads="1"/>
          </p:cNvSpPr>
          <p:nvPr/>
        </p:nvSpPr>
        <p:spPr bwMode="auto">
          <a:xfrm>
            <a:off x="4011613" y="2341563"/>
            <a:ext cx="144463" cy="144462"/>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4" name="Freeform 449"/>
          <p:cNvSpPr>
            <a:spLocks/>
          </p:cNvSpPr>
          <p:nvPr/>
        </p:nvSpPr>
        <p:spPr bwMode="auto">
          <a:xfrm>
            <a:off x="1344613" y="1595438"/>
            <a:ext cx="60325" cy="1801812"/>
          </a:xfrm>
          <a:custGeom>
            <a:avLst/>
            <a:gdLst>
              <a:gd name="T0" fmla="*/ 25 w 50"/>
              <a:gd name="T1" fmla="*/ 1478 h 1478"/>
              <a:gd name="T2" fmla="*/ 25 w 50"/>
              <a:gd name="T3" fmla="*/ 0 h 1478"/>
              <a:gd name="T4" fmla="*/ 50 w 50"/>
              <a:gd name="T5" fmla="*/ 128 h 1478"/>
              <a:gd name="T6" fmla="*/ 0 w 50"/>
              <a:gd name="T7" fmla="*/ 128 h 1478"/>
              <a:gd name="T8" fmla="*/ 25 w 50"/>
              <a:gd name="T9" fmla="*/ 0 h 1478"/>
            </a:gdLst>
            <a:ahLst/>
            <a:cxnLst>
              <a:cxn ang="0">
                <a:pos x="T0" y="T1"/>
              </a:cxn>
              <a:cxn ang="0">
                <a:pos x="T2" y="T3"/>
              </a:cxn>
              <a:cxn ang="0">
                <a:pos x="T4" y="T5"/>
              </a:cxn>
              <a:cxn ang="0">
                <a:pos x="T6" y="T7"/>
              </a:cxn>
              <a:cxn ang="0">
                <a:pos x="T8" y="T9"/>
              </a:cxn>
            </a:cxnLst>
            <a:rect l="0" t="0" r="r" b="b"/>
            <a:pathLst>
              <a:path w="50" h="1478">
                <a:moveTo>
                  <a:pt x="25" y="1478"/>
                </a:moveTo>
                <a:lnTo>
                  <a:pt x="25" y="0"/>
                </a:lnTo>
                <a:lnTo>
                  <a:pt x="50" y="128"/>
                </a:lnTo>
                <a:lnTo>
                  <a:pt x="0" y="128"/>
                </a:lnTo>
                <a:lnTo>
                  <a:pt x="25" y="0"/>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Freeform 450"/>
          <p:cNvSpPr>
            <a:spLocks/>
          </p:cNvSpPr>
          <p:nvPr/>
        </p:nvSpPr>
        <p:spPr bwMode="auto">
          <a:xfrm>
            <a:off x="1344613" y="1595438"/>
            <a:ext cx="60325" cy="157162"/>
          </a:xfrm>
          <a:custGeom>
            <a:avLst/>
            <a:gdLst>
              <a:gd name="T0" fmla="*/ 38 w 77"/>
              <a:gd name="T1" fmla="*/ 0 h 196"/>
              <a:gd name="T2" fmla="*/ 77 w 77"/>
              <a:gd name="T3" fmla="*/ 196 h 196"/>
              <a:gd name="T4" fmla="*/ 0 w 77"/>
              <a:gd name="T5" fmla="*/ 196 h 196"/>
              <a:gd name="T6" fmla="*/ 38 w 77"/>
              <a:gd name="T7" fmla="*/ 0 h 196"/>
            </a:gdLst>
            <a:ahLst/>
            <a:cxnLst>
              <a:cxn ang="0">
                <a:pos x="T0" y="T1"/>
              </a:cxn>
              <a:cxn ang="0">
                <a:pos x="T2" y="T3"/>
              </a:cxn>
              <a:cxn ang="0">
                <a:pos x="T4" y="T5"/>
              </a:cxn>
              <a:cxn ang="0">
                <a:pos x="T6" y="T7"/>
              </a:cxn>
            </a:cxnLst>
            <a:rect l="0" t="0" r="r" b="b"/>
            <a:pathLst>
              <a:path w="77" h="196">
                <a:moveTo>
                  <a:pt x="38" y="0"/>
                </a:moveTo>
                <a:lnTo>
                  <a:pt x="77" y="196"/>
                </a:lnTo>
                <a:lnTo>
                  <a:pt x="0" y="196"/>
                </a:lnTo>
                <a:lnTo>
                  <a:pt x="38" y="0"/>
                </a:lnTo>
                <a:close/>
              </a:path>
            </a:pathLst>
          </a:custGeom>
          <a:solidFill>
            <a:srgbClr val="FF0000"/>
          </a:solidFill>
          <a:ln w="30163">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6" name="Freeform 451"/>
          <p:cNvSpPr>
            <a:spLocks/>
          </p:cNvSpPr>
          <p:nvPr/>
        </p:nvSpPr>
        <p:spPr bwMode="auto">
          <a:xfrm>
            <a:off x="1344613" y="3240088"/>
            <a:ext cx="60325" cy="157162"/>
          </a:xfrm>
          <a:custGeom>
            <a:avLst/>
            <a:gdLst>
              <a:gd name="T0" fmla="*/ 25 w 50"/>
              <a:gd name="T1" fmla="*/ 128 h 128"/>
              <a:gd name="T2" fmla="*/ 0 w 50"/>
              <a:gd name="T3" fmla="*/ 0 h 128"/>
              <a:gd name="T4" fmla="*/ 50 w 50"/>
              <a:gd name="T5" fmla="*/ 0 h 128"/>
              <a:gd name="T6" fmla="*/ 25 w 50"/>
              <a:gd name="T7" fmla="*/ 128 h 128"/>
            </a:gdLst>
            <a:ahLst/>
            <a:cxnLst>
              <a:cxn ang="0">
                <a:pos x="T0" y="T1"/>
              </a:cxn>
              <a:cxn ang="0">
                <a:pos x="T2" y="T3"/>
              </a:cxn>
              <a:cxn ang="0">
                <a:pos x="T4" y="T5"/>
              </a:cxn>
              <a:cxn ang="0">
                <a:pos x="T6" y="T7"/>
              </a:cxn>
            </a:cxnLst>
            <a:rect l="0" t="0" r="r" b="b"/>
            <a:pathLst>
              <a:path w="50" h="128">
                <a:moveTo>
                  <a:pt x="25" y="128"/>
                </a:moveTo>
                <a:lnTo>
                  <a:pt x="0" y="0"/>
                </a:lnTo>
                <a:lnTo>
                  <a:pt x="50" y="0"/>
                </a:lnTo>
                <a:lnTo>
                  <a:pt x="25" y="128"/>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 name="Freeform 452"/>
          <p:cNvSpPr>
            <a:spLocks/>
          </p:cNvSpPr>
          <p:nvPr/>
        </p:nvSpPr>
        <p:spPr bwMode="auto">
          <a:xfrm>
            <a:off x="1344613" y="3240088"/>
            <a:ext cx="60325" cy="157162"/>
          </a:xfrm>
          <a:custGeom>
            <a:avLst/>
            <a:gdLst>
              <a:gd name="T0" fmla="*/ 38 w 77"/>
              <a:gd name="T1" fmla="*/ 196 h 196"/>
              <a:gd name="T2" fmla="*/ 0 w 77"/>
              <a:gd name="T3" fmla="*/ 0 h 196"/>
              <a:gd name="T4" fmla="*/ 77 w 77"/>
              <a:gd name="T5" fmla="*/ 0 h 196"/>
              <a:gd name="T6" fmla="*/ 38 w 77"/>
              <a:gd name="T7" fmla="*/ 196 h 196"/>
            </a:gdLst>
            <a:ahLst/>
            <a:cxnLst>
              <a:cxn ang="0">
                <a:pos x="T0" y="T1"/>
              </a:cxn>
              <a:cxn ang="0">
                <a:pos x="T2" y="T3"/>
              </a:cxn>
              <a:cxn ang="0">
                <a:pos x="T4" y="T5"/>
              </a:cxn>
              <a:cxn ang="0">
                <a:pos x="T6" y="T7"/>
              </a:cxn>
            </a:cxnLst>
            <a:rect l="0" t="0" r="r" b="b"/>
            <a:pathLst>
              <a:path w="77" h="196">
                <a:moveTo>
                  <a:pt x="38" y="196"/>
                </a:moveTo>
                <a:lnTo>
                  <a:pt x="0" y="0"/>
                </a:lnTo>
                <a:lnTo>
                  <a:pt x="77" y="0"/>
                </a:lnTo>
                <a:lnTo>
                  <a:pt x="38" y="196"/>
                </a:lnTo>
                <a:close/>
              </a:path>
            </a:pathLst>
          </a:custGeom>
          <a:solidFill>
            <a:srgbClr val="FF0000"/>
          </a:solidFill>
          <a:ln w="30163">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8" name="Freeform 453"/>
          <p:cNvSpPr>
            <a:spLocks/>
          </p:cNvSpPr>
          <p:nvPr/>
        </p:nvSpPr>
        <p:spPr bwMode="auto">
          <a:xfrm>
            <a:off x="4010025" y="3397250"/>
            <a:ext cx="61913" cy="498475"/>
          </a:xfrm>
          <a:custGeom>
            <a:avLst/>
            <a:gdLst>
              <a:gd name="T0" fmla="*/ 25 w 50"/>
              <a:gd name="T1" fmla="*/ 410 h 410"/>
              <a:gd name="T2" fmla="*/ 25 w 50"/>
              <a:gd name="T3" fmla="*/ 0 h 410"/>
              <a:gd name="T4" fmla="*/ 50 w 50"/>
              <a:gd name="T5" fmla="*/ 76 h 410"/>
              <a:gd name="T6" fmla="*/ 0 w 50"/>
              <a:gd name="T7" fmla="*/ 76 h 410"/>
              <a:gd name="T8" fmla="*/ 25 w 50"/>
              <a:gd name="T9" fmla="*/ 0 h 410"/>
            </a:gdLst>
            <a:ahLst/>
            <a:cxnLst>
              <a:cxn ang="0">
                <a:pos x="T0" y="T1"/>
              </a:cxn>
              <a:cxn ang="0">
                <a:pos x="T2" y="T3"/>
              </a:cxn>
              <a:cxn ang="0">
                <a:pos x="T4" y="T5"/>
              </a:cxn>
              <a:cxn ang="0">
                <a:pos x="T6" y="T7"/>
              </a:cxn>
              <a:cxn ang="0">
                <a:pos x="T8" y="T9"/>
              </a:cxn>
            </a:cxnLst>
            <a:rect l="0" t="0" r="r" b="b"/>
            <a:pathLst>
              <a:path w="50" h="410">
                <a:moveTo>
                  <a:pt x="25" y="410"/>
                </a:moveTo>
                <a:lnTo>
                  <a:pt x="25" y="0"/>
                </a:lnTo>
                <a:lnTo>
                  <a:pt x="50" y="76"/>
                </a:lnTo>
                <a:lnTo>
                  <a:pt x="0" y="76"/>
                </a:lnTo>
                <a:lnTo>
                  <a:pt x="25" y="0"/>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Freeform 454"/>
          <p:cNvSpPr>
            <a:spLocks/>
          </p:cNvSpPr>
          <p:nvPr/>
        </p:nvSpPr>
        <p:spPr bwMode="auto">
          <a:xfrm>
            <a:off x="4010025" y="3397250"/>
            <a:ext cx="61913" cy="92075"/>
          </a:xfrm>
          <a:custGeom>
            <a:avLst/>
            <a:gdLst>
              <a:gd name="T0" fmla="*/ 39 w 77"/>
              <a:gd name="T1" fmla="*/ 0 h 117"/>
              <a:gd name="T2" fmla="*/ 77 w 77"/>
              <a:gd name="T3" fmla="*/ 117 h 117"/>
              <a:gd name="T4" fmla="*/ 0 w 77"/>
              <a:gd name="T5" fmla="*/ 117 h 117"/>
              <a:gd name="T6" fmla="*/ 39 w 77"/>
              <a:gd name="T7" fmla="*/ 0 h 117"/>
            </a:gdLst>
            <a:ahLst/>
            <a:cxnLst>
              <a:cxn ang="0">
                <a:pos x="T0" y="T1"/>
              </a:cxn>
              <a:cxn ang="0">
                <a:pos x="T2" y="T3"/>
              </a:cxn>
              <a:cxn ang="0">
                <a:pos x="T4" y="T5"/>
              </a:cxn>
              <a:cxn ang="0">
                <a:pos x="T6" y="T7"/>
              </a:cxn>
            </a:cxnLst>
            <a:rect l="0" t="0" r="r" b="b"/>
            <a:pathLst>
              <a:path w="77" h="117">
                <a:moveTo>
                  <a:pt x="39" y="0"/>
                </a:moveTo>
                <a:lnTo>
                  <a:pt x="77" y="117"/>
                </a:lnTo>
                <a:lnTo>
                  <a:pt x="0" y="117"/>
                </a:lnTo>
                <a:lnTo>
                  <a:pt x="39" y="0"/>
                </a:lnTo>
                <a:close/>
              </a:path>
            </a:pathLst>
          </a:custGeom>
          <a:solidFill>
            <a:srgbClr val="800080"/>
          </a:solidFill>
          <a:ln w="3016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0" name="Freeform 455"/>
          <p:cNvSpPr>
            <a:spLocks/>
          </p:cNvSpPr>
          <p:nvPr/>
        </p:nvSpPr>
        <p:spPr bwMode="auto">
          <a:xfrm>
            <a:off x="4010025" y="3803650"/>
            <a:ext cx="61913" cy="92075"/>
          </a:xfrm>
          <a:custGeom>
            <a:avLst/>
            <a:gdLst>
              <a:gd name="T0" fmla="*/ 25 w 50"/>
              <a:gd name="T1" fmla="*/ 76 h 76"/>
              <a:gd name="T2" fmla="*/ 0 w 50"/>
              <a:gd name="T3" fmla="*/ 0 h 76"/>
              <a:gd name="T4" fmla="*/ 50 w 50"/>
              <a:gd name="T5" fmla="*/ 0 h 76"/>
              <a:gd name="T6" fmla="*/ 25 w 50"/>
              <a:gd name="T7" fmla="*/ 76 h 76"/>
            </a:gdLst>
            <a:ahLst/>
            <a:cxnLst>
              <a:cxn ang="0">
                <a:pos x="T0" y="T1"/>
              </a:cxn>
              <a:cxn ang="0">
                <a:pos x="T2" y="T3"/>
              </a:cxn>
              <a:cxn ang="0">
                <a:pos x="T4" y="T5"/>
              </a:cxn>
              <a:cxn ang="0">
                <a:pos x="T6" y="T7"/>
              </a:cxn>
            </a:cxnLst>
            <a:rect l="0" t="0" r="r" b="b"/>
            <a:pathLst>
              <a:path w="50" h="76">
                <a:moveTo>
                  <a:pt x="25" y="76"/>
                </a:moveTo>
                <a:lnTo>
                  <a:pt x="0" y="0"/>
                </a:lnTo>
                <a:lnTo>
                  <a:pt x="50" y="0"/>
                </a:lnTo>
                <a:lnTo>
                  <a:pt x="25" y="76"/>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Freeform 456"/>
          <p:cNvSpPr>
            <a:spLocks/>
          </p:cNvSpPr>
          <p:nvPr/>
        </p:nvSpPr>
        <p:spPr bwMode="auto">
          <a:xfrm>
            <a:off x="4010025" y="3803650"/>
            <a:ext cx="61913" cy="92075"/>
          </a:xfrm>
          <a:custGeom>
            <a:avLst/>
            <a:gdLst>
              <a:gd name="T0" fmla="*/ 39 w 77"/>
              <a:gd name="T1" fmla="*/ 117 h 117"/>
              <a:gd name="T2" fmla="*/ 0 w 77"/>
              <a:gd name="T3" fmla="*/ 0 h 117"/>
              <a:gd name="T4" fmla="*/ 77 w 77"/>
              <a:gd name="T5" fmla="*/ 0 h 117"/>
              <a:gd name="T6" fmla="*/ 39 w 77"/>
              <a:gd name="T7" fmla="*/ 117 h 117"/>
            </a:gdLst>
            <a:ahLst/>
            <a:cxnLst>
              <a:cxn ang="0">
                <a:pos x="T0" y="T1"/>
              </a:cxn>
              <a:cxn ang="0">
                <a:pos x="T2" y="T3"/>
              </a:cxn>
              <a:cxn ang="0">
                <a:pos x="T4" y="T5"/>
              </a:cxn>
              <a:cxn ang="0">
                <a:pos x="T6" y="T7"/>
              </a:cxn>
            </a:cxnLst>
            <a:rect l="0" t="0" r="r" b="b"/>
            <a:pathLst>
              <a:path w="77" h="117">
                <a:moveTo>
                  <a:pt x="39" y="117"/>
                </a:moveTo>
                <a:lnTo>
                  <a:pt x="0" y="0"/>
                </a:lnTo>
                <a:lnTo>
                  <a:pt x="77" y="0"/>
                </a:lnTo>
                <a:lnTo>
                  <a:pt x="39" y="117"/>
                </a:lnTo>
                <a:close/>
              </a:path>
            </a:pathLst>
          </a:custGeom>
          <a:solidFill>
            <a:srgbClr val="800080"/>
          </a:solidFill>
          <a:ln w="3016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2" name="Freeform 457"/>
          <p:cNvSpPr>
            <a:spLocks/>
          </p:cNvSpPr>
          <p:nvPr/>
        </p:nvSpPr>
        <p:spPr bwMode="auto">
          <a:xfrm>
            <a:off x="6675438" y="3590925"/>
            <a:ext cx="60325" cy="1803400"/>
          </a:xfrm>
          <a:custGeom>
            <a:avLst/>
            <a:gdLst>
              <a:gd name="T0" fmla="*/ 25 w 50"/>
              <a:gd name="T1" fmla="*/ 1479 h 1479"/>
              <a:gd name="T2" fmla="*/ 25 w 50"/>
              <a:gd name="T3" fmla="*/ 0 h 1479"/>
              <a:gd name="T4" fmla="*/ 50 w 50"/>
              <a:gd name="T5" fmla="*/ 128 h 1479"/>
              <a:gd name="T6" fmla="*/ 0 w 50"/>
              <a:gd name="T7" fmla="*/ 128 h 1479"/>
              <a:gd name="T8" fmla="*/ 25 w 50"/>
              <a:gd name="T9" fmla="*/ 0 h 1479"/>
            </a:gdLst>
            <a:ahLst/>
            <a:cxnLst>
              <a:cxn ang="0">
                <a:pos x="T0" y="T1"/>
              </a:cxn>
              <a:cxn ang="0">
                <a:pos x="T2" y="T3"/>
              </a:cxn>
              <a:cxn ang="0">
                <a:pos x="T4" y="T5"/>
              </a:cxn>
              <a:cxn ang="0">
                <a:pos x="T6" y="T7"/>
              </a:cxn>
              <a:cxn ang="0">
                <a:pos x="T8" y="T9"/>
              </a:cxn>
            </a:cxnLst>
            <a:rect l="0" t="0" r="r" b="b"/>
            <a:pathLst>
              <a:path w="50" h="1479">
                <a:moveTo>
                  <a:pt x="25" y="1479"/>
                </a:moveTo>
                <a:lnTo>
                  <a:pt x="25" y="0"/>
                </a:lnTo>
                <a:lnTo>
                  <a:pt x="50" y="128"/>
                </a:lnTo>
                <a:lnTo>
                  <a:pt x="0" y="128"/>
                </a:lnTo>
                <a:lnTo>
                  <a:pt x="25"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Freeform 458"/>
          <p:cNvSpPr>
            <a:spLocks/>
          </p:cNvSpPr>
          <p:nvPr/>
        </p:nvSpPr>
        <p:spPr bwMode="auto">
          <a:xfrm>
            <a:off x="6675438" y="3590925"/>
            <a:ext cx="60325" cy="157162"/>
          </a:xfrm>
          <a:custGeom>
            <a:avLst/>
            <a:gdLst>
              <a:gd name="T0" fmla="*/ 38 w 77"/>
              <a:gd name="T1" fmla="*/ 0 h 196"/>
              <a:gd name="T2" fmla="*/ 77 w 77"/>
              <a:gd name="T3" fmla="*/ 196 h 196"/>
              <a:gd name="T4" fmla="*/ 0 w 77"/>
              <a:gd name="T5" fmla="*/ 196 h 196"/>
              <a:gd name="T6" fmla="*/ 38 w 77"/>
              <a:gd name="T7" fmla="*/ 0 h 196"/>
            </a:gdLst>
            <a:ahLst/>
            <a:cxnLst>
              <a:cxn ang="0">
                <a:pos x="T0" y="T1"/>
              </a:cxn>
              <a:cxn ang="0">
                <a:pos x="T2" y="T3"/>
              </a:cxn>
              <a:cxn ang="0">
                <a:pos x="T4" y="T5"/>
              </a:cxn>
              <a:cxn ang="0">
                <a:pos x="T6" y="T7"/>
              </a:cxn>
            </a:cxnLst>
            <a:rect l="0" t="0" r="r" b="b"/>
            <a:pathLst>
              <a:path w="77" h="196">
                <a:moveTo>
                  <a:pt x="38" y="0"/>
                </a:moveTo>
                <a:lnTo>
                  <a:pt x="77" y="196"/>
                </a:lnTo>
                <a:lnTo>
                  <a:pt x="0" y="196"/>
                </a:lnTo>
                <a:lnTo>
                  <a:pt x="38" y="0"/>
                </a:lnTo>
                <a:close/>
              </a:path>
            </a:pathLst>
          </a:custGeom>
          <a:solidFill>
            <a:srgbClr val="0000FF"/>
          </a:solidFill>
          <a:ln w="3016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4" name="Freeform 459"/>
          <p:cNvSpPr>
            <a:spLocks/>
          </p:cNvSpPr>
          <p:nvPr/>
        </p:nvSpPr>
        <p:spPr bwMode="auto">
          <a:xfrm>
            <a:off x="6675438" y="5237163"/>
            <a:ext cx="60325" cy="157162"/>
          </a:xfrm>
          <a:custGeom>
            <a:avLst/>
            <a:gdLst>
              <a:gd name="T0" fmla="*/ 25 w 50"/>
              <a:gd name="T1" fmla="*/ 128 h 128"/>
              <a:gd name="T2" fmla="*/ 0 w 50"/>
              <a:gd name="T3" fmla="*/ 0 h 128"/>
              <a:gd name="T4" fmla="*/ 50 w 50"/>
              <a:gd name="T5" fmla="*/ 0 h 128"/>
              <a:gd name="T6" fmla="*/ 25 w 50"/>
              <a:gd name="T7" fmla="*/ 128 h 128"/>
            </a:gdLst>
            <a:ahLst/>
            <a:cxnLst>
              <a:cxn ang="0">
                <a:pos x="T0" y="T1"/>
              </a:cxn>
              <a:cxn ang="0">
                <a:pos x="T2" y="T3"/>
              </a:cxn>
              <a:cxn ang="0">
                <a:pos x="T4" y="T5"/>
              </a:cxn>
              <a:cxn ang="0">
                <a:pos x="T6" y="T7"/>
              </a:cxn>
            </a:cxnLst>
            <a:rect l="0" t="0" r="r" b="b"/>
            <a:pathLst>
              <a:path w="50" h="128">
                <a:moveTo>
                  <a:pt x="25" y="128"/>
                </a:moveTo>
                <a:lnTo>
                  <a:pt x="0" y="0"/>
                </a:lnTo>
                <a:lnTo>
                  <a:pt x="50" y="0"/>
                </a:lnTo>
                <a:lnTo>
                  <a:pt x="25" y="128"/>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Freeform 460"/>
          <p:cNvSpPr>
            <a:spLocks/>
          </p:cNvSpPr>
          <p:nvPr/>
        </p:nvSpPr>
        <p:spPr bwMode="auto">
          <a:xfrm>
            <a:off x="6675438" y="5237163"/>
            <a:ext cx="60325" cy="157162"/>
          </a:xfrm>
          <a:custGeom>
            <a:avLst/>
            <a:gdLst>
              <a:gd name="T0" fmla="*/ 38 w 77"/>
              <a:gd name="T1" fmla="*/ 196 h 196"/>
              <a:gd name="T2" fmla="*/ 0 w 77"/>
              <a:gd name="T3" fmla="*/ 0 h 196"/>
              <a:gd name="T4" fmla="*/ 77 w 77"/>
              <a:gd name="T5" fmla="*/ 0 h 196"/>
              <a:gd name="T6" fmla="*/ 38 w 77"/>
              <a:gd name="T7" fmla="*/ 196 h 196"/>
            </a:gdLst>
            <a:ahLst/>
            <a:cxnLst>
              <a:cxn ang="0">
                <a:pos x="T0" y="T1"/>
              </a:cxn>
              <a:cxn ang="0">
                <a:pos x="T2" y="T3"/>
              </a:cxn>
              <a:cxn ang="0">
                <a:pos x="T4" y="T5"/>
              </a:cxn>
              <a:cxn ang="0">
                <a:pos x="T6" y="T7"/>
              </a:cxn>
            </a:cxnLst>
            <a:rect l="0" t="0" r="r" b="b"/>
            <a:pathLst>
              <a:path w="77" h="196">
                <a:moveTo>
                  <a:pt x="38" y="196"/>
                </a:moveTo>
                <a:lnTo>
                  <a:pt x="0" y="0"/>
                </a:lnTo>
                <a:lnTo>
                  <a:pt x="77" y="0"/>
                </a:lnTo>
                <a:lnTo>
                  <a:pt x="38" y="196"/>
                </a:lnTo>
                <a:close/>
              </a:path>
            </a:pathLst>
          </a:custGeom>
          <a:solidFill>
            <a:srgbClr val="0000FF"/>
          </a:solidFill>
          <a:ln w="3016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7" name="Rectangle 462"/>
          <p:cNvSpPr>
            <a:spLocks noChangeArrowheads="1"/>
          </p:cNvSpPr>
          <p:nvPr/>
        </p:nvSpPr>
        <p:spPr bwMode="auto">
          <a:xfrm>
            <a:off x="5368925" y="4511675"/>
            <a:ext cx="1243013" cy="2857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FF"/>
                </a:solidFill>
                <a:effectLst/>
                <a:latin typeface="Arial" panose="020B0604020202020204" pitchFamily="34" charset="0"/>
              </a:rPr>
              <a:t>Dominance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0" name="Rectangle 465"/>
          <p:cNvSpPr>
            <a:spLocks noChangeArrowheads="1"/>
          </p:cNvSpPr>
          <p:nvPr/>
        </p:nvSpPr>
        <p:spPr bwMode="auto">
          <a:xfrm>
            <a:off x="1412875" y="2640013"/>
            <a:ext cx="11652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i="0" u="none" strike="noStrike" cap="none" normalizeH="0" baseline="0" dirty="0">
                <a:ln>
                  <a:noFill/>
                </a:ln>
                <a:solidFill>
                  <a:srgbClr val="FF0000"/>
                </a:solidFill>
                <a:effectLst/>
                <a:latin typeface="Arial" panose="020B0604020202020204" pitchFamily="34" charset="0"/>
              </a:rPr>
              <a:t>Dominance</a:t>
            </a:r>
            <a:r>
              <a:rPr kumimoji="0" lang="en-US" altLang="en-US" sz="1700" b="1" i="0" u="none" strike="noStrike" cap="none" normalizeH="0" baseline="0" dirty="0">
                <a:ln>
                  <a:noFill/>
                </a:ln>
                <a:solidFill>
                  <a:srgbClr val="FF0000"/>
                </a:solidFill>
                <a:effectLst/>
                <a:latin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1" name="Rectangle 466"/>
          <p:cNvSpPr>
            <a:spLocks noChangeArrowheads="1"/>
          </p:cNvSpPr>
          <p:nvPr/>
        </p:nvSpPr>
        <p:spPr bwMode="auto">
          <a:xfrm>
            <a:off x="1412875" y="2824163"/>
            <a:ext cx="22520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n-US" altLang="en-US" sz="1700" i="0" u="none" strike="noStrike" cap="none" normalizeH="0" baseline="0" dirty="0">
                <a:ln>
                  <a:noFill/>
                </a:ln>
                <a:solidFill>
                  <a:srgbClr val="FF0000"/>
                </a:solidFill>
                <a:effectLst/>
                <a:latin typeface="Arial" panose="020B0604020202020204" pitchFamily="34" charset="0"/>
              </a:rPr>
              <a:t>deviation</a:t>
            </a:r>
            <a:r>
              <a:rPr kumimoji="0" lang="en-US" altLang="en-US" sz="1700" b="1" i="0" u="none" strike="noStrike" cap="none" normalizeH="0" baseline="0" dirty="0">
                <a:ln>
                  <a:noFill/>
                </a:ln>
                <a:solidFill>
                  <a:srgbClr val="FF0000"/>
                </a:solidFill>
                <a:effectLst/>
                <a:latin typeface="Arial" panose="020B0604020202020204" pitchFamily="34" charset="0"/>
              </a:rPr>
              <a:t> </a:t>
            </a:r>
            <a:r>
              <a:rPr lang="el-GR" altLang="en-US" dirty="0">
                <a:solidFill>
                  <a:srgbClr val="FF0000"/>
                </a:solidFill>
              </a:rPr>
              <a:t>δ</a:t>
            </a:r>
            <a:r>
              <a:rPr lang="el-GR" altLang="en-US" baseline="-25000" dirty="0">
                <a:solidFill>
                  <a:srgbClr val="FF0000"/>
                </a:solidFill>
              </a:rPr>
              <a:t>1</a:t>
            </a:r>
            <a:r>
              <a:rPr lang="de-DE" altLang="en-US" baseline="-25000" dirty="0">
                <a:solidFill>
                  <a:srgbClr val="FF0000"/>
                </a:solidFill>
              </a:rPr>
              <a:t>1</a:t>
            </a:r>
            <a:r>
              <a:rPr lang="el-GR" altLang="en-US" baseline="-25000" dirty="0">
                <a:solidFill>
                  <a:srgbClr val="FF0000"/>
                </a:solidFill>
              </a:rPr>
              <a:t> </a:t>
            </a:r>
            <a:r>
              <a:rPr kumimoji="0" lang="en-US" altLang="en-US" sz="1700" i="0" u="none" strike="noStrike" cap="none" normalizeH="0" baseline="0" dirty="0">
                <a:ln>
                  <a:noFill/>
                </a:ln>
                <a:solidFill>
                  <a:srgbClr val="FF0000"/>
                </a:solidFill>
                <a:effectLst/>
                <a:latin typeface="Arial" panose="020B0604020202020204" pitchFamily="34" charset="0"/>
              </a:rPr>
              <a:t>of [A1A1]</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73" name="Rectangle 468"/>
          <p:cNvSpPr>
            <a:spLocks noChangeArrowheads="1"/>
          </p:cNvSpPr>
          <p:nvPr/>
        </p:nvSpPr>
        <p:spPr bwMode="auto">
          <a:xfrm>
            <a:off x="4098925" y="3511550"/>
            <a:ext cx="1166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altLang="en-US" sz="1600" dirty="0">
                <a:solidFill>
                  <a:srgbClr val="800080"/>
                </a:solidFill>
              </a:rPr>
              <a:t>δ</a:t>
            </a:r>
            <a:r>
              <a:rPr lang="el-GR" altLang="en-US" sz="1600" baseline="-25000" dirty="0">
                <a:solidFill>
                  <a:srgbClr val="800080"/>
                </a:solidFill>
              </a:rPr>
              <a:t>12</a:t>
            </a:r>
            <a:r>
              <a:rPr lang="el-GR" altLang="en-US" sz="1600" dirty="0">
                <a:solidFill>
                  <a:srgbClr val="800080"/>
                </a:solidFill>
              </a:rPr>
              <a:t> </a:t>
            </a:r>
            <a:r>
              <a:rPr kumimoji="0" lang="en-US" altLang="en-US" sz="1600" i="0" u="none" strike="noStrike" cap="none" normalizeH="0" baseline="0" dirty="0">
                <a:ln>
                  <a:noFill/>
                </a:ln>
                <a:solidFill>
                  <a:srgbClr val="800080"/>
                </a:solidFill>
                <a:effectLst/>
                <a:latin typeface="Arial" panose="020B0604020202020204" pitchFamily="34" charset="0"/>
              </a:rPr>
              <a:t>of [A1A2]</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75" name="Rectangle 470"/>
          <p:cNvSpPr>
            <a:spLocks noChangeArrowheads="1"/>
          </p:cNvSpPr>
          <p:nvPr/>
        </p:nvSpPr>
        <p:spPr bwMode="auto">
          <a:xfrm>
            <a:off x="6662738" y="2265363"/>
            <a:ext cx="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p:cNvSpPr txBox="1"/>
          <p:nvPr/>
        </p:nvSpPr>
        <p:spPr>
          <a:xfrm>
            <a:off x="7285568" y="569694"/>
            <a:ext cx="4833441" cy="32316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en-US" dirty="0">
                <a:latin typeface="Arial" panose="020B0604020202020204" pitchFamily="34" charset="0"/>
              </a:rPr>
              <a:t>See again the non-linear </a:t>
            </a:r>
            <a:r>
              <a:rPr lang="en-GB" altLang="en-US" dirty="0">
                <a:effectLst>
                  <a:outerShdw blurRad="38100" dist="38100" dir="2700000" algn="tl">
                    <a:srgbClr val="000000">
                      <a:alpha val="43137"/>
                    </a:srgbClr>
                  </a:outerShdw>
                </a:effectLst>
                <a:latin typeface="Arial" panose="020B0604020202020204" pitchFamily="34" charset="0"/>
              </a:rPr>
              <a:t>increase</a:t>
            </a:r>
            <a:r>
              <a:rPr lang="en-GB" altLang="en-US" dirty="0">
                <a:latin typeface="Arial" panose="020B0604020202020204" pitchFamily="34" charset="0"/>
              </a:rPr>
              <a:t> of the </a:t>
            </a:r>
            <a:r>
              <a:rPr lang="en-GB" altLang="en-US" dirty="0">
                <a:solidFill>
                  <a:schemeClr val="tx1">
                    <a:lumMod val="50000"/>
                    <a:lumOff val="50000"/>
                  </a:schemeClr>
                </a:solidFill>
                <a:latin typeface="Arial" panose="020B0604020202020204" pitchFamily="34" charset="0"/>
              </a:rPr>
              <a:t>population mean µ, faint-dashed-</a:t>
            </a:r>
            <a:r>
              <a:rPr lang="en-GB" altLang="en-US"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rPr>
              <a:t>grey</a:t>
            </a:r>
            <a:r>
              <a:rPr lang="en-GB" altLang="en-US" dirty="0">
                <a:solidFill>
                  <a:schemeClr val="tx1">
                    <a:lumMod val="50000"/>
                    <a:lumOff val="50000"/>
                  </a:schemeClr>
                </a:solidFill>
                <a:latin typeface="Arial" panose="020B0604020202020204" pitchFamily="34" charset="0"/>
              </a:rPr>
              <a:t> line</a:t>
            </a:r>
            <a:r>
              <a:rPr lang="en-GB" altLang="en-US" dirty="0">
                <a:latin typeface="Arial" panose="020B0604020202020204" pitchFamily="34" charset="0"/>
              </a:rPr>
              <a:t>, as the dominant, favourable allele gets </a:t>
            </a:r>
            <a:r>
              <a:rPr lang="en-GB" altLang="en-US" dirty="0">
                <a:effectLst>
                  <a:outerShdw blurRad="38100" dist="38100" dir="2700000" algn="tl">
                    <a:srgbClr val="000000">
                      <a:alpha val="43137"/>
                    </a:srgbClr>
                  </a:outerShdw>
                </a:effectLst>
                <a:latin typeface="Arial" panose="020B0604020202020204" pitchFamily="34" charset="0"/>
              </a:rPr>
              <a:t>higher</a:t>
            </a:r>
            <a:r>
              <a:rPr lang="en-GB" altLang="en-US" dirty="0">
                <a:latin typeface="Arial" panose="020B0604020202020204" pitchFamily="34" charset="0"/>
              </a:rPr>
              <a:t> in frequency.</a:t>
            </a:r>
          </a:p>
          <a:p>
            <a:endParaRPr lang="de-DE" altLang="en-US" sz="1200" dirty="0">
              <a:latin typeface="Arial" panose="020B0604020202020204" pitchFamily="34" charset="0"/>
            </a:endParaRPr>
          </a:p>
          <a:p>
            <a:endParaRPr lang="de-DE" altLang="en-US" sz="1200" dirty="0">
              <a:latin typeface="Arial" panose="020B0604020202020204" pitchFamily="34" charset="0"/>
            </a:endParaRPr>
          </a:p>
          <a:p>
            <a:r>
              <a:rPr lang="de-DE" altLang="en-US" dirty="0" err="1">
                <a:latin typeface="Arial" panose="020B0604020202020204" pitchFamily="34" charset="0"/>
              </a:rPr>
              <a:t>With</a:t>
            </a:r>
            <a:r>
              <a:rPr lang="de-DE" altLang="en-US" dirty="0">
                <a:latin typeface="Arial" panose="020B0604020202020204" pitchFamily="34" charset="0"/>
              </a:rPr>
              <a:t> p=q=0.5, </a:t>
            </a:r>
            <a:r>
              <a:rPr lang="de-DE" altLang="en-US" dirty="0" err="1">
                <a:latin typeface="Arial" panose="020B0604020202020204" pitchFamily="34" charset="0"/>
              </a:rPr>
              <a:t>these</a:t>
            </a:r>
            <a:r>
              <a:rPr lang="de-DE" altLang="en-US" dirty="0">
                <a:latin typeface="Arial" panose="020B0604020202020204" pitchFamily="34" charset="0"/>
              </a:rPr>
              <a:t> </a:t>
            </a:r>
            <a:r>
              <a:rPr lang="de-DE" altLang="en-US" dirty="0" err="1">
                <a:latin typeface="Arial" panose="020B0604020202020204" pitchFamily="34" charset="0"/>
              </a:rPr>
              <a:t>are</a:t>
            </a:r>
            <a:r>
              <a:rPr lang="de-DE" altLang="en-US" dirty="0">
                <a:latin typeface="Arial" panose="020B0604020202020204" pitchFamily="34" charset="0"/>
              </a:rPr>
              <a:t> </a:t>
            </a:r>
            <a:r>
              <a:rPr lang="de-DE" altLang="en-US" dirty="0" err="1">
                <a:latin typeface="Arial" panose="020B0604020202020204" pitchFamily="34" charset="0"/>
              </a:rPr>
              <a:t>the</a:t>
            </a:r>
            <a:r>
              <a:rPr lang="de-DE" altLang="en-US" dirty="0">
                <a:latin typeface="Arial" panose="020B0604020202020204" pitchFamily="34" charset="0"/>
              </a:rPr>
              <a:t> BVs (</a:t>
            </a:r>
            <a:r>
              <a:rPr lang="de-DE" altLang="en-US" dirty="0" err="1">
                <a:latin typeface="Arial" panose="020B0604020202020204" pitchFamily="34" charset="0"/>
              </a:rPr>
              <a:t>no</a:t>
            </a:r>
            <a:r>
              <a:rPr lang="de-DE" altLang="en-US" dirty="0">
                <a:latin typeface="Arial" panose="020B0604020202020204" pitchFamily="34" charset="0"/>
              </a:rPr>
              <a:t> </a:t>
            </a:r>
            <a:r>
              <a:rPr lang="de-DE" altLang="en-US" dirty="0" err="1">
                <a:latin typeface="Arial" panose="020B0604020202020204" pitchFamily="34" charset="0"/>
              </a:rPr>
              <a:t>as</a:t>
            </a:r>
            <a:r>
              <a:rPr lang="de-DE" altLang="en-US" dirty="0">
                <a:latin typeface="Arial" panose="020B0604020202020204" pitchFamily="34" charset="0"/>
              </a:rPr>
              <a:t> </a:t>
            </a:r>
            <a:r>
              <a:rPr lang="de-DE" altLang="en-US" dirty="0" err="1">
                <a:latin typeface="Arial" panose="020B0604020202020204" pitchFamily="34" charset="0"/>
              </a:rPr>
              <a:t>deviations</a:t>
            </a:r>
            <a:r>
              <a:rPr lang="de-DE" altLang="en-US" dirty="0">
                <a:latin typeface="Arial" panose="020B0604020202020204" pitchFamily="34" charset="0"/>
              </a:rPr>
              <a:t> </a:t>
            </a:r>
            <a:r>
              <a:rPr lang="de-DE" altLang="en-US" dirty="0" err="1">
                <a:latin typeface="Arial" panose="020B0604020202020204" pitchFamily="34" charset="0"/>
              </a:rPr>
              <a:t>from</a:t>
            </a:r>
            <a:r>
              <a:rPr lang="de-DE" altLang="en-US" dirty="0">
                <a:latin typeface="Arial" panose="020B0604020202020204" pitchFamily="34" charset="0"/>
              </a:rPr>
              <a:t> </a:t>
            </a:r>
            <a:r>
              <a:rPr lang="de-DE" altLang="en-US" dirty="0" err="1">
                <a:latin typeface="Arial" panose="020B0604020202020204" pitchFamily="34" charset="0"/>
              </a:rPr>
              <a:t>the</a:t>
            </a:r>
            <a:r>
              <a:rPr lang="de-DE" altLang="en-US" dirty="0">
                <a:latin typeface="Arial" panose="020B0604020202020204" pitchFamily="34" charset="0"/>
              </a:rPr>
              <a:t> </a:t>
            </a:r>
            <a:r>
              <a:rPr lang="de-DE" altLang="en-US" dirty="0" err="1">
                <a:latin typeface="Arial" panose="020B0604020202020204" pitchFamily="34" charset="0"/>
              </a:rPr>
              <a:t>population</a:t>
            </a:r>
            <a:r>
              <a:rPr lang="de-DE" altLang="en-US" dirty="0">
                <a:latin typeface="Arial" panose="020B0604020202020204" pitchFamily="34" charset="0"/>
              </a:rPr>
              <a:t> </a:t>
            </a:r>
            <a:r>
              <a:rPr lang="de-DE" altLang="en-US" dirty="0" err="1">
                <a:latin typeface="Arial" panose="020B0604020202020204" pitchFamily="34" charset="0"/>
              </a:rPr>
              <a:t>mean</a:t>
            </a:r>
            <a:r>
              <a:rPr lang="de-DE" altLang="en-US" dirty="0">
                <a:latin typeface="Arial" panose="020B0604020202020204" pitchFamily="34" charset="0"/>
              </a:rPr>
              <a:t> µ):</a:t>
            </a:r>
          </a:p>
          <a:p>
            <a:endParaRPr lang="de-DE" altLang="en-US" dirty="0">
              <a:latin typeface="Arial" panose="020B0604020202020204" pitchFamily="34" charset="0"/>
            </a:endParaRPr>
          </a:p>
          <a:p>
            <a:r>
              <a:rPr lang="de-DE" altLang="en-US" dirty="0">
                <a:solidFill>
                  <a:srgbClr val="FF0000"/>
                </a:solidFill>
                <a:latin typeface="Arial" panose="020B0604020202020204" pitchFamily="34" charset="0"/>
              </a:rPr>
              <a:t>BV </a:t>
            </a:r>
            <a:r>
              <a:rPr lang="de-DE" altLang="en-US" dirty="0" err="1">
                <a:solidFill>
                  <a:srgbClr val="FF0000"/>
                </a:solidFill>
                <a:latin typeface="Arial" panose="020B0604020202020204" pitchFamily="34" charset="0"/>
              </a:rPr>
              <a:t>of</a:t>
            </a:r>
            <a:r>
              <a:rPr lang="de-DE" altLang="en-US" dirty="0">
                <a:solidFill>
                  <a:srgbClr val="FF0000"/>
                </a:solidFill>
                <a:latin typeface="Arial" panose="020B0604020202020204" pitchFamily="34" charset="0"/>
              </a:rPr>
              <a:t> A1A1 = 31-29 =  2</a:t>
            </a:r>
          </a:p>
          <a:p>
            <a:r>
              <a:rPr lang="de-DE" altLang="en-US" dirty="0">
                <a:solidFill>
                  <a:srgbClr val="7030A0"/>
                </a:solidFill>
                <a:latin typeface="Arial" panose="020B0604020202020204" pitchFamily="34" charset="0"/>
              </a:rPr>
              <a:t>BV </a:t>
            </a:r>
            <a:r>
              <a:rPr lang="de-DE" altLang="en-US" dirty="0" err="1">
                <a:solidFill>
                  <a:srgbClr val="7030A0"/>
                </a:solidFill>
                <a:latin typeface="Arial" panose="020B0604020202020204" pitchFamily="34" charset="0"/>
              </a:rPr>
              <a:t>of</a:t>
            </a:r>
            <a:r>
              <a:rPr lang="de-DE" altLang="en-US" dirty="0">
                <a:solidFill>
                  <a:srgbClr val="7030A0"/>
                </a:solidFill>
                <a:latin typeface="Arial" panose="020B0604020202020204" pitchFamily="34" charset="0"/>
              </a:rPr>
              <a:t> A1A2 = 29-29 =  0</a:t>
            </a:r>
          </a:p>
          <a:p>
            <a:r>
              <a:rPr lang="de-DE" altLang="en-US" dirty="0">
                <a:solidFill>
                  <a:srgbClr val="0000FF"/>
                </a:solidFill>
                <a:latin typeface="Arial" panose="020B0604020202020204" pitchFamily="34" charset="0"/>
              </a:rPr>
              <a:t>BV </a:t>
            </a:r>
            <a:r>
              <a:rPr lang="de-DE" altLang="en-US" dirty="0" err="1">
                <a:solidFill>
                  <a:srgbClr val="0000FF"/>
                </a:solidFill>
                <a:latin typeface="Arial" panose="020B0604020202020204" pitchFamily="34" charset="0"/>
              </a:rPr>
              <a:t>of</a:t>
            </a:r>
            <a:r>
              <a:rPr lang="de-DE" altLang="en-US" dirty="0">
                <a:solidFill>
                  <a:srgbClr val="0000FF"/>
                </a:solidFill>
                <a:latin typeface="Arial" panose="020B0604020202020204" pitchFamily="34" charset="0"/>
              </a:rPr>
              <a:t> A2A2 = 27-29 = -2</a:t>
            </a:r>
            <a:endParaRPr lang="en-GB" altLang="en-US" dirty="0">
              <a:solidFill>
                <a:srgbClr val="0000FF"/>
              </a:solidFill>
              <a:latin typeface="Arial" panose="020B0604020202020204" pitchFamily="34" charset="0"/>
            </a:endParaRPr>
          </a:p>
        </p:txBody>
      </p:sp>
      <p:sp>
        <p:nvSpPr>
          <p:cNvPr id="4" name="TextBox 3"/>
          <p:cNvSpPr txBox="1"/>
          <p:nvPr/>
        </p:nvSpPr>
        <p:spPr>
          <a:xfrm>
            <a:off x="134408" y="36116"/>
            <a:ext cx="119790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Enjoy the visualization of the Algebra. Is it ‘Value’* or is it ‘Effect’? </a:t>
            </a:r>
          </a:p>
        </p:txBody>
      </p:sp>
      <p:sp>
        <p:nvSpPr>
          <p:cNvPr id="477" name="TextBox 476"/>
          <p:cNvSpPr txBox="1"/>
          <p:nvPr/>
        </p:nvSpPr>
        <p:spPr>
          <a:xfrm>
            <a:off x="1" y="6499898"/>
            <a:ext cx="4219576" cy="369332"/>
          </a:xfrm>
          <a:prstGeom prst="rect">
            <a:avLst/>
          </a:prstGeom>
          <a:noFill/>
          <a:effectLst/>
        </p:spPr>
        <p:txBody>
          <a:bodyPr wrap="square" rtlCol="0">
            <a:spAutoFit/>
          </a:bodyPr>
          <a:lstStyle/>
          <a:p>
            <a:r>
              <a:rPr lang="de-DE" dirty="0">
                <a:latin typeface="Arial" panose="020B0604020202020204" pitchFamily="34" charset="0"/>
                <a:cs typeface="Arial" panose="020B0604020202020204" pitchFamily="34" charset="0"/>
              </a:rPr>
              <a:t>*</a:t>
            </a:r>
            <a:r>
              <a:rPr lang="de-DE" i="1" dirty="0" err="1">
                <a:solidFill>
                  <a:schemeClr val="tx1">
                    <a:lumMod val="50000"/>
                    <a:lumOff val="50000"/>
                  </a:schemeClr>
                </a:solidFill>
                <a:latin typeface="Arial" panose="020B0604020202020204" pitchFamily="34" charset="0"/>
                <a:cs typeface="Arial" panose="020B0604020202020204" pitchFamily="34" charset="0"/>
              </a:rPr>
              <a:t>sensu</a:t>
            </a:r>
            <a:r>
              <a:rPr lang="de-DE" i="1" dirty="0">
                <a:solidFill>
                  <a:schemeClr val="tx1">
                    <a:lumMod val="50000"/>
                    <a:lumOff val="50000"/>
                  </a:schemeClr>
                </a:solidFill>
                <a:latin typeface="Arial" panose="020B0604020202020204" pitchFamily="34" charset="0"/>
                <a:cs typeface="Arial" panose="020B0604020202020204" pitchFamily="34" charset="0"/>
              </a:rPr>
              <a:t> </a:t>
            </a:r>
            <a:r>
              <a:rPr lang="de-DE" i="1" dirty="0" err="1">
                <a:solidFill>
                  <a:schemeClr val="tx1">
                    <a:lumMod val="50000"/>
                    <a:lumOff val="50000"/>
                  </a:schemeClr>
                </a:solidFill>
                <a:latin typeface="Arial" panose="020B0604020202020204" pitchFamily="34" charset="0"/>
                <a:cs typeface="Arial" panose="020B0604020202020204" pitchFamily="34" charset="0"/>
              </a:rPr>
              <a:t>stricto</a:t>
            </a:r>
            <a:r>
              <a:rPr lang="de-DE" i="1" dirty="0">
                <a:solidFill>
                  <a:schemeClr val="tx1">
                    <a:lumMod val="50000"/>
                    <a:lumOff val="50000"/>
                  </a:schemeClr>
                </a:solidFill>
                <a:latin typeface="Arial" panose="020B0604020202020204" pitchFamily="34" charset="0"/>
                <a:cs typeface="Arial" panose="020B0604020202020204" pitchFamily="34" charset="0"/>
              </a:rPr>
              <a:t>;</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usually</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effect</a:t>
            </a:r>
            <a:r>
              <a:rPr lang="de-DE" dirty="0">
                <a:solidFill>
                  <a:schemeClr val="tx1">
                    <a:lumMod val="50000"/>
                    <a:lumOff val="50000"/>
                  </a:schemeClr>
                </a:solidFill>
                <a:latin typeface="Arial" panose="020B0604020202020204" pitchFamily="34" charset="0"/>
                <a:cs typeface="Arial" panose="020B0604020202020204" pitchFamily="34" charset="0"/>
              </a:rPr>
              <a:t> = </a:t>
            </a:r>
            <a:r>
              <a:rPr lang="de-DE" dirty="0" err="1">
                <a:solidFill>
                  <a:schemeClr val="tx1">
                    <a:lumMod val="50000"/>
                    <a:lumOff val="50000"/>
                  </a:schemeClr>
                </a:solidFill>
                <a:latin typeface="Arial" panose="020B0604020202020204" pitchFamily="34" charset="0"/>
                <a:cs typeface="Arial" panose="020B0604020202020204" pitchFamily="34" charset="0"/>
              </a:rPr>
              <a:t>value</a:t>
            </a:r>
            <a:r>
              <a:rPr lang="de-DE" dirty="0">
                <a:solidFill>
                  <a:schemeClr val="tx1">
                    <a:lumMod val="50000"/>
                    <a:lumOff val="50000"/>
                  </a:schemeClr>
                </a:solidFill>
                <a:latin typeface="Arial" panose="020B0604020202020204" pitchFamily="34" charset="0"/>
                <a:cs typeface="Arial" panose="020B0604020202020204" pitchFamily="34" charset="0"/>
              </a:rPr>
              <a:t> - µ</a:t>
            </a:r>
            <a:r>
              <a:rPr lang="de-DE" i="1" dirty="0">
                <a:solidFill>
                  <a:schemeClr val="tx1">
                    <a:lumMod val="50000"/>
                    <a:lumOff val="50000"/>
                  </a:schemeClr>
                </a:solidFill>
                <a:latin typeface="Arial" panose="020B0604020202020204" pitchFamily="34" charset="0"/>
                <a:cs typeface="Arial" panose="020B0604020202020204" pitchFamily="34" charset="0"/>
              </a:rPr>
              <a:t> </a:t>
            </a:r>
            <a:endParaRPr lang="en-GB" i="1"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Rectangle 2"/>
          <p:cNvSpPr/>
          <p:nvPr/>
        </p:nvSpPr>
        <p:spPr>
          <a:xfrm>
            <a:off x="7321550" y="1980671"/>
            <a:ext cx="4704292" cy="1777100"/>
          </a:xfrm>
          <a:prstGeom prst="rect">
            <a:avLst/>
          </a:prstGeom>
          <a:solidFill>
            <a:srgbClr val="FFFFFF">
              <a:alpha val="87843"/>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p:cNvCxnSpPr>
            <a:stCxn id="325" idx="1"/>
            <a:endCxn id="324" idx="0"/>
          </p:cNvCxnSpPr>
          <p:nvPr/>
        </p:nvCxnSpPr>
        <p:spPr>
          <a:xfrm flipH="1">
            <a:off x="4040188" y="808038"/>
            <a:ext cx="1" cy="5084762"/>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78" name="Rectangle 22"/>
          <p:cNvSpPr>
            <a:spLocks noChangeArrowheads="1"/>
          </p:cNvSpPr>
          <p:nvPr/>
        </p:nvSpPr>
        <p:spPr bwMode="auto">
          <a:xfrm>
            <a:off x="638969" y="2770981"/>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latin typeface="Arial" panose="020B0604020202020204" pitchFamily="34" charset="0"/>
              </a:rPr>
              <a:t>31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79" name="Rectangle 22"/>
          <p:cNvSpPr>
            <a:spLocks noChangeArrowheads="1"/>
          </p:cNvSpPr>
          <p:nvPr/>
        </p:nvSpPr>
        <p:spPr bwMode="auto">
          <a:xfrm>
            <a:off x="633903" y="3740567"/>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latin typeface="Arial" panose="020B0604020202020204" pitchFamily="34" charset="0"/>
              </a:rPr>
              <a:t>29</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0" name="Rectangle 22"/>
          <p:cNvSpPr>
            <a:spLocks noChangeArrowheads="1"/>
          </p:cNvSpPr>
          <p:nvPr/>
        </p:nvSpPr>
        <p:spPr bwMode="auto">
          <a:xfrm>
            <a:off x="636997" y="4749596"/>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00"/>
                </a:solidFill>
                <a:effectLst/>
                <a:latin typeface="Arial" panose="020B0604020202020204" pitchFamily="34" charset="0"/>
              </a:rPr>
              <a:t>27</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53" name="Straight Connector 52"/>
          <p:cNvCxnSpPr>
            <a:endCxn id="290" idx="0"/>
          </p:cNvCxnSpPr>
          <p:nvPr/>
        </p:nvCxnSpPr>
        <p:spPr>
          <a:xfrm flipV="1">
            <a:off x="1077119" y="3895725"/>
            <a:ext cx="5925344" cy="635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81" name="Straight Connector 480"/>
          <p:cNvCxnSpPr/>
          <p:nvPr/>
        </p:nvCxnSpPr>
        <p:spPr>
          <a:xfrm flipV="1">
            <a:off x="1088628" y="4392612"/>
            <a:ext cx="5925344" cy="635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82" name="Straight Connector 481"/>
          <p:cNvCxnSpPr/>
          <p:nvPr/>
        </p:nvCxnSpPr>
        <p:spPr>
          <a:xfrm flipV="1">
            <a:off x="1082676" y="4900027"/>
            <a:ext cx="6075362" cy="158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8" name="Rectangle 463"/>
          <p:cNvSpPr>
            <a:spLocks noChangeArrowheads="1"/>
          </p:cNvSpPr>
          <p:nvPr/>
        </p:nvSpPr>
        <p:spPr bwMode="auto">
          <a:xfrm>
            <a:off x="5368925" y="4733925"/>
            <a:ext cx="1789113" cy="2619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err="1">
                <a:ln>
                  <a:noFill/>
                </a:ln>
                <a:solidFill>
                  <a:srgbClr val="0000FF"/>
                </a:solidFill>
                <a:effectLst/>
                <a:latin typeface="Arial" panose="020B0604020202020204" pitchFamily="34" charset="0"/>
              </a:rPr>
              <a:t>deviaton</a:t>
            </a:r>
            <a:r>
              <a:rPr kumimoji="0" lang="en-US" altLang="en-US" sz="1700" b="0" i="0" u="none" strike="noStrike" cap="none" normalizeH="0" baseline="0" dirty="0">
                <a:ln>
                  <a:noFill/>
                </a:ln>
                <a:solidFill>
                  <a:srgbClr val="0000FF"/>
                </a:solidFill>
                <a:effectLst/>
                <a:latin typeface="Arial" panose="020B0604020202020204" pitchFamily="34" charset="0"/>
              </a:rPr>
              <a:t> of [A2A2]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483" name="Straight Connector 482"/>
          <p:cNvCxnSpPr>
            <a:stCxn id="294" idx="0"/>
            <a:endCxn id="295" idx="0"/>
          </p:cNvCxnSpPr>
          <p:nvPr/>
        </p:nvCxnSpPr>
        <p:spPr>
          <a:xfrm>
            <a:off x="1077913" y="2898775"/>
            <a:ext cx="592455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84" name="Textfeld 5">
            <a:extLst>
              <a:ext uri="{FF2B5EF4-FFF2-40B4-BE49-F238E27FC236}">
                <a16:creationId xmlns:a16="http://schemas.microsoft.com/office/drawing/2014/main" id="{0F903E92-27CF-4A0C-B08C-75087543BAB5}"/>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57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par>
                                <p:cTn id="8" presetID="22"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6" name="Group 475"/>
          <p:cNvGrpSpPr/>
          <p:nvPr/>
        </p:nvGrpSpPr>
        <p:grpSpPr>
          <a:xfrm>
            <a:off x="142875" y="496888"/>
            <a:ext cx="7921625" cy="6332537"/>
            <a:chOff x="142875" y="496888"/>
            <a:chExt cx="7921625" cy="6332537"/>
          </a:xfrm>
        </p:grpSpPr>
        <p:sp>
          <p:nvSpPr>
            <p:cNvPr id="9" name="AutoShape 3"/>
            <p:cNvSpPr>
              <a:spLocks noChangeAspect="1" noChangeArrowheads="1" noTextEdit="1"/>
            </p:cNvSpPr>
            <p:nvPr/>
          </p:nvSpPr>
          <p:spPr bwMode="auto">
            <a:xfrm>
              <a:off x="142875" y="496888"/>
              <a:ext cx="7920038"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10" name="Group 205"/>
            <p:cNvGrpSpPr>
              <a:grpSpLocks/>
            </p:cNvGrpSpPr>
            <p:nvPr/>
          </p:nvGrpSpPr>
          <p:grpSpPr bwMode="auto">
            <a:xfrm>
              <a:off x="142875" y="496888"/>
              <a:ext cx="7921625" cy="6332537"/>
              <a:chOff x="90" y="313"/>
              <a:chExt cx="4990" cy="3989"/>
            </a:xfrm>
          </p:grpSpPr>
          <p:sp>
            <p:nvSpPr>
              <p:cNvPr id="276" name="Rectangle 5"/>
              <p:cNvSpPr>
                <a:spLocks noChangeArrowheads="1"/>
              </p:cNvSpPr>
              <p:nvPr/>
            </p:nvSpPr>
            <p:spPr bwMode="auto">
              <a:xfrm>
                <a:off x="90" y="313"/>
                <a:ext cx="4990" cy="398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7" name="Line 6"/>
              <p:cNvSpPr>
                <a:spLocks noChangeShapeType="1"/>
              </p:cNvSpPr>
              <p:nvPr/>
            </p:nvSpPr>
            <p:spPr bwMode="auto">
              <a:xfrm flipV="1">
                <a:off x="679" y="568"/>
                <a:ext cx="0" cy="3144"/>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8" name="Line 7"/>
              <p:cNvSpPr>
                <a:spLocks noChangeShapeType="1"/>
              </p:cNvSpPr>
              <p:nvPr/>
            </p:nvSpPr>
            <p:spPr bwMode="auto">
              <a:xfrm flipV="1">
                <a:off x="4411" y="568"/>
                <a:ext cx="0" cy="3144"/>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9" name="Line 8"/>
              <p:cNvSpPr>
                <a:spLocks noChangeShapeType="1"/>
              </p:cNvSpPr>
              <p:nvPr/>
            </p:nvSpPr>
            <p:spPr bwMode="auto">
              <a:xfrm flipH="1">
                <a:off x="649" y="3712"/>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0" name="Line 9"/>
              <p:cNvSpPr>
                <a:spLocks noChangeShapeType="1"/>
              </p:cNvSpPr>
              <p:nvPr/>
            </p:nvSpPr>
            <p:spPr bwMode="auto">
              <a:xfrm>
                <a:off x="4411" y="3712"/>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1" name="Line 10"/>
              <p:cNvSpPr>
                <a:spLocks noChangeShapeType="1"/>
              </p:cNvSpPr>
              <p:nvPr/>
            </p:nvSpPr>
            <p:spPr bwMode="auto">
              <a:xfrm flipH="1">
                <a:off x="620" y="3398"/>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2" name="Line 11"/>
              <p:cNvSpPr>
                <a:spLocks noChangeShapeType="1"/>
              </p:cNvSpPr>
              <p:nvPr/>
            </p:nvSpPr>
            <p:spPr bwMode="auto">
              <a:xfrm>
                <a:off x="4411" y="3398"/>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3" name="Rectangle 12"/>
              <p:cNvSpPr>
                <a:spLocks noChangeArrowheads="1"/>
              </p:cNvSpPr>
              <p:nvPr/>
            </p:nvSpPr>
            <p:spPr bwMode="auto">
              <a:xfrm>
                <a:off x="396" y="3329"/>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26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4" name="Line 13"/>
              <p:cNvSpPr>
                <a:spLocks noChangeShapeType="1"/>
              </p:cNvSpPr>
              <p:nvPr/>
            </p:nvSpPr>
            <p:spPr bwMode="auto">
              <a:xfrm flipH="1">
                <a:off x="649" y="3083"/>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5" name="Line 14"/>
              <p:cNvSpPr>
                <a:spLocks noChangeShapeType="1"/>
              </p:cNvSpPr>
              <p:nvPr/>
            </p:nvSpPr>
            <p:spPr bwMode="auto">
              <a:xfrm>
                <a:off x="4411" y="3083"/>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6" name="Line 15"/>
              <p:cNvSpPr>
                <a:spLocks noChangeShapeType="1"/>
              </p:cNvSpPr>
              <p:nvPr/>
            </p:nvSpPr>
            <p:spPr bwMode="auto">
              <a:xfrm flipH="1">
                <a:off x="620" y="2769"/>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7" name="Line 16"/>
              <p:cNvSpPr>
                <a:spLocks noChangeShapeType="1"/>
              </p:cNvSpPr>
              <p:nvPr/>
            </p:nvSpPr>
            <p:spPr bwMode="auto">
              <a:xfrm>
                <a:off x="4411" y="2769"/>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8" name="Rectangle 17"/>
              <p:cNvSpPr>
                <a:spLocks noChangeArrowheads="1"/>
              </p:cNvSpPr>
              <p:nvPr/>
            </p:nvSpPr>
            <p:spPr bwMode="auto">
              <a:xfrm>
                <a:off x="396" y="2700"/>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28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9" name="Line 18"/>
              <p:cNvSpPr>
                <a:spLocks noChangeShapeType="1"/>
              </p:cNvSpPr>
              <p:nvPr/>
            </p:nvSpPr>
            <p:spPr bwMode="auto">
              <a:xfrm flipH="1">
                <a:off x="649" y="2454"/>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0" name="Line 19"/>
              <p:cNvSpPr>
                <a:spLocks noChangeShapeType="1"/>
              </p:cNvSpPr>
              <p:nvPr/>
            </p:nvSpPr>
            <p:spPr bwMode="auto">
              <a:xfrm>
                <a:off x="4411" y="2454"/>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1" name="Line 20"/>
              <p:cNvSpPr>
                <a:spLocks noChangeShapeType="1"/>
              </p:cNvSpPr>
              <p:nvPr/>
            </p:nvSpPr>
            <p:spPr bwMode="auto">
              <a:xfrm flipH="1">
                <a:off x="620" y="2140"/>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2" name="Line 21"/>
              <p:cNvSpPr>
                <a:spLocks noChangeShapeType="1"/>
              </p:cNvSpPr>
              <p:nvPr/>
            </p:nvSpPr>
            <p:spPr bwMode="auto">
              <a:xfrm>
                <a:off x="4411" y="2140"/>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3" name="Rectangle 22"/>
              <p:cNvSpPr>
                <a:spLocks noChangeArrowheads="1"/>
              </p:cNvSpPr>
              <p:nvPr/>
            </p:nvSpPr>
            <p:spPr bwMode="auto">
              <a:xfrm>
                <a:off x="396" y="2071"/>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4" name="Line 23"/>
              <p:cNvSpPr>
                <a:spLocks noChangeShapeType="1"/>
              </p:cNvSpPr>
              <p:nvPr/>
            </p:nvSpPr>
            <p:spPr bwMode="auto">
              <a:xfrm flipH="1">
                <a:off x="649" y="1826"/>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5" name="Line 24"/>
              <p:cNvSpPr>
                <a:spLocks noChangeShapeType="1"/>
              </p:cNvSpPr>
              <p:nvPr/>
            </p:nvSpPr>
            <p:spPr bwMode="auto">
              <a:xfrm>
                <a:off x="4411" y="1826"/>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6" name="Line 25"/>
              <p:cNvSpPr>
                <a:spLocks noChangeShapeType="1"/>
              </p:cNvSpPr>
              <p:nvPr/>
            </p:nvSpPr>
            <p:spPr bwMode="auto">
              <a:xfrm flipH="1">
                <a:off x="620" y="1511"/>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7" name="Line 26"/>
              <p:cNvSpPr>
                <a:spLocks noChangeShapeType="1"/>
              </p:cNvSpPr>
              <p:nvPr/>
            </p:nvSpPr>
            <p:spPr bwMode="auto">
              <a:xfrm>
                <a:off x="4411" y="1511"/>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8" name="Rectangle 27"/>
              <p:cNvSpPr>
                <a:spLocks noChangeArrowheads="1"/>
              </p:cNvSpPr>
              <p:nvPr/>
            </p:nvSpPr>
            <p:spPr bwMode="auto">
              <a:xfrm>
                <a:off x="396" y="1443"/>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32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9" name="Line 28"/>
              <p:cNvSpPr>
                <a:spLocks noChangeShapeType="1"/>
              </p:cNvSpPr>
              <p:nvPr/>
            </p:nvSpPr>
            <p:spPr bwMode="auto">
              <a:xfrm flipH="1">
                <a:off x="649" y="1197"/>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0" name="Line 29"/>
              <p:cNvSpPr>
                <a:spLocks noChangeShapeType="1"/>
              </p:cNvSpPr>
              <p:nvPr/>
            </p:nvSpPr>
            <p:spPr bwMode="auto">
              <a:xfrm>
                <a:off x="4411" y="1197"/>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1" name="Line 30"/>
              <p:cNvSpPr>
                <a:spLocks noChangeShapeType="1"/>
              </p:cNvSpPr>
              <p:nvPr/>
            </p:nvSpPr>
            <p:spPr bwMode="auto">
              <a:xfrm flipH="1">
                <a:off x="620" y="882"/>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2" name="Line 31"/>
              <p:cNvSpPr>
                <a:spLocks noChangeShapeType="1"/>
              </p:cNvSpPr>
              <p:nvPr/>
            </p:nvSpPr>
            <p:spPr bwMode="auto">
              <a:xfrm>
                <a:off x="4411" y="882"/>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3" name="Rectangle 32"/>
              <p:cNvSpPr>
                <a:spLocks noChangeArrowheads="1"/>
              </p:cNvSpPr>
              <p:nvPr/>
            </p:nvSpPr>
            <p:spPr bwMode="auto">
              <a:xfrm>
                <a:off x="396" y="814"/>
                <a:ext cx="210"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34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4" name="Line 33"/>
              <p:cNvSpPr>
                <a:spLocks noChangeShapeType="1"/>
              </p:cNvSpPr>
              <p:nvPr/>
            </p:nvSpPr>
            <p:spPr bwMode="auto">
              <a:xfrm flipH="1">
                <a:off x="649" y="568"/>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5" name="Line 34"/>
              <p:cNvSpPr>
                <a:spLocks noChangeShapeType="1"/>
              </p:cNvSpPr>
              <p:nvPr/>
            </p:nvSpPr>
            <p:spPr bwMode="auto">
              <a:xfrm>
                <a:off x="4411" y="568"/>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6" name="Rectangle 35"/>
              <p:cNvSpPr>
                <a:spLocks noChangeArrowheads="1"/>
              </p:cNvSpPr>
              <p:nvPr/>
            </p:nvSpPr>
            <p:spPr bwMode="auto">
              <a:xfrm rot="16200000">
                <a:off x="-1262" y="2028"/>
                <a:ext cx="3090"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300" b="0" i="0" u="none" strike="noStrike" cap="none" normalizeH="0" baseline="0" dirty="0">
                    <a:ln>
                      <a:noFill/>
                    </a:ln>
                    <a:solidFill>
                      <a:schemeClr val="tx1">
                        <a:lumMod val="50000"/>
                        <a:lumOff val="50000"/>
                      </a:schemeClr>
                    </a:solidFill>
                    <a:effectLst/>
                    <a:latin typeface="Arial" panose="020B0604020202020204" pitchFamily="34" charset="0"/>
                  </a:rPr>
                  <a:t>Genotypic / Breeding</a:t>
                </a:r>
                <a:r>
                  <a:rPr kumimoji="0" lang="en-US" altLang="en-US" sz="2300" b="0" i="0" u="none" strike="noStrike" cap="none" normalizeH="0" baseline="0" dirty="0">
                    <a:ln>
                      <a:noFill/>
                    </a:ln>
                    <a:solidFill>
                      <a:schemeClr val="tx1">
                        <a:lumMod val="50000"/>
                        <a:lumOff val="50000"/>
                      </a:schemeClr>
                    </a:solidFill>
                    <a:latin typeface="Arial" panose="020B0604020202020204" pitchFamily="34" charset="0"/>
                  </a:rPr>
                  <a:t> ‘Value’ / ‘Effect’</a:t>
                </a:r>
                <a:endParaRPr kumimoji="0" lang="en-US" altLang="en-US" sz="1800" b="0" i="0" u="none" strike="noStrike" cap="none" normalizeH="0" baseline="0" dirty="0">
                  <a:ln>
                    <a:noFill/>
                  </a:ln>
                  <a:solidFill>
                    <a:schemeClr val="tx1">
                      <a:lumMod val="50000"/>
                      <a:lumOff val="50000"/>
                    </a:schemeClr>
                  </a:solidFill>
                  <a:latin typeface="Arial" panose="020B0604020202020204" pitchFamily="34" charset="0"/>
                </a:endParaRPr>
              </a:p>
            </p:txBody>
          </p:sp>
          <p:sp>
            <p:nvSpPr>
              <p:cNvPr id="307" name="Line 36"/>
              <p:cNvSpPr>
                <a:spLocks noChangeShapeType="1"/>
              </p:cNvSpPr>
              <p:nvPr/>
            </p:nvSpPr>
            <p:spPr bwMode="auto">
              <a:xfrm>
                <a:off x="679" y="3712"/>
                <a:ext cx="373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8" name="Line 37"/>
              <p:cNvSpPr>
                <a:spLocks noChangeShapeType="1"/>
              </p:cNvSpPr>
              <p:nvPr/>
            </p:nvSpPr>
            <p:spPr bwMode="auto">
              <a:xfrm>
                <a:off x="679" y="568"/>
                <a:ext cx="373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9" name="Line 38"/>
              <p:cNvSpPr>
                <a:spLocks noChangeShapeType="1"/>
              </p:cNvSpPr>
              <p:nvPr/>
            </p:nvSpPr>
            <p:spPr bwMode="auto">
              <a:xfrm>
                <a:off x="679"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0" name="Line 39"/>
              <p:cNvSpPr>
                <a:spLocks noChangeShapeType="1"/>
              </p:cNvSpPr>
              <p:nvPr/>
            </p:nvSpPr>
            <p:spPr bwMode="auto">
              <a:xfrm flipV="1">
                <a:off x="679"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1" name="Rectangle 40"/>
              <p:cNvSpPr>
                <a:spLocks noChangeArrowheads="1"/>
              </p:cNvSpPr>
              <p:nvPr/>
            </p:nvSpPr>
            <p:spPr bwMode="auto">
              <a:xfrm>
                <a:off x="555"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2" name="Line 41"/>
              <p:cNvSpPr>
                <a:spLocks noChangeShapeType="1"/>
              </p:cNvSpPr>
              <p:nvPr/>
            </p:nvSpPr>
            <p:spPr bwMode="auto">
              <a:xfrm>
                <a:off x="1052"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3" name="Line 42"/>
              <p:cNvSpPr>
                <a:spLocks noChangeShapeType="1"/>
              </p:cNvSpPr>
              <p:nvPr/>
            </p:nvSpPr>
            <p:spPr bwMode="auto">
              <a:xfrm flipV="1">
                <a:off x="1052"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4" name="Rectangle 43"/>
              <p:cNvSpPr>
                <a:spLocks noChangeArrowheads="1"/>
              </p:cNvSpPr>
              <p:nvPr/>
            </p:nvSpPr>
            <p:spPr bwMode="auto">
              <a:xfrm>
                <a:off x="928"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5" name="Line 44"/>
              <p:cNvSpPr>
                <a:spLocks noChangeShapeType="1"/>
              </p:cNvSpPr>
              <p:nvPr/>
            </p:nvSpPr>
            <p:spPr bwMode="auto">
              <a:xfrm>
                <a:off x="1425"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6" name="Line 45"/>
              <p:cNvSpPr>
                <a:spLocks noChangeShapeType="1"/>
              </p:cNvSpPr>
              <p:nvPr/>
            </p:nvSpPr>
            <p:spPr bwMode="auto">
              <a:xfrm flipV="1">
                <a:off x="1425"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7" name="Rectangle 46"/>
              <p:cNvSpPr>
                <a:spLocks noChangeArrowheads="1"/>
              </p:cNvSpPr>
              <p:nvPr/>
            </p:nvSpPr>
            <p:spPr bwMode="auto">
              <a:xfrm>
                <a:off x="1302"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8" name="Line 47"/>
              <p:cNvSpPr>
                <a:spLocks noChangeShapeType="1"/>
              </p:cNvSpPr>
              <p:nvPr/>
            </p:nvSpPr>
            <p:spPr bwMode="auto">
              <a:xfrm>
                <a:off x="1799"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9" name="Line 48"/>
              <p:cNvSpPr>
                <a:spLocks noChangeShapeType="1"/>
              </p:cNvSpPr>
              <p:nvPr/>
            </p:nvSpPr>
            <p:spPr bwMode="auto">
              <a:xfrm flipV="1">
                <a:off x="1799"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0" name="Rectangle 49"/>
              <p:cNvSpPr>
                <a:spLocks noChangeArrowheads="1"/>
              </p:cNvSpPr>
              <p:nvPr/>
            </p:nvSpPr>
            <p:spPr bwMode="auto">
              <a:xfrm>
                <a:off x="1675"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1" name="Line 50"/>
              <p:cNvSpPr>
                <a:spLocks noChangeShapeType="1"/>
              </p:cNvSpPr>
              <p:nvPr/>
            </p:nvSpPr>
            <p:spPr bwMode="auto">
              <a:xfrm>
                <a:off x="2172"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2" name="Line 51"/>
              <p:cNvSpPr>
                <a:spLocks noChangeShapeType="1"/>
              </p:cNvSpPr>
              <p:nvPr/>
            </p:nvSpPr>
            <p:spPr bwMode="auto">
              <a:xfrm flipV="1">
                <a:off x="2172"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3" name="Rectangle 52"/>
              <p:cNvSpPr>
                <a:spLocks noChangeArrowheads="1"/>
              </p:cNvSpPr>
              <p:nvPr/>
            </p:nvSpPr>
            <p:spPr bwMode="auto">
              <a:xfrm>
                <a:off x="2048"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4" name="Line 53"/>
              <p:cNvSpPr>
                <a:spLocks noChangeShapeType="1"/>
              </p:cNvSpPr>
              <p:nvPr/>
            </p:nvSpPr>
            <p:spPr bwMode="auto">
              <a:xfrm>
                <a:off x="2545"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5" name="Line 54"/>
              <p:cNvSpPr>
                <a:spLocks noChangeShapeType="1"/>
              </p:cNvSpPr>
              <p:nvPr/>
            </p:nvSpPr>
            <p:spPr bwMode="auto">
              <a:xfrm flipV="1">
                <a:off x="2545"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6" name="Rectangle 55"/>
              <p:cNvSpPr>
                <a:spLocks noChangeArrowheads="1"/>
              </p:cNvSpPr>
              <p:nvPr/>
            </p:nvSpPr>
            <p:spPr bwMode="auto">
              <a:xfrm>
                <a:off x="2421"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27" name="Line 56"/>
              <p:cNvSpPr>
                <a:spLocks noChangeShapeType="1"/>
              </p:cNvSpPr>
              <p:nvPr/>
            </p:nvSpPr>
            <p:spPr bwMode="auto">
              <a:xfrm>
                <a:off x="2918"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8" name="Line 57"/>
              <p:cNvSpPr>
                <a:spLocks noChangeShapeType="1"/>
              </p:cNvSpPr>
              <p:nvPr/>
            </p:nvSpPr>
            <p:spPr bwMode="auto">
              <a:xfrm flipV="1">
                <a:off x="2918"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9" name="Rectangle 58"/>
              <p:cNvSpPr>
                <a:spLocks noChangeArrowheads="1"/>
              </p:cNvSpPr>
              <p:nvPr/>
            </p:nvSpPr>
            <p:spPr bwMode="auto">
              <a:xfrm>
                <a:off x="2794"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0" name="Line 59"/>
              <p:cNvSpPr>
                <a:spLocks noChangeShapeType="1"/>
              </p:cNvSpPr>
              <p:nvPr/>
            </p:nvSpPr>
            <p:spPr bwMode="auto">
              <a:xfrm>
                <a:off x="3291"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1" name="Line 60"/>
              <p:cNvSpPr>
                <a:spLocks noChangeShapeType="1"/>
              </p:cNvSpPr>
              <p:nvPr/>
            </p:nvSpPr>
            <p:spPr bwMode="auto">
              <a:xfrm flipV="1">
                <a:off x="3291"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2" name="Rectangle 61"/>
              <p:cNvSpPr>
                <a:spLocks noChangeArrowheads="1"/>
              </p:cNvSpPr>
              <p:nvPr/>
            </p:nvSpPr>
            <p:spPr bwMode="auto">
              <a:xfrm>
                <a:off x="3168"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3" name="Line 62"/>
              <p:cNvSpPr>
                <a:spLocks noChangeShapeType="1"/>
              </p:cNvSpPr>
              <p:nvPr/>
            </p:nvSpPr>
            <p:spPr bwMode="auto">
              <a:xfrm>
                <a:off x="3665"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4" name="Line 63"/>
              <p:cNvSpPr>
                <a:spLocks noChangeShapeType="1"/>
              </p:cNvSpPr>
              <p:nvPr/>
            </p:nvSpPr>
            <p:spPr bwMode="auto">
              <a:xfrm flipV="1">
                <a:off x="3665"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5" name="Rectangle 64"/>
              <p:cNvSpPr>
                <a:spLocks noChangeArrowheads="1"/>
              </p:cNvSpPr>
              <p:nvPr/>
            </p:nvSpPr>
            <p:spPr bwMode="auto">
              <a:xfrm>
                <a:off x="3541"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6" name="Line 65"/>
              <p:cNvSpPr>
                <a:spLocks noChangeShapeType="1"/>
              </p:cNvSpPr>
              <p:nvPr/>
            </p:nvSpPr>
            <p:spPr bwMode="auto">
              <a:xfrm>
                <a:off x="4038"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7" name="Line 66"/>
              <p:cNvSpPr>
                <a:spLocks noChangeShapeType="1"/>
              </p:cNvSpPr>
              <p:nvPr/>
            </p:nvSpPr>
            <p:spPr bwMode="auto">
              <a:xfrm flipV="1">
                <a:off x="4038"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8" name="Rectangle 67"/>
              <p:cNvSpPr>
                <a:spLocks noChangeArrowheads="1"/>
              </p:cNvSpPr>
              <p:nvPr/>
            </p:nvSpPr>
            <p:spPr bwMode="auto">
              <a:xfrm>
                <a:off x="3915"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0.9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9" name="Line 68"/>
              <p:cNvSpPr>
                <a:spLocks noChangeShapeType="1"/>
              </p:cNvSpPr>
              <p:nvPr/>
            </p:nvSpPr>
            <p:spPr bwMode="auto">
              <a:xfrm>
                <a:off x="4411"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0" name="Line 69"/>
              <p:cNvSpPr>
                <a:spLocks noChangeShapeType="1"/>
              </p:cNvSpPr>
              <p:nvPr/>
            </p:nvSpPr>
            <p:spPr bwMode="auto">
              <a:xfrm flipV="1">
                <a:off x="4411"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1" name="Rectangle 70"/>
              <p:cNvSpPr>
                <a:spLocks noChangeArrowheads="1"/>
              </p:cNvSpPr>
              <p:nvPr/>
            </p:nvSpPr>
            <p:spPr bwMode="auto">
              <a:xfrm>
                <a:off x="4287" y="3785"/>
                <a:ext cx="248"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2" name="Rectangle 71"/>
              <p:cNvSpPr>
                <a:spLocks noChangeArrowheads="1"/>
              </p:cNvSpPr>
              <p:nvPr/>
            </p:nvSpPr>
            <p:spPr bwMode="auto">
              <a:xfrm>
                <a:off x="1871" y="3925"/>
                <a:ext cx="1380"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300" b="0" i="0" u="none" strike="noStrike" cap="none" normalizeH="0" baseline="0" dirty="0">
                    <a:ln>
                      <a:noFill/>
                    </a:ln>
                    <a:solidFill>
                      <a:srgbClr val="000000"/>
                    </a:solidFill>
                    <a:effectLst/>
                    <a:latin typeface="Arial" panose="020B0604020202020204" pitchFamily="34" charset="0"/>
                  </a:rPr>
                  <a:t>Frequency p(</a:t>
                </a:r>
                <a:r>
                  <a:rPr kumimoji="0" lang="en-US" altLang="en-US" sz="2300" b="0" i="0" u="none" strike="noStrike" cap="none" normalizeH="0" baseline="0" dirty="0">
                    <a:ln>
                      <a:noFill/>
                    </a:ln>
                    <a:solidFill>
                      <a:srgbClr val="FF0000"/>
                    </a:solidFill>
                    <a:effectLst/>
                    <a:latin typeface="Arial" panose="020B0604020202020204" pitchFamily="34" charset="0"/>
                  </a:rPr>
                  <a:t>A1</a:t>
                </a:r>
                <a:r>
                  <a:rPr kumimoji="0" lang="en-US" altLang="en-US" sz="23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43" name="Rectangle 72"/>
              <p:cNvSpPr>
                <a:spLocks noChangeArrowheads="1"/>
              </p:cNvSpPr>
              <p:nvPr/>
            </p:nvSpPr>
            <p:spPr bwMode="auto">
              <a:xfrm>
                <a:off x="636" y="3355"/>
                <a:ext cx="85" cy="85"/>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4" name="Rectangle 73"/>
              <p:cNvSpPr>
                <a:spLocks noChangeArrowheads="1"/>
              </p:cNvSpPr>
              <p:nvPr/>
            </p:nvSpPr>
            <p:spPr bwMode="auto">
              <a:xfrm>
                <a:off x="1010" y="3342"/>
                <a:ext cx="84"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5" name="Rectangle 74"/>
              <p:cNvSpPr>
                <a:spLocks noChangeArrowheads="1"/>
              </p:cNvSpPr>
              <p:nvPr/>
            </p:nvSpPr>
            <p:spPr bwMode="auto">
              <a:xfrm>
                <a:off x="1383" y="3305"/>
                <a:ext cx="84"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6" name="Rectangle 75"/>
              <p:cNvSpPr>
                <a:spLocks noChangeArrowheads="1"/>
              </p:cNvSpPr>
              <p:nvPr/>
            </p:nvSpPr>
            <p:spPr bwMode="auto">
              <a:xfrm>
                <a:off x="1757" y="3242"/>
                <a:ext cx="83"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7" name="Rectangle 76"/>
              <p:cNvSpPr>
                <a:spLocks noChangeArrowheads="1"/>
              </p:cNvSpPr>
              <p:nvPr/>
            </p:nvSpPr>
            <p:spPr bwMode="auto">
              <a:xfrm>
                <a:off x="2129" y="3154"/>
                <a:ext cx="84"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8" name="Rectangle 77"/>
              <p:cNvSpPr>
                <a:spLocks noChangeArrowheads="1"/>
              </p:cNvSpPr>
              <p:nvPr/>
            </p:nvSpPr>
            <p:spPr bwMode="auto">
              <a:xfrm>
                <a:off x="2502" y="3041"/>
                <a:ext cx="85"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9" name="Rectangle 78"/>
              <p:cNvSpPr>
                <a:spLocks noChangeArrowheads="1"/>
              </p:cNvSpPr>
              <p:nvPr/>
            </p:nvSpPr>
            <p:spPr bwMode="auto">
              <a:xfrm>
                <a:off x="2876" y="2903"/>
                <a:ext cx="84"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0" name="Rectangle 79"/>
              <p:cNvSpPr>
                <a:spLocks noChangeArrowheads="1"/>
              </p:cNvSpPr>
              <p:nvPr/>
            </p:nvSpPr>
            <p:spPr bwMode="auto">
              <a:xfrm>
                <a:off x="3249" y="2739"/>
                <a:ext cx="84"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1" name="Rectangle 80"/>
              <p:cNvSpPr>
                <a:spLocks noChangeArrowheads="1"/>
              </p:cNvSpPr>
              <p:nvPr/>
            </p:nvSpPr>
            <p:spPr bwMode="auto">
              <a:xfrm>
                <a:off x="3623" y="2550"/>
                <a:ext cx="83"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2" name="Rectangle 81"/>
              <p:cNvSpPr>
                <a:spLocks noChangeArrowheads="1"/>
              </p:cNvSpPr>
              <p:nvPr/>
            </p:nvSpPr>
            <p:spPr bwMode="auto">
              <a:xfrm>
                <a:off x="3996" y="2336"/>
                <a:ext cx="83"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3" name="Freeform 82"/>
              <p:cNvSpPr>
                <a:spLocks/>
              </p:cNvSpPr>
              <p:nvPr/>
            </p:nvSpPr>
            <p:spPr bwMode="auto">
              <a:xfrm>
                <a:off x="679" y="2379"/>
                <a:ext cx="3359" cy="1019"/>
              </a:xfrm>
              <a:custGeom>
                <a:avLst/>
                <a:gdLst>
                  <a:gd name="T0" fmla="*/ 0 w 6717"/>
                  <a:gd name="T1" fmla="*/ 2037 h 2037"/>
                  <a:gd name="T2" fmla="*/ 372 w 6717"/>
                  <a:gd name="T3" fmla="*/ 2031 h 2037"/>
                  <a:gd name="T4" fmla="*/ 745 w 6717"/>
                  <a:gd name="T5" fmla="*/ 2011 h 2037"/>
                  <a:gd name="T6" fmla="*/ 1118 w 6717"/>
                  <a:gd name="T7" fmla="*/ 1980 h 2037"/>
                  <a:gd name="T8" fmla="*/ 1491 w 6717"/>
                  <a:gd name="T9" fmla="*/ 1936 h 2037"/>
                  <a:gd name="T10" fmla="*/ 1866 w 6717"/>
                  <a:gd name="T11" fmla="*/ 1879 h 2037"/>
                  <a:gd name="T12" fmla="*/ 2239 w 6717"/>
                  <a:gd name="T13" fmla="*/ 1810 h 2037"/>
                  <a:gd name="T14" fmla="*/ 2611 w 6717"/>
                  <a:gd name="T15" fmla="*/ 1729 h 2037"/>
                  <a:gd name="T16" fmla="*/ 2984 w 6717"/>
                  <a:gd name="T17" fmla="*/ 1635 h 2037"/>
                  <a:gd name="T18" fmla="*/ 3357 w 6717"/>
                  <a:gd name="T19" fmla="*/ 1528 h 2037"/>
                  <a:gd name="T20" fmla="*/ 3732 w 6717"/>
                  <a:gd name="T21" fmla="*/ 1408 h 2037"/>
                  <a:gd name="T22" fmla="*/ 4105 w 6717"/>
                  <a:gd name="T23" fmla="*/ 1276 h 2037"/>
                  <a:gd name="T24" fmla="*/ 4478 w 6717"/>
                  <a:gd name="T25" fmla="*/ 1132 h 2037"/>
                  <a:gd name="T26" fmla="*/ 4850 w 6717"/>
                  <a:gd name="T27" fmla="*/ 973 h 2037"/>
                  <a:gd name="T28" fmla="*/ 5223 w 6717"/>
                  <a:gd name="T29" fmla="*/ 805 h 2037"/>
                  <a:gd name="T30" fmla="*/ 5598 w 6717"/>
                  <a:gd name="T31" fmla="*/ 622 h 2037"/>
                  <a:gd name="T32" fmla="*/ 5971 w 6717"/>
                  <a:gd name="T33" fmla="*/ 427 h 2037"/>
                  <a:gd name="T34" fmla="*/ 6344 w 6717"/>
                  <a:gd name="T35" fmla="*/ 220 h 2037"/>
                  <a:gd name="T36" fmla="*/ 6717 w 6717"/>
                  <a:gd name="T37"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7" h="2037">
                    <a:moveTo>
                      <a:pt x="0" y="2037"/>
                    </a:moveTo>
                    <a:lnTo>
                      <a:pt x="372" y="2031"/>
                    </a:lnTo>
                    <a:lnTo>
                      <a:pt x="745" y="2011"/>
                    </a:lnTo>
                    <a:lnTo>
                      <a:pt x="1118" y="1980"/>
                    </a:lnTo>
                    <a:lnTo>
                      <a:pt x="1491" y="1936"/>
                    </a:lnTo>
                    <a:lnTo>
                      <a:pt x="1866" y="1879"/>
                    </a:lnTo>
                    <a:lnTo>
                      <a:pt x="2239" y="1810"/>
                    </a:lnTo>
                    <a:lnTo>
                      <a:pt x="2611" y="1729"/>
                    </a:lnTo>
                    <a:lnTo>
                      <a:pt x="2984" y="1635"/>
                    </a:lnTo>
                    <a:lnTo>
                      <a:pt x="3357" y="1528"/>
                    </a:lnTo>
                    <a:lnTo>
                      <a:pt x="3732" y="1408"/>
                    </a:lnTo>
                    <a:lnTo>
                      <a:pt x="4105" y="1276"/>
                    </a:lnTo>
                    <a:lnTo>
                      <a:pt x="4478" y="1132"/>
                    </a:lnTo>
                    <a:lnTo>
                      <a:pt x="4850" y="973"/>
                    </a:lnTo>
                    <a:lnTo>
                      <a:pt x="5223" y="805"/>
                    </a:lnTo>
                    <a:lnTo>
                      <a:pt x="5598" y="622"/>
                    </a:lnTo>
                    <a:lnTo>
                      <a:pt x="5971" y="427"/>
                    </a:lnTo>
                    <a:lnTo>
                      <a:pt x="6344" y="220"/>
                    </a:lnTo>
                    <a:lnTo>
                      <a:pt x="671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4" name="Rectangle 83"/>
              <p:cNvSpPr>
                <a:spLocks noChangeArrowheads="1"/>
              </p:cNvSpPr>
              <p:nvPr/>
            </p:nvSpPr>
            <p:spPr bwMode="auto">
              <a:xfrm>
                <a:off x="4368" y="2097"/>
                <a:ext cx="85" cy="85"/>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5" name="Freeform 84"/>
              <p:cNvSpPr>
                <a:spLocks/>
              </p:cNvSpPr>
              <p:nvPr/>
            </p:nvSpPr>
            <p:spPr bwMode="auto">
              <a:xfrm>
                <a:off x="4038" y="2140"/>
                <a:ext cx="373" cy="239"/>
              </a:xfrm>
              <a:custGeom>
                <a:avLst/>
                <a:gdLst>
                  <a:gd name="T0" fmla="*/ 0 w 747"/>
                  <a:gd name="T1" fmla="*/ 479 h 479"/>
                  <a:gd name="T2" fmla="*/ 372 w 747"/>
                  <a:gd name="T3" fmla="*/ 246 h 479"/>
                  <a:gd name="T4" fmla="*/ 747 w 747"/>
                  <a:gd name="T5" fmla="*/ 0 h 479"/>
                </a:gdLst>
                <a:ahLst/>
                <a:cxnLst>
                  <a:cxn ang="0">
                    <a:pos x="T0" y="T1"/>
                  </a:cxn>
                  <a:cxn ang="0">
                    <a:pos x="T2" y="T3"/>
                  </a:cxn>
                  <a:cxn ang="0">
                    <a:pos x="T4" y="T5"/>
                  </a:cxn>
                </a:cxnLst>
                <a:rect l="0" t="0" r="r" b="b"/>
                <a:pathLst>
                  <a:path w="747" h="479">
                    <a:moveTo>
                      <a:pt x="0" y="479"/>
                    </a:moveTo>
                    <a:lnTo>
                      <a:pt x="372" y="246"/>
                    </a:lnTo>
                    <a:lnTo>
                      <a:pt x="74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6" name="Rectangle 85"/>
              <p:cNvSpPr>
                <a:spLocks noChangeArrowheads="1"/>
              </p:cNvSpPr>
              <p:nvPr/>
            </p:nvSpPr>
            <p:spPr bwMode="auto">
              <a:xfrm>
                <a:off x="636" y="2097"/>
                <a:ext cx="85" cy="85"/>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7" name="Line 86"/>
              <p:cNvSpPr>
                <a:spLocks noChangeShapeType="1"/>
              </p:cNvSpPr>
              <p:nvPr/>
            </p:nvSpPr>
            <p:spPr bwMode="auto">
              <a:xfrm>
                <a:off x="637" y="2140"/>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8" name="Line 87"/>
              <p:cNvSpPr>
                <a:spLocks noChangeShapeType="1"/>
              </p:cNvSpPr>
              <p:nvPr/>
            </p:nvSpPr>
            <p:spPr bwMode="auto">
              <a:xfrm>
                <a:off x="679" y="2098"/>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9" name="Rectangle 88"/>
              <p:cNvSpPr>
                <a:spLocks noChangeArrowheads="1"/>
              </p:cNvSpPr>
              <p:nvPr/>
            </p:nvSpPr>
            <p:spPr bwMode="auto">
              <a:xfrm>
                <a:off x="1010" y="2211"/>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0" name="Line 89"/>
              <p:cNvSpPr>
                <a:spLocks noChangeShapeType="1"/>
              </p:cNvSpPr>
              <p:nvPr/>
            </p:nvSpPr>
            <p:spPr bwMode="auto">
              <a:xfrm>
                <a:off x="1010" y="2253"/>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1" name="Line 90"/>
              <p:cNvSpPr>
                <a:spLocks noChangeShapeType="1"/>
              </p:cNvSpPr>
              <p:nvPr/>
            </p:nvSpPr>
            <p:spPr bwMode="auto">
              <a:xfrm>
                <a:off x="1052" y="2211"/>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2" name="Rectangle 91"/>
              <p:cNvSpPr>
                <a:spLocks noChangeArrowheads="1"/>
              </p:cNvSpPr>
              <p:nvPr/>
            </p:nvSpPr>
            <p:spPr bwMode="auto">
              <a:xfrm>
                <a:off x="1383" y="2299"/>
                <a:ext cx="84" cy="83"/>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3" name="Line 92"/>
              <p:cNvSpPr>
                <a:spLocks noChangeShapeType="1"/>
              </p:cNvSpPr>
              <p:nvPr/>
            </p:nvSpPr>
            <p:spPr bwMode="auto">
              <a:xfrm>
                <a:off x="1384" y="2341"/>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4" name="Line 93"/>
              <p:cNvSpPr>
                <a:spLocks noChangeShapeType="1"/>
              </p:cNvSpPr>
              <p:nvPr/>
            </p:nvSpPr>
            <p:spPr bwMode="auto">
              <a:xfrm>
                <a:off x="1425" y="2299"/>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5" name="Rectangle 94"/>
              <p:cNvSpPr>
                <a:spLocks noChangeArrowheads="1"/>
              </p:cNvSpPr>
              <p:nvPr/>
            </p:nvSpPr>
            <p:spPr bwMode="auto">
              <a:xfrm>
                <a:off x="1757" y="2361"/>
                <a:ext cx="83"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6" name="Line 95"/>
              <p:cNvSpPr>
                <a:spLocks noChangeShapeType="1"/>
              </p:cNvSpPr>
              <p:nvPr/>
            </p:nvSpPr>
            <p:spPr bwMode="auto">
              <a:xfrm>
                <a:off x="1757" y="2404"/>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7" name="Line 96"/>
              <p:cNvSpPr>
                <a:spLocks noChangeShapeType="1"/>
              </p:cNvSpPr>
              <p:nvPr/>
            </p:nvSpPr>
            <p:spPr bwMode="auto">
              <a:xfrm>
                <a:off x="1799" y="2362"/>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8" name="Rectangle 97"/>
              <p:cNvSpPr>
                <a:spLocks noChangeArrowheads="1"/>
              </p:cNvSpPr>
              <p:nvPr/>
            </p:nvSpPr>
            <p:spPr bwMode="auto">
              <a:xfrm>
                <a:off x="2129" y="2399"/>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9" name="Line 98"/>
              <p:cNvSpPr>
                <a:spLocks noChangeShapeType="1"/>
              </p:cNvSpPr>
              <p:nvPr/>
            </p:nvSpPr>
            <p:spPr bwMode="auto">
              <a:xfrm>
                <a:off x="2130" y="2442"/>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0" name="Line 99"/>
              <p:cNvSpPr>
                <a:spLocks noChangeShapeType="1"/>
              </p:cNvSpPr>
              <p:nvPr/>
            </p:nvSpPr>
            <p:spPr bwMode="auto">
              <a:xfrm>
                <a:off x="2172" y="2400"/>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1" name="Rectangle 100"/>
              <p:cNvSpPr>
                <a:spLocks noChangeArrowheads="1"/>
              </p:cNvSpPr>
              <p:nvPr/>
            </p:nvSpPr>
            <p:spPr bwMode="auto">
              <a:xfrm>
                <a:off x="2502" y="2412"/>
                <a:ext cx="85" cy="85"/>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2" name="Line 101"/>
              <p:cNvSpPr>
                <a:spLocks noChangeShapeType="1"/>
              </p:cNvSpPr>
              <p:nvPr/>
            </p:nvSpPr>
            <p:spPr bwMode="auto">
              <a:xfrm>
                <a:off x="2503" y="2454"/>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3" name="Line 102"/>
              <p:cNvSpPr>
                <a:spLocks noChangeShapeType="1"/>
              </p:cNvSpPr>
              <p:nvPr/>
            </p:nvSpPr>
            <p:spPr bwMode="auto">
              <a:xfrm>
                <a:off x="2545" y="2412"/>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4" name="Rectangle 103"/>
              <p:cNvSpPr>
                <a:spLocks noChangeArrowheads="1"/>
              </p:cNvSpPr>
              <p:nvPr/>
            </p:nvSpPr>
            <p:spPr bwMode="auto">
              <a:xfrm>
                <a:off x="2876" y="2399"/>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5" name="Line 104"/>
              <p:cNvSpPr>
                <a:spLocks noChangeShapeType="1"/>
              </p:cNvSpPr>
              <p:nvPr/>
            </p:nvSpPr>
            <p:spPr bwMode="auto">
              <a:xfrm>
                <a:off x="2876" y="2442"/>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6" name="Line 105"/>
              <p:cNvSpPr>
                <a:spLocks noChangeShapeType="1"/>
              </p:cNvSpPr>
              <p:nvPr/>
            </p:nvSpPr>
            <p:spPr bwMode="auto">
              <a:xfrm>
                <a:off x="2918" y="2400"/>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7" name="Rectangle 106"/>
              <p:cNvSpPr>
                <a:spLocks noChangeArrowheads="1"/>
              </p:cNvSpPr>
              <p:nvPr/>
            </p:nvSpPr>
            <p:spPr bwMode="auto">
              <a:xfrm>
                <a:off x="3249" y="2361"/>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8" name="Line 107"/>
              <p:cNvSpPr>
                <a:spLocks noChangeShapeType="1"/>
              </p:cNvSpPr>
              <p:nvPr/>
            </p:nvSpPr>
            <p:spPr bwMode="auto">
              <a:xfrm>
                <a:off x="3250" y="2404"/>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9" name="Line 108"/>
              <p:cNvSpPr>
                <a:spLocks noChangeShapeType="1"/>
              </p:cNvSpPr>
              <p:nvPr/>
            </p:nvSpPr>
            <p:spPr bwMode="auto">
              <a:xfrm>
                <a:off x="3291" y="2362"/>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0" name="Rectangle 109"/>
              <p:cNvSpPr>
                <a:spLocks noChangeArrowheads="1"/>
              </p:cNvSpPr>
              <p:nvPr/>
            </p:nvSpPr>
            <p:spPr bwMode="auto">
              <a:xfrm>
                <a:off x="3623" y="2299"/>
                <a:ext cx="83" cy="83"/>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1" name="Line 110"/>
              <p:cNvSpPr>
                <a:spLocks noChangeShapeType="1"/>
              </p:cNvSpPr>
              <p:nvPr/>
            </p:nvSpPr>
            <p:spPr bwMode="auto">
              <a:xfrm>
                <a:off x="3623" y="2341"/>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2" name="Line 111"/>
              <p:cNvSpPr>
                <a:spLocks noChangeShapeType="1"/>
              </p:cNvSpPr>
              <p:nvPr/>
            </p:nvSpPr>
            <p:spPr bwMode="auto">
              <a:xfrm>
                <a:off x="3665" y="2299"/>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3" name="Rectangle 112"/>
              <p:cNvSpPr>
                <a:spLocks noChangeArrowheads="1"/>
              </p:cNvSpPr>
              <p:nvPr/>
            </p:nvSpPr>
            <p:spPr bwMode="auto">
              <a:xfrm>
                <a:off x="3996" y="2211"/>
                <a:ext cx="83"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4" name="Line 113"/>
              <p:cNvSpPr>
                <a:spLocks noChangeShapeType="1"/>
              </p:cNvSpPr>
              <p:nvPr/>
            </p:nvSpPr>
            <p:spPr bwMode="auto">
              <a:xfrm>
                <a:off x="3996" y="2253"/>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5" name="Line 114"/>
              <p:cNvSpPr>
                <a:spLocks noChangeShapeType="1"/>
              </p:cNvSpPr>
              <p:nvPr/>
            </p:nvSpPr>
            <p:spPr bwMode="auto">
              <a:xfrm>
                <a:off x="4038" y="2211"/>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6" name="Freeform 115"/>
              <p:cNvSpPr>
                <a:spLocks/>
              </p:cNvSpPr>
              <p:nvPr/>
            </p:nvSpPr>
            <p:spPr bwMode="auto">
              <a:xfrm>
                <a:off x="679" y="2140"/>
                <a:ext cx="3359" cy="314"/>
              </a:xfrm>
              <a:custGeom>
                <a:avLst/>
                <a:gdLst>
                  <a:gd name="T0" fmla="*/ 0 w 6717"/>
                  <a:gd name="T1" fmla="*/ 0 h 630"/>
                  <a:gd name="T2" fmla="*/ 372 w 6717"/>
                  <a:gd name="T3" fmla="*/ 120 h 630"/>
                  <a:gd name="T4" fmla="*/ 745 w 6717"/>
                  <a:gd name="T5" fmla="*/ 228 h 630"/>
                  <a:gd name="T6" fmla="*/ 1118 w 6717"/>
                  <a:gd name="T7" fmla="*/ 321 h 630"/>
                  <a:gd name="T8" fmla="*/ 1491 w 6717"/>
                  <a:gd name="T9" fmla="*/ 403 h 630"/>
                  <a:gd name="T10" fmla="*/ 1866 w 6717"/>
                  <a:gd name="T11" fmla="*/ 473 h 630"/>
                  <a:gd name="T12" fmla="*/ 2239 w 6717"/>
                  <a:gd name="T13" fmla="*/ 528 h 630"/>
                  <a:gd name="T14" fmla="*/ 2611 w 6717"/>
                  <a:gd name="T15" fmla="*/ 573 h 630"/>
                  <a:gd name="T16" fmla="*/ 2984 w 6717"/>
                  <a:gd name="T17" fmla="*/ 605 h 630"/>
                  <a:gd name="T18" fmla="*/ 3357 w 6717"/>
                  <a:gd name="T19" fmla="*/ 624 h 630"/>
                  <a:gd name="T20" fmla="*/ 3732 w 6717"/>
                  <a:gd name="T21" fmla="*/ 630 h 630"/>
                  <a:gd name="T22" fmla="*/ 4105 w 6717"/>
                  <a:gd name="T23" fmla="*/ 624 h 630"/>
                  <a:gd name="T24" fmla="*/ 4478 w 6717"/>
                  <a:gd name="T25" fmla="*/ 605 h 630"/>
                  <a:gd name="T26" fmla="*/ 4850 w 6717"/>
                  <a:gd name="T27" fmla="*/ 573 h 630"/>
                  <a:gd name="T28" fmla="*/ 5223 w 6717"/>
                  <a:gd name="T29" fmla="*/ 528 h 630"/>
                  <a:gd name="T30" fmla="*/ 5598 w 6717"/>
                  <a:gd name="T31" fmla="*/ 473 h 630"/>
                  <a:gd name="T32" fmla="*/ 5971 w 6717"/>
                  <a:gd name="T33" fmla="*/ 403 h 630"/>
                  <a:gd name="T34" fmla="*/ 6344 w 6717"/>
                  <a:gd name="T35" fmla="*/ 321 h 630"/>
                  <a:gd name="T36" fmla="*/ 6717 w 6717"/>
                  <a:gd name="T37" fmla="*/ 228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7" h="630">
                    <a:moveTo>
                      <a:pt x="0" y="0"/>
                    </a:moveTo>
                    <a:lnTo>
                      <a:pt x="372" y="120"/>
                    </a:lnTo>
                    <a:lnTo>
                      <a:pt x="745" y="228"/>
                    </a:lnTo>
                    <a:lnTo>
                      <a:pt x="1118" y="321"/>
                    </a:lnTo>
                    <a:lnTo>
                      <a:pt x="1491" y="403"/>
                    </a:lnTo>
                    <a:lnTo>
                      <a:pt x="1866" y="473"/>
                    </a:lnTo>
                    <a:lnTo>
                      <a:pt x="2239" y="528"/>
                    </a:lnTo>
                    <a:lnTo>
                      <a:pt x="2611" y="573"/>
                    </a:lnTo>
                    <a:lnTo>
                      <a:pt x="2984" y="605"/>
                    </a:lnTo>
                    <a:lnTo>
                      <a:pt x="3357" y="624"/>
                    </a:lnTo>
                    <a:lnTo>
                      <a:pt x="3732" y="630"/>
                    </a:lnTo>
                    <a:lnTo>
                      <a:pt x="4105" y="624"/>
                    </a:lnTo>
                    <a:lnTo>
                      <a:pt x="4478" y="605"/>
                    </a:lnTo>
                    <a:lnTo>
                      <a:pt x="4850" y="573"/>
                    </a:lnTo>
                    <a:lnTo>
                      <a:pt x="5223" y="528"/>
                    </a:lnTo>
                    <a:lnTo>
                      <a:pt x="5598" y="473"/>
                    </a:lnTo>
                    <a:lnTo>
                      <a:pt x="5971" y="403"/>
                    </a:lnTo>
                    <a:lnTo>
                      <a:pt x="6344" y="321"/>
                    </a:lnTo>
                    <a:lnTo>
                      <a:pt x="6717" y="228"/>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7" name="Rectangle 116"/>
              <p:cNvSpPr>
                <a:spLocks noChangeArrowheads="1"/>
              </p:cNvSpPr>
              <p:nvPr/>
            </p:nvSpPr>
            <p:spPr bwMode="auto">
              <a:xfrm>
                <a:off x="4368" y="2097"/>
                <a:ext cx="85" cy="85"/>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8" name="Line 117"/>
              <p:cNvSpPr>
                <a:spLocks noChangeShapeType="1"/>
              </p:cNvSpPr>
              <p:nvPr/>
            </p:nvSpPr>
            <p:spPr bwMode="auto">
              <a:xfrm>
                <a:off x="4369" y="2140"/>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9" name="Line 118"/>
              <p:cNvSpPr>
                <a:spLocks noChangeShapeType="1"/>
              </p:cNvSpPr>
              <p:nvPr/>
            </p:nvSpPr>
            <p:spPr bwMode="auto">
              <a:xfrm>
                <a:off x="4411" y="2098"/>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0" name="Freeform 119"/>
              <p:cNvSpPr>
                <a:spLocks/>
              </p:cNvSpPr>
              <p:nvPr/>
            </p:nvSpPr>
            <p:spPr bwMode="auto">
              <a:xfrm>
                <a:off x="4038" y="2140"/>
                <a:ext cx="373" cy="113"/>
              </a:xfrm>
              <a:custGeom>
                <a:avLst/>
                <a:gdLst>
                  <a:gd name="T0" fmla="*/ 0 w 747"/>
                  <a:gd name="T1" fmla="*/ 228 h 228"/>
                  <a:gd name="T2" fmla="*/ 372 w 747"/>
                  <a:gd name="T3" fmla="*/ 120 h 228"/>
                  <a:gd name="T4" fmla="*/ 747 w 747"/>
                  <a:gd name="T5" fmla="*/ 0 h 228"/>
                </a:gdLst>
                <a:ahLst/>
                <a:cxnLst>
                  <a:cxn ang="0">
                    <a:pos x="T0" y="T1"/>
                  </a:cxn>
                  <a:cxn ang="0">
                    <a:pos x="T2" y="T3"/>
                  </a:cxn>
                  <a:cxn ang="0">
                    <a:pos x="T4" y="T5"/>
                  </a:cxn>
                </a:cxnLst>
                <a:rect l="0" t="0" r="r" b="b"/>
                <a:pathLst>
                  <a:path w="747" h="228">
                    <a:moveTo>
                      <a:pt x="0" y="228"/>
                    </a:moveTo>
                    <a:lnTo>
                      <a:pt x="372" y="120"/>
                    </a:lnTo>
                    <a:lnTo>
                      <a:pt x="747" y="0"/>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1" name="Rectangle 120"/>
              <p:cNvSpPr>
                <a:spLocks noChangeArrowheads="1"/>
              </p:cNvSpPr>
              <p:nvPr/>
            </p:nvSpPr>
            <p:spPr bwMode="auto">
              <a:xfrm>
                <a:off x="636" y="840"/>
                <a:ext cx="85" cy="85"/>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2" name="Rectangle 121"/>
              <p:cNvSpPr>
                <a:spLocks noChangeArrowheads="1"/>
              </p:cNvSpPr>
              <p:nvPr/>
            </p:nvSpPr>
            <p:spPr bwMode="auto">
              <a:xfrm>
                <a:off x="1010" y="1079"/>
                <a:ext cx="84"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3" name="Rectangle 122"/>
              <p:cNvSpPr>
                <a:spLocks noChangeArrowheads="1"/>
              </p:cNvSpPr>
              <p:nvPr/>
            </p:nvSpPr>
            <p:spPr bwMode="auto">
              <a:xfrm>
                <a:off x="1383" y="1293"/>
                <a:ext cx="84"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4" name="Rectangle 123"/>
              <p:cNvSpPr>
                <a:spLocks noChangeArrowheads="1"/>
              </p:cNvSpPr>
              <p:nvPr/>
            </p:nvSpPr>
            <p:spPr bwMode="auto">
              <a:xfrm>
                <a:off x="1757" y="1481"/>
                <a:ext cx="83"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5" name="Rectangle 124"/>
              <p:cNvSpPr>
                <a:spLocks noChangeArrowheads="1"/>
              </p:cNvSpPr>
              <p:nvPr/>
            </p:nvSpPr>
            <p:spPr bwMode="auto">
              <a:xfrm>
                <a:off x="2129" y="1645"/>
                <a:ext cx="84" cy="83"/>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6" name="Rectangle 125"/>
              <p:cNvSpPr>
                <a:spLocks noChangeArrowheads="1"/>
              </p:cNvSpPr>
              <p:nvPr/>
            </p:nvSpPr>
            <p:spPr bwMode="auto">
              <a:xfrm>
                <a:off x="2502" y="1784"/>
                <a:ext cx="85"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7" name="Rectangle 126"/>
              <p:cNvSpPr>
                <a:spLocks noChangeArrowheads="1"/>
              </p:cNvSpPr>
              <p:nvPr/>
            </p:nvSpPr>
            <p:spPr bwMode="auto">
              <a:xfrm>
                <a:off x="2876" y="1896"/>
                <a:ext cx="84"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8" name="Rectangle 127"/>
              <p:cNvSpPr>
                <a:spLocks noChangeArrowheads="1"/>
              </p:cNvSpPr>
              <p:nvPr/>
            </p:nvSpPr>
            <p:spPr bwMode="auto">
              <a:xfrm>
                <a:off x="3249" y="1985"/>
                <a:ext cx="84" cy="83"/>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9" name="Rectangle 128"/>
              <p:cNvSpPr>
                <a:spLocks noChangeArrowheads="1"/>
              </p:cNvSpPr>
              <p:nvPr/>
            </p:nvSpPr>
            <p:spPr bwMode="auto">
              <a:xfrm>
                <a:off x="3623" y="2048"/>
                <a:ext cx="83" cy="83"/>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00" name="Rectangle 129"/>
              <p:cNvSpPr>
                <a:spLocks noChangeArrowheads="1"/>
              </p:cNvSpPr>
              <p:nvPr/>
            </p:nvSpPr>
            <p:spPr bwMode="auto">
              <a:xfrm>
                <a:off x="3996" y="2085"/>
                <a:ext cx="83"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01" name="Freeform 130"/>
              <p:cNvSpPr>
                <a:spLocks/>
              </p:cNvSpPr>
              <p:nvPr/>
            </p:nvSpPr>
            <p:spPr bwMode="auto">
              <a:xfrm>
                <a:off x="679" y="882"/>
                <a:ext cx="3359" cy="1245"/>
              </a:xfrm>
              <a:custGeom>
                <a:avLst/>
                <a:gdLst>
                  <a:gd name="T0" fmla="*/ 0 w 6717"/>
                  <a:gd name="T1" fmla="*/ 0 h 2490"/>
                  <a:gd name="T2" fmla="*/ 372 w 6717"/>
                  <a:gd name="T3" fmla="*/ 246 h 2490"/>
                  <a:gd name="T4" fmla="*/ 745 w 6717"/>
                  <a:gd name="T5" fmla="*/ 477 h 2490"/>
                  <a:gd name="T6" fmla="*/ 1118 w 6717"/>
                  <a:gd name="T7" fmla="*/ 698 h 2490"/>
                  <a:gd name="T8" fmla="*/ 1491 w 6717"/>
                  <a:gd name="T9" fmla="*/ 906 h 2490"/>
                  <a:gd name="T10" fmla="*/ 1866 w 6717"/>
                  <a:gd name="T11" fmla="*/ 1101 h 2490"/>
                  <a:gd name="T12" fmla="*/ 2239 w 6717"/>
                  <a:gd name="T13" fmla="*/ 1282 h 2490"/>
                  <a:gd name="T14" fmla="*/ 2611 w 6717"/>
                  <a:gd name="T15" fmla="*/ 1452 h 2490"/>
                  <a:gd name="T16" fmla="*/ 2984 w 6717"/>
                  <a:gd name="T17" fmla="*/ 1609 h 2490"/>
                  <a:gd name="T18" fmla="*/ 3357 w 6717"/>
                  <a:gd name="T19" fmla="*/ 1755 h 2490"/>
                  <a:gd name="T20" fmla="*/ 3732 w 6717"/>
                  <a:gd name="T21" fmla="*/ 1887 h 2490"/>
                  <a:gd name="T22" fmla="*/ 4105 w 6717"/>
                  <a:gd name="T23" fmla="*/ 2006 h 2490"/>
                  <a:gd name="T24" fmla="*/ 4478 w 6717"/>
                  <a:gd name="T25" fmla="*/ 2112 h 2490"/>
                  <a:gd name="T26" fmla="*/ 4850 w 6717"/>
                  <a:gd name="T27" fmla="*/ 2207 h 2490"/>
                  <a:gd name="T28" fmla="*/ 5223 w 6717"/>
                  <a:gd name="T29" fmla="*/ 2289 h 2490"/>
                  <a:gd name="T30" fmla="*/ 5598 w 6717"/>
                  <a:gd name="T31" fmla="*/ 2358 h 2490"/>
                  <a:gd name="T32" fmla="*/ 5971 w 6717"/>
                  <a:gd name="T33" fmla="*/ 2415 h 2490"/>
                  <a:gd name="T34" fmla="*/ 6344 w 6717"/>
                  <a:gd name="T35" fmla="*/ 2458 h 2490"/>
                  <a:gd name="T36" fmla="*/ 6717 w 6717"/>
                  <a:gd name="T37" fmla="*/ 2490 h 2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7" h="2490">
                    <a:moveTo>
                      <a:pt x="0" y="0"/>
                    </a:moveTo>
                    <a:lnTo>
                      <a:pt x="372" y="246"/>
                    </a:lnTo>
                    <a:lnTo>
                      <a:pt x="745" y="477"/>
                    </a:lnTo>
                    <a:lnTo>
                      <a:pt x="1118" y="698"/>
                    </a:lnTo>
                    <a:lnTo>
                      <a:pt x="1491" y="906"/>
                    </a:lnTo>
                    <a:lnTo>
                      <a:pt x="1866" y="1101"/>
                    </a:lnTo>
                    <a:lnTo>
                      <a:pt x="2239" y="1282"/>
                    </a:lnTo>
                    <a:lnTo>
                      <a:pt x="2611" y="1452"/>
                    </a:lnTo>
                    <a:lnTo>
                      <a:pt x="2984" y="1609"/>
                    </a:lnTo>
                    <a:lnTo>
                      <a:pt x="3357" y="1755"/>
                    </a:lnTo>
                    <a:lnTo>
                      <a:pt x="3732" y="1887"/>
                    </a:lnTo>
                    <a:lnTo>
                      <a:pt x="4105" y="2006"/>
                    </a:lnTo>
                    <a:lnTo>
                      <a:pt x="4478" y="2112"/>
                    </a:lnTo>
                    <a:lnTo>
                      <a:pt x="4850" y="2207"/>
                    </a:lnTo>
                    <a:lnTo>
                      <a:pt x="5223" y="2289"/>
                    </a:lnTo>
                    <a:lnTo>
                      <a:pt x="5598" y="2358"/>
                    </a:lnTo>
                    <a:lnTo>
                      <a:pt x="5971" y="2415"/>
                    </a:lnTo>
                    <a:lnTo>
                      <a:pt x="6344" y="2458"/>
                    </a:lnTo>
                    <a:lnTo>
                      <a:pt x="6717" y="2490"/>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2" name="Rectangle 131"/>
              <p:cNvSpPr>
                <a:spLocks noChangeArrowheads="1"/>
              </p:cNvSpPr>
              <p:nvPr/>
            </p:nvSpPr>
            <p:spPr bwMode="auto">
              <a:xfrm>
                <a:off x="4368" y="2097"/>
                <a:ext cx="85" cy="85"/>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03" name="Freeform 132"/>
              <p:cNvSpPr>
                <a:spLocks/>
              </p:cNvSpPr>
              <p:nvPr/>
            </p:nvSpPr>
            <p:spPr bwMode="auto">
              <a:xfrm>
                <a:off x="4038" y="2127"/>
                <a:ext cx="373" cy="13"/>
              </a:xfrm>
              <a:custGeom>
                <a:avLst/>
                <a:gdLst>
                  <a:gd name="T0" fmla="*/ 0 w 747"/>
                  <a:gd name="T1" fmla="*/ 0 h 24"/>
                  <a:gd name="T2" fmla="*/ 372 w 747"/>
                  <a:gd name="T3" fmla="*/ 18 h 24"/>
                  <a:gd name="T4" fmla="*/ 747 w 747"/>
                  <a:gd name="T5" fmla="*/ 24 h 24"/>
                </a:gdLst>
                <a:ahLst/>
                <a:cxnLst>
                  <a:cxn ang="0">
                    <a:pos x="T0" y="T1"/>
                  </a:cxn>
                  <a:cxn ang="0">
                    <a:pos x="T2" y="T3"/>
                  </a:cxn>
                  <a:cxn ang="0">
                    <a:pos x="T4" y="T5"/>
                  </a:cxn>
                </a:cxnLst>
                <a:rect l="0" t="0" r="r" b="b"/>
                <a:pathLst>
                  <a:path w="747" h="24">
                    <a:moveTo>
                      <a:pt x="0" y="0"/>
                    </a:moveTo>
                    <a:lnTo>
                      <a:pt x="372" y="18"/>
                    </a:lnTo>
                    <a:lnTo>
                      <a:pt x="747" y="24"/>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4" name="Line 133"/>
              <p:cNvSpPr>
                <a:spLocks noChangeShapeType="1"/>
              </p:cNvSpPr>
              <p:nvPr/>
            </p:nvSpPr>
            <p:spPr bwMode="auto">
              <a:xfrm flipV="1">
                <a:off x="679" y="3395"/>
                <a:ext cx="3" cy="3"/>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5" name="Line 134"/>
              <p:cNvSpPr>
                <a:spLocks noChangeShapeType="1"/>
              </p:cNvSpPr>
              <p:nvPr/>
            </p:nvSpPr>
            <p:spPr bwMode="auto">
              <a:xfrm flipV="1">
                <a:off x="703" y="338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6" name="Line 135"/>
              <p:cNvSpPr>
                <a:spLocks noChangeShapeType="1"/>
              </p:cNvSpPr>
              <p:nvPr/>
            </p:nvSpPr>
            <p:spPr bwMode="auto">
              <a:xfrm flipV="1">
                <a:off x="727" y="3365"/>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7" name="Line 136"/>
              <p:cNvSpPr>
                <a:spLocks noChangeShapeType="1"/>
              </p:cNvSpPr>
              <p:nvPr/>
            </p:nvSpPr>
            <p:spPr bwMode="auto">
              <a:xfrm flipV="1">
                <a:off x="751" y="334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8" name="Line 137"/>
              <p:cNvSpPr>
                <a:spLocks noChangeShapeType="1"/>
              </p:cNvSpPr>
              <p:nvPr/>
            </p:nvSpPr>
            <p:spPr bwMode="auto">
              <a:xfrm flipV="1">
                <a:off x="774" y="3333"/>
                <a:ext cx="4"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9" name="Line 138"/>
              <p:cNvSpPr>
                <a:spLocks noChangeShapeType="1"/>
              </p:cNvSpPr>
              <p:nvPr/>
            </p:nvSpPr>
            <p:spPr bwMode="auto">
              <a:xfrm flipV="1">
                <a:off x="798" y="3317"/>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0" name="Line 139"/>
              <p:cNvSpPr>
                <a:spLocks noChangeShapeType="1"/>
              </p:cNvSpPr>
              <p:nvPr/>
            </p:nvSpPr>
            <p:spPr bwMode="auto">
              <a:xfrm flipV="1">
                <a:off x="822" y="330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1" name="Line 140"/>
              <p:cNvSpPr>
                <a:spLocks noChangeShapeType="1"/>
              </p:cNvSpPr>
              <p:nvPr/>
            </p:nvSpPr>
            <p:spPr bwMode="auto">
              <a:xfrm flipV="1">
                <a:off x="846" y="328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2" name="Line 141"/>
              <p:cNvSpPr>
                <a:spLocks noChangeShapeType="1"/>
              </p:cNvSpPr>
              <p:nvPr/>
            </p:nvSpPr>
            <p:spPr bwMode="auto">
              <a:xfrm flipV="1">
                <a:off x="870" y="3270"/>
                <a:ext cx="3" cy="3"/>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3" name="Line 142"/>
              <p:cNvSpPr>
                <a:spLocks noChangeShapeType="1"/>
              </p:cNvSpPr>
              <p:nvPr/>
            </p:nvSpPr>
            <p:spPr bwMode="auto">
              <a:xfrm flipV="1">
                <a:off x="893" y="325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4" name="Line 143"/>
              <p:cNvSpPr>
                <a:spLocks noChangeShapeType="1"/>
              </p:cNvSpPr>
              <p:nvPr/>
            </p:nvSpPr>
            <p:spPr bwMode="auto">
              <a:xfrm flipV="1">
                <a:off x="917" y="324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5" name="Line 144"/>
              <p:cNvSpPr>
                <a:spLocks noChangeShapeType="1"/>
              </p:cNvSpPr>
              <p:nvPr/>
            </p:nvSpPr>
            <p:spPr bwMode="auto">
              <a:xfrm flipV="1">
                <a:off x="941" y="322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6" name="Line 145"/>
              <p:cNvSpPr>
                <a:spLocks noChangeShapeType="1"/>
              </p:cNvSpPr>
              <p:nvPr/>
            </p:nvSpPr>
            <p:spPr bwMode="auto">
              <a:xfrm flipV="1">
                <a:off x="965" y="321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7" name="Line 146"/>
              <p:cNvSpPr>
                <a:spLocks noChangeShapeType="1"/>
              </p:cNvSpPr>
              <p:nvPr/>
            </p:nvSpPr>
            <p:spPr bwMode="auto">
              <a:xfrm flipV="1">
                <a:off x="989" y="319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8" name="Line 147"/>
              <p:cNvSpPr>
                <a:spLocks noChangeShapeType="1"/>
              </p:cNvSpPr>
              <p:nvPr/>
            </p:nvSpPr>
            <p:spPr bwMode="auto">
              <a:xfrm flipV="1">
                <a:off x="1012" y="3181"/>
                <a:ext cx="3" cy="3"/>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9" name="Line 148"/>
              <p:cNvSpPr>
                <a:spLocks noChangeShapeType="1"/>
              </p:cNvSpPr>
              <p:nvPr/>
            </p:nvSpPr>
            <p:spPr bwMode="auto">
              <a:xfrm flipV="1">
                <a:off x="1036" y="316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0" name="Line 149"/>
              <p:cNvSpPr>
                <a:spLocks noChangeShapeType="1"/>
              </p:cNvSpPr>
              <p:nvPr/>
            </p:nvSpPr>
            <p:spPr bwMode="auto">
              <a:xfrm flipV="1">
                <a:off x="1060" y="315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1" name="Line 150"/>
              <p:cNvSpPr>
                <a:spLocks noChangeShapeType="1"/>
              </p:cNvSpPr>
              <p:nvPr/>
            </p:nvSpPr>
            <p:spPr bwMode="auto">
              <a:xfrm flipV="1">
                <a:off x="1084" y="313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2" name="Line 151"/>
              <p:cNvSpPr>
                <a:spLocks noChangeShapeType="1"/>
              </p:cNvSpPr>
              <p:nvPr/>
            </p:nvSpPr>
            <p:spPr bwMode="auto">
              <a:xfrm flipV="1">
                <a:off x="1107" y="3124"/>
                <a:ext cx="4"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3" name="Line 152"/>
              <p:cNvSpPr>
                <a:spLocks noChangeShapeType="1"/>
              </p:cNvSpPr>
              <p:nvPr/>
            </p:nvSpPr>
            <p:spPr bwMode="auto">
              <a:xfrm flipV="1">
                <a:off x="1131" y="3110"/>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4" name="Line 153"/>
              <p:cNvSpPr>
                <a:spLocks noChangeShapeType="1"/>
              </p:cNvSpPr>
              <p:nvPr/>
            </p:nvSpPr>
            <p:spPr bwMode="auto">
              <a:xfrm flipV="1">
                <a:off x="1155" y="309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5" name="Line 154"/>
              <p:cNvSpPr>
                <a:spLocks noChangeShapeType="1"/>
              </p:cNvSpPr>
              <p:nvPr/>
            </p:nvSpPr>
            <p:spPr bwMode="auto">
              <a:xfrm flipV="1">
                <a:off x="1179" y="308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6" name="Line 155"/>
              <p:cNvSpPr>
                <a:spLocks noChangeShapeType="1"/>
              </p:cNvSpPr>
              <p:nvPr/>
            </p:nvSpPr>
            <p:spPr bwMode="auto">
              <a:xfrm flipV="1">
                <a:off x="1203" y="306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7" name="Line 156"/>
              <p:cNvSpPr>
                <a:spLocks noChangeShapeType="1"/>
              </p:cNvSpPr>
              <p:nvPr/>
            </p:nvSpPr>
            <p:spPr bwMode="auto">
              <a:xfrm flipV="1">
                <a:off x="1226" y="305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8" name="Line 157"/>
              <p:cNvSpPr>
                <a:spLocks noChangeShapeType="1"/>
              </p:cNvSpPr>
              <p:nvPr/>
            </p:nvSpPr>
            <p:spPr bwMode="auto">
              <a:xfrm flipV="1">
                <a:off x="1250" y="304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9" name="Line 158"/>
              <p:cNvSpPr>
                <a:spLocks noChangeShapeType="1"/>
              </p:cNvSpPr>
              <p:nvPr/>
            </p:nvSpPr>
            <p:spPr bwMode="auto">
              <a:xfrm flipV="1">
                <a:off x="1274" y="302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0" name="Line 159"/>
              <p:cNvSpPr>
                <a:spLocks noChangeShapeType="1"/>
              </p:cNvSpPr>
              <p:nvPr/>
            </p:nvSpPr>
            <p:spPr bwMode="auto">
              <a:xfrm flipV="1">
                <a:off x="1298" y="301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1" name="Line 160"/>
              <p:cNvSpPr>
                <a:spLocks noChangeShapeType="1"/>
              </p:cNvSpPr>
              <p:nvPr/>
            </p:nvSpPr>
            <p:spPr bwMode="auto">
              <a:xfrm flipV="1">
                <a:off x="1322" y="300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2" name="Line 161"/>
              <p:cNvSpPr>
                <a:spLocks noChangeShapeType="1"/>
              </p:cNvSpPr>
              <p:nvPr/>
            </p:nvSpPr>
            <p:spPr bwMode="auto">
              <a:xfrm flipV="1">
                <a:off x="1345" y="298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3" name="Line 162"/>
              <p:cNvSpPr>
                <a:spLocks noChangeShapeType="1"/>
              </p:cNvSpPr>
              <p:nvPr/>
            </p:nvSpPr>
            <p:spPr bwMode="auto">
              <a:xfrm flipV="1">
                <a:off x="1369" y="2974"/>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4" name="Line 163"/>
              <p:cNvSpPr>
                <a:spLocks noChangeShapeType="1"/>
              </p:cNvSpPr>
              <p:nvPr/>
            </p:nvSpPr>
            <p:spPr bwMode="auto">
              <a:xfrm flipV="1">
                <a:off x="1393" y="296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5" name="Line 164"/>
              <p:cNvSpPr>
                <a:spLocks noChangeShapeType="1"/>
              </p:cNvSpPr>
              <p:nvPr/>
            </p:nvSpPr>
            <p:spPr bwMode="auto">
              <a:xfrm flipV="1">
                <a:off x="1417" y="294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6" name="Line 165"/>
              <p:cNvSpPr>
                <a:spLocks noChangeShapeType="1"/>
              </p:cNvSpPr>
              <p:nvPr/>
            </p:nvSpPr>
            <p:spPr bwMode="auto">
              <a:xfrm flipV="1">
                <a:off x="1440" y="2936"/>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7" name="Line 166"/>
              <p:cNvSpPr>
                <a:spLocks noChangeShapeType="1"/>
              </p:cNvSpPr>
              <p:nvPr/>
            </p:nvSpPr>
            <p:spPr bwMode="auto">
              <a:xfrm flipV="1">
                <a:off x="1464" y="292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8" name="Line 167"/>
              <p:cNvSpPr>
                <a:spLocks noChangeShapeType="1"/>
              </p:cNvSpPr>
              <p:nvPr/>
            </p:nvSpPr>
            <p:spPr bwMode="auto">
              <a:xfrm flipV="1">
                <a:off x="1488" y="291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9" name="Line 168"/>
              <p:cNvSpPr>
                <a:spLocks noChangeShapeType="1"/>
              </p:cNvSpPr>
              <p:nvPr/>
            </p:nvSpPr>
            <p:spPr bwMode="auto">
              <a:xfrm flipV="1">
                <a:off x="1512" y="289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0" name="Line 169"/>
              <p:cNvSpPr>
                <a:spLocks noChangeShapeType="1"/>
              </p:cNvSpPr>
              <p:nvPr/>
            </p:nvSpPr>
            <p:spPr bwMode="auto">
              <a:xfrm flipV="1">
                <a:off x="1536" y="288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1" name="Line 170"/>
              <p:cNvSpPr>
                <a:spLocks noChangeShapeType="1"/>
              </p:cNvSpPr>
              <p:nvPr/>
            </p:nvSpPr>
            <p:spPr bwMode="auto">
              <a:xfrm flipV="1">
                <a:off x="1559" y="2873"/>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2" name="Line 171"/>
              <p:cNvSpPr>
                <a:spLocks noChangeShapeType="1"/>
              </p:cNvSpPr>
              <p:nvPr/>
            </p:nvSpPr>
            <p:spPr bwMode="auto">
              <a:xfrm flipV="1">
                <a:off x="1583" y="286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3" name="Line 172"/>
              <p:cNvSpPr>
                <a:spLocks noChangeShapeType="1"/>
              </p:cNvSpPr>
              <p:nvPr/>
            </p:nvSpPr>
            <p:spPr bwMode="auto">
              <a:xfrm flipV="1">
                <a:off x="1607" y="284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4" name="Line 173"/>
              <p:cNvSpPr>
                <a:spLocks noChangeShapeType="1"/>
              </p:cNvSpPr>
              <p:nvPr/>
            </p:nvSpPr>
            <p:spPr bwMode="auto">
              <a:xfrm flipV="1">
                <a:off x="1631" y="283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5" name="Line 174"/>
              <p:cNvSpPr>
                <a:spLocks noChangeShapeType="1"/>
              </p:cNvSpPr>
              <p:nvPr/>
            </p:nvSpPr>
            <p:spPr bwMode="auto">
              <a:xfrm flipV="1">
                <a:off x="1655" y="2825"/>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6" name="Line 175"/>
              <p:cNvSpPr>
                <a:spLocks noChangeShapeType="1"/>
              </p:cNvSpPr>
              <p:nvPr/>
            </p:nvSpPr>
            <p:spPr bwMode="auto">
              <a:xfrm flipV="1">
                <a:off x="1678" y="281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7" name="Line 176"/>
              <p:cNvSpPr>
                <a:spLocks noChangeShapeType="1"/>
              </p:cNvSpPr>
              <p:nvPr/>
            </p:nvSpPr>
            <p:spPr bwMode="auto">
              <a:xfrm flipV="1">
                <a:off x="1702" y="280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8" name="Line 177"/>
              <p:cNvSpPr>
                <a:spLocks noChangeShapeType="1"/>
              </p:cNvSpPr>
              <p:nvPr/>
            </p:nvSpPr>
            <p:spPr bwMode="auto">
              <a:xfrm flipV="1">
                <a:off x="1726" y="279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9" name="Line 178"/>
              <p:cNvSpPr>
                <a:spLocks noChangeShapeType="1"/>
              </p:cNvSpPr>
              <p:nvPr/>
            </p:nvSpPr>
            <p:spPr bwMode="auto">
              <a:xfrm flipV="1">
                <a:off x="1750" y="277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0" name="Line 179"/>
              <p:cNvSpPr>
                <a:spLocks noChangeShapeType="1"/>
              </p:cNvSpPr>
              <p:nvPr/>
            </p:nvSpPr>
            <p:spPr bwMode="auto">
              <a:xfrm flipV="1">
                <a:off x="1773" y="2767"/>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1" name="Line 180"/>
              <p:cNvSpPr>
                <a:spLocks noChangeShapeType="1"/>
              </p:cNvSpPr>
              <p:nvPr/>
            </p:nvSpPr>
            <p:spPr bwMode="auto">
              <a:xfrm flipV="1">
                <a:off x="1797" y="2755"/>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2" name="Line 181"/>
              <p:cNvSpPr>
                <a:spLocks noChangeShapeType="1"/>
              </p:cNvSpPr>
              <p:nvPr/>
            </p:nvSpPr>
            <p:spPr bwMode="auto">
              <a:xfrm flipV="1">
                <a:off x="1821" y="2744"/>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3" name="Line 182"/>
              <p:cNvSpPr>
                <a:spLocks noChangeShapeType="1"/>
              </p:cNvSpPr>
              <p:nvPr/>
            </p:nvSpPr>
            <p:spPr bwMode="auto">
              <a:xfrm flipV="1">
                <a:off x="1845" y="273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4" name="Line 183"/>
              <p:cNvSpPr>
                <a:spLocks noChangeShapeType="1"/>
              </p:cNvSpPr>
              <p:nvPr/>
            </p:nvSpPr>
            <p:spPr bwMode="auto">
              <a:xfrm flipV="1">
                <a:off x="1869" y="2723"/>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5" name="Line 184"/>
              <p:cNvSpPr>
                <a:spLocks noChangeShapeType="1"/>
              </p:cNvSpPr>
              <p:nvPr/>
            </p:nvSpPr>
            <p:spPr bwMode="auto">
              <a:xfrm flipV="1">
                <a:off x="1892" y="271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6" name="Line 185"/>
              <p:cNvSpPr>
                <a:spLocks noChangeShapeType="1"/>
              </p:cNvSpPr>
              <p:nvPr/>
            </p:nvSpPr>
            <p:spPr bwMode="auto">
              <a:xfrm flipV="1">
                <a:off x="1916" y="270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7" name="Line 186"/>
              <p:cNvSpPr>
                <a:spLocks noChangeShapeType="1"/>
              </p:cNvSpPr>
              <p:nvPr/>
            </p:nvSpPr>
            <p:spPr bwMode="auto">
              <a:xfrm flipV="1">
                <a:off x="1940" y="269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8" name="Line 187"/>
              <p:cNvSpPr>
                <a:spLocks noChangeShapeType="1"/>
              </p:cNvSpPr>
              <p:nvPr/>
            </p:nvSpPr>
            <p:spPr bwMode="auto">
              <a:xfrm flipV="1">
                <a:off x="1964" y="268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9" name="Line 188"/>
              <p:cNvSpPr>
                <a:spLocks noChangeShapeType="1"/>
              </p:cNvSpPr>
              <p:nvPr/>
            </p:nvSpPr>
            <p:spPr bwMode="auto">
              <a:xfrm flipV="1">
                <a:off x="1988" y="266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0" name="Line 189"/>
              <p:cNvSpPr>
                <a:spLocks noChangeShapeType="1"/>
              </p:cNvSpPr>
              <p:nvPr/>
            </p:nvSpPr>
            <p:spPr bwMode="auto">
              <a:xfrm flipV="1">
                <a:off x="2011" y="265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1" name="Line 190"/>
              <p:cNvSpPr>
                <a:spLocks noChangeShapeType="1"/>
              </p:cNvSpPr>
              <p:nvPr/>
            </p:nvSpPr>
            <p:spPr bwMode="auto">
              <a:xfrm flipV="1">
                <a:off x="2035" y="264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2" name="Line 191"/>
              <p:cNvSpPr>
                <a:spLocks noChangeShapeType="1"/>
              </p:cNvSpPr>
              <p:nvPr/>
            </p:nvSpPr>
            <p:spPr bwMode="auto">
              <a:xfrm flipV="1">
                <a:off x="2059" y="263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3" name="Line 192"/>
              <p:cNvSpPr>
                <a:spLocks noChangeShapeType="1"/>
              </p:cNvSpPr>
              <p:nvPr/>
            </p:nvSpPr>
            <p:spPr bwMode="auto">
              <a:xfrm flipV="1">
                <a:off x="2083" y="262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4" name="Line 193"/>
              <p:cNvSpPr>
                <a:spLocks noChangeShapeType="1"/>
              </p:cNvSpPr>
              <p:nvPr/>
            </p:nvSpPr>
            <p:spPr bwMode="auto">
              <a:xfrm flipV="1">
                <a:off x="2106" y="2619"/>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5" name="Line 194"/>
              <p:cNvSpPr>
                <a:spLocks noChangeShapeType="1"/>
              </p:cNvSpPr>
              <p:nvPr/>
            </p:nvSpPr>
            <p:spPr bwMode="auto">
              <a:xfrm flipV="1">
                <a:off x="2130" y="260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6" name="Line 195"/>
              <p:cNvSpPr>
                <a:spLocks noChangeShapeType="1"/>
              </p:cNvSpPr>
              <p:nvPr/>
            </p:nvSpPr>
            <p:spPr bwMode="auto">
              <a:xfrm flipV="1">
                <a:off x="2154" y="25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7" name="Line 196"/>
              <p:cNvSpPr>
                <a:spLocks noChangeShapeType="1"/>
              </p:cNvSpPr>
              <p:nvPr/>
            </p:nvSpPr>
            <p:spPr bwMode="auto">
              <a:xfrm flipV="1">
                <a:off x="2178" y="258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8" name="Line 197"/>
              <p:cNvSpPr>
                <a:spLocks noChangeShapeType="1"/>
              </p:cNvSpPr>
              <p:nvPr/>
            </p:nvSpPr>
            <p:spPr bwMode="auto">
              <a:xfrm flipV="1">
                <a:off x="2202" y="257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9" name="Line 198"/>
              <p:cNvSpPr>
                <a:spLocks noChangeShapeType="1"/>
              </p:cNvSpPr>
              <p:nvPr/>
            </p:nvSpPr>
            <p:spPr bwMode="auto">
              <a:xfrm flipV="1">
                <a:off x="2225" y="257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0" name="Line 199"/>
              <p:cNvSpPr>
                <a:spLocks noChangeShapeType="1"/>
              </p:cNvSpPr>
              <p:nvPr/>
            </p:nvSpPr>
            <p:spPr bwMode="auto">
              <a:xfrm flipV="1">
                <a:off x="2249" y="256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1" name="Line 200"/>
              <p:cNvSpPr>
                <a:spLocks noChangeShapeType="1"/>
              </p:cNvSpPr>
              <p:nvPr/>
            </p:nvSpPr>
            <p:spPr bwMode="auto">
              <a:xfrm flipV="1">
                <a:off x="2273" y="255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2" name="Line 201"/>
              <p:cNvSpPr>
                <a:spLocks noChangeShapeType="1"/>
              </p:cNvSpPr>
              <p:nvPr/>
            </p:nvSpPr>
            <p:spPr bwMode="auto">
              <a:xfrm flipV="1">
                <a:off x="2297" y="254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3" name="Line 202"/>
              <p:cNvSpPr>
                <a:spLocks noChangeShapeType="1"/>
              </p:cNvSpPr>
              <p:nvPr/>
            </p:nvSpPr>
            <p:spPr bwMode="auto">
              <a:xfrm flipV="1">
                <a:off x="2321" y="2533"/>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4" name="Line 203"/>
              <p:cNvSpPr>
                <a:spLocks noChangeShapeType="1"/>
              </p:cNvSpPr>
              <p:nvPr/>
            </p:nvSpPr>
            <p:spPr bwMode="auto">
              <a:xfrm flipV="1">
                <a:off x="2344" y="2524"/>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5" name="Line 204"/>
              <p:cNvSpPr>
                <a:spLocks noChangeShapeType="1"/>
              </p:cNvSpPr>
              <p:nvPr/>
            </p:nvSpPr>
            <p:spPr bwMode="auto">
              <a:xfrm flipV="1">
                <a:off x="2368" y="251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grpSp>
          <p:nvGrpSpPr>
            <p:cNvPr id="11" name="Group 406"/>
            <p:cNvGrpSpPr>
              <a:grpSpLocks/>
            </p:cNvGrpSpPr>
            <p:nvPr/>
          </p:nvGrpSpPr>
          <p:grpSpPr bwMode="auto">
            <a:xfrm>
              <a:off x="1003300" y="3324225"/>
              <a:ext cx="6072188" cy="2143125"/>
              <a:chOff x="632" y="2094"/>
              <a:chExt cx="3825" cy="1350"/>
            </a:xfrm>
          </p:grpSpPr>
          <p:sp>
            <p:nvSpPr>
              <p:cNvPr id="76" name="Line 206"/>
              <p:cNvSpPr>
                <a:spLocks noChangeShapeType="1"/>
              </p:cNvSpPr>
              <p:nvPr/>
            </p:nvSpPr>
            <p:spPr bwMode="auto">
              <a:xfrm flipV="1">
                <a:off x="2392" y="250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207"/>
              <p:cNvSpPr>
                <a:spLocks noChangeShapeType="1"/>
              </p:cNvSpPr>
              <p:nvPr/>
            </p:nvSpPr>
            <p:spPr bwMode="auto">
              <a:xfrm flipV="1">
                <a:off x="2416" y="24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208"/>
              <p:cNvSpPr>
                <a:spLocks noChangeShapeType="1"/>
              </p:cNvSpPr>
              <p:nvPr/>
            </p:nvSpPr>
            <p:spPr bwMode="auto">
              <a:xfrm flipV="1">
                <a:off x="2439" y="2490"/>
                <a:ext cx="4"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209"/>
              <p:cNvSpPr>
                <a:spLocks noChangeShapeType="1"/>
              </p:cNvSpPr>
              <p:nvPr/>
            </p:nvSpPr>
            <p:spPr bwMode="auto">
              <a:xfrm flipV="1">
                <a:off x="2463" y="248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210"/>
              <p:cNvSpPr>
                <a:spLocks noChangeShapeType="1"/>
              </p:cNvSpPr>
              <p:nvPr/>
            </p:nvSpPr>
            <p:spPr bwMode="auto">
              <a:xfrm flipV="1">
                <a:off x="2487" y="247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 name="Line 211"/>
              <p:cNvSpPr>
                <a:spLocks noChangeShapeType="1"/>
              </p:cNvSpPr>
              <p:nvPr/>
            </p:nvSpPr>
            <p:spPr bwMode="auto">
              <a:xfrm flipV="1">
                <a:off x="2511" y="2465"/>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212"/>
              <p:cNvSpPr>
                <a:spLocks noChangeShapeType="1"/>
              </p:cNvSpPr>
              <p:nvPr/>
            </p:nvSpPr>
            <p:spPr bwMode="auto">
              <a:xfrm flipV="1">
                <a:off x="2535" y="245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213"/>
              <p:cNvSpPr>
                <a:spLocks noChangeShapeType="1"/>
              </p:cNvSpPr>
              <p:nvPr/>
            </p:nvSpPr>
            <p:spPr bwMode="auto">
              <a:xfrm flipV="1">
                <a:off x="2558" y="244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 name="Line 214"/>
              <p:cNvSpPr>
                <a:spLocks noChangeShapeType="1"/>
              </p:cNvSpPr>
              <p:nvPr/>
            </p:nvSpPr>
            <p:spPr bwMode="auto">
              <a:xfrm flipV="1">
                <a:off x="2582" y="244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215"/>
              <p:cNvSpPr>
                <a:spLocks noChangeShapeType="1"/>
              </p:cNvSpPr>
              <p:nvPr/>
            </p:nvSpPr>
            <p:spPr bwMode="auto">
              <a:xfrm flipV="1">
                <a:off x="2606" y="243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216"/>
              <p:cNvSpPr>
                <a:spLocks noChangeShapeType="1"/>
              </p:cNvSpPr>
              <p:nvPr/>
            </p:nvSpPr>
            <p:spPr bwMode="auto">
              <a:xfrm flipV="1">
                <a:off x="2630" y="242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217"/>
              <p:cNvSpPr>
                <a:spLocks noChangeShapeType="1"/>
              </p:cNvSpPr>
              <p:nvPr/>
            </p:nvSpPr>
            <p:spPr bwMode="auto">
              <a:xfrm flipV="1">
                <a:off x="2654" y="241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218"/>
              <p:cNvSpPr>
                <a:spLocks noChangeShapeType="1"/>
              </p:cNvSpPr>
              <p:nvPr/>
            </p:nvSpPr>
            <p:spPr bwMode="auto">
              <a:xfrm flipV="1">
                <a:off x="2677" y="241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219"/>
              <p:cNvSpPr>
                <a:spLocks noChangeShapeType="1"/>
              </p:cNvSpPr>
              <p:nvPr/>
            </p:nvSpPr>
            <p:spPr bwMode="auto">
              <a:xfrm flipV="1">
                <a:off x="2701" y="2404"/>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220"/>
              <p:cNvSpPr>
                <a:spLocks noChangeShapeType="1"/>
              </p:cNvSpPr>
              <p:nvPr/>
            </p:nvSpPr>
            <p:spPr bwMode="auto">
              <a:xfrm flipV="1">
                <a:off x="2725" y="239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221"/>
              <p:cNvSpPr>
                <a:spLocks noChangeShapeType="1"/>
              </p:cNvSpPr>
              <p:nvPr/>
            </p:nvSpPr>
            <p:spPr bwMode="auto">
              <a:xfrm flipV="1">
                <a:off x="2749" y="238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222"/>
              <p:cNvSpPr>
                <a:spLocks noChangeShapeType="1"/>
              </p:cNvSpPr>
              <p:nvPr/>
            </p:nvSpPr>
            <p:spPr bwMode="auto">
              <a:xfrm flipV="1">
                <a:off x="2772" y="2382"/>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223"/>
              <p:cNvSpPr>
                <a:spLocks noChangeShapeType="1"/>
              </p:cNvSpPr>
              <p:nvPr/>
            </p:nvSpPr>
            <p:spPr bwMode="auto">
              <a:xfrm flipV="1">
                <a:off x="2796" y="2375"/>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224"/>
              <p:cNvSpPr>
                <a:spLocks noChangeShapeType="1"/>
              </p:cNvSpPr>
              <p:nvPr/>
            </p:nvSpPr>
            <p:spPr bwMode="auto">
              <a:xfrm flipV="1">
                <a:off x="2820" y="236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225"/>
              <p:cNvSpPr>
                <a:spLocks noChangeShapeType="1"/>
              </p:cNvSpPr>
              <p:nvPr/>
            </p:nvSpPr>
            <p:spPr bwMode="auto">
              <a:xfrm flipV="1">
                <a:off x="2844" y="236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226"/>
              <p:cNvSpPr>
                <a:spLocks noChangeShapeType="1"/>
              </p:cNvSpPr>
              <p:nvPr/>
            </p:nvSpPr>
            <p:spPr bwMode="auto">
              <a:xfrm flipV="1">
                <a:off x="2868" y="235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227"/>
              <p:cNvSpPr>
                <a:spLocks noChangeShapeType="1"/>
              </p:cNvSpPr>
              <p:nvPr/>
            </p:nvSpPr>
            <p:spPr bwMode="auto">
              <a:xfrm flipV="1">
                <a:off x="2891" y="2348"/>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228"/>
              <p:cNvSpPr>
                <a:spLocks noChangeShapeType="1"/>
              </p:cNvSpPr>
              <p:nvPr/>
            </p:nvSpPr>
            <p:spPr bwMode="auto">
              <a:xfrm flipV="1">
                <a:off x="2915" y="234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229"/>
              <p:cNvSpPr>
                <a:spLocks noChangeShapeType="1"/>
              </p:cNvSpPr>
              <p:nvPr/>
            </p:nvSpPr>
            <p:spPr bwMode="auto">
              <a:xfrm flipV="1">
                <a:off x="2939" y="233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230"/>
              <p:cNvSpPr>
                <a:spLocks noChangeShapeType="1"/>
              </p:cNvSpPr>
              <p:nvPr/>
            </p:nvSpPr>
            <p:spPr bwMode="auto">
              <a:xfrm flipV="1">
                <a:off x="2963" y="232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231"/>
              <p:cNvSpPr>
                <a:spLocks noChangeShapeType="1"/>
              </p:cNvSpPr>
              <p:nvPr/>
            </p:nvSpPr>
            <p:spPr bwMode="auto">
              <a:xfrm flipV="1">
                <a:off x="2987" y="232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232"/>
              <p:cNvSpPr>
                <a:spLocks noChangeShapeType="1"/>
              </p:cNvSpPr>
              <p:nvPr/>
            </p:nvSpPr>
            <p:spPr bwMode="auto">
              <a:xfrm flipV="1">
                <a:off x="3010" y="231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233"/>
              <p:cNvSpPr>
                <a:spLocks noChangeShapeType="1"/>
              </p:cNvSpPr>
              <p:nvPr/>
            </p:nvSpPr>
            <p:spPr bwMode="auto">
              <a:xfrm flipV="1">
                <a:off x="3034" y="231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234"/>
              <p:cNvSpPr>
                <a:spLocks noChangeShapeType="1"/>
              </p:cNvSpPr>
              <p:nvPr/>
            </p:nvSpPr>
            <p:spPr bwMode="auto">
              <a:xfrm flipV="1">
                <a:off x="3058" y="230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235"/>
              <p:cNvSpPr>
                <a:spLocks noChangeShapeType="1"/>
              </p:cNvSpPr>
              <p:nvPr/>
            </p:nvSpPr>
            <p:spPr bwMode="auto">
              <a:xfrm flipV="1">
                <a:off x="3082" y="22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236"/>
              <p:cNvSpPr>
                <a:spLocks noChangeShapeType="1"/>
              </p:cNvSpPr>
              <p:nvPr/>
            </p:nvSpPr>
            <p:spPr bwMode="auto">
              <a:xfrm flipV="1">
                <a:off x="3105" y="2293"/>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237"/>
              <p:cNvSpPr>
                <a:spLocks noChangeShapeType="1"/>
              </p:cNvSpPr>
              <p:nvPr/>
            </p:nvSpPr>
            <p:spPr bwMode="auto">
              <a:xfrm flipV="1">
                <a:off x="3129" y="228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238"/>
              <p:cNvSpPr>
                <a:spLocks noChangeShapeType="1"/>
              </p:cNvSpPr>
              <p:nvPr/>
            </p:nvSpPr>
            <p:spPr bwMode="auto">
              <a:xfrm flipV="1">
                <a:off x="3153" y="228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239"/>
              <p:cNvSpPr>
                <a:spLocks noChangeShapeType="1"/>
              </p:cNvSpPr>
              <p:nvPr/>
            </p:nvSpPr>
            <p:spPr bwMode="auto">
              <a:xfrm>
                <a:off x="3177" y="2278"/>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240"/>
              <p:cNvSpPr>
                <a:spLocks noChangeShapeType="1"/>
              </p:cNvSpPr>
              <p:nvPr/>
            </p:nvSpPr>
            <p:spPr bwMode="auto">
              <a:xfrm flipV="1">
                <a:off x="3201" y="227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Line 241"/>
              <p:cNvSpPr>
                <a:spLocks noChangeShapeType="1"/>
              </p:cNvSpPr>
              <p:nvPr/>
            </p:nvSpPr>
            <p:spPr bwMode="auto">
              <a:xfrm flipV="1">
                <a:off x="3224" y="226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242"/>
              <p:cNvSpPr>
                <a:spLocks noChangeShapeType="1"/>
              </p:cNvSpPr>
              <p:nvPr/>
            </p:nvSpPr>
            <p:spPr bwMode="auto">
              <a:xfrm flipV="1">
                <a:off x="3248" y="226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243"/>
              <p:cNvSpPr>
                <a:spLocks noChangeShapeType="1"/>
              </p:cNvSpPr>
              <p:nvPr/>
            </p:nvSpPr>
            <p:spPr bwMode="auto">
              <a:xfrm>
                <a:off x="3272" y="225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244"/>
              <p:cNvSpPr>
                <a:spLocks noChangeShapeType="1"/>
              </p:cNvSpPr>
              <p:nvPr/>
            </p:nvSpPr>
            <p:spPr bwMode="auto">
              <a:xfrm flipV="1">
                <a:off x="3296" y="225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245"/>
              <p:cNvSpPr>
                <a:spLocks noChangeShapeType="1"/>
              </p:cNvSpPr>
              <p:nvPr/>
            </p:nvSpPr>
            <p:spPr bwMode="auto">
              <a:xfrm flipV="1">
                <a:off x="3320" y="224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Line 246"/>
              <p:cNvSpPr>
                <a:spLocks noChangeShapeType="1"/>
              </p:cNvSpPr>
              <p:nvPr/>
            </p:nvSpPr>
            <p:spPr bwMode="auto">
              <a:xfrm>
                <a:off x="3343" y="224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247"/>
              <p:cNvSpPr>
                <a:spLocks noChangeShapeType="1"/>
              </p:cNvSpPr>
              <p:nvPr/>
            </p:nvSpPr>
            <p:spPr bwMode="auto">
              <a:xfrm flipV="1">
                <a:off x="3367" y="223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248"/>
              <p:cNvSpPr>
                <a:spLocks noChangeShapeType="1"/>
              </p:cNvSpPr>
              <p:nvPr/>
            </p:nvSpPr>
            <p:spPr bwMode="auto">
              <a:xfrm flipV="1">
                <a:off x="3391" y="223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249"/>
              <p:cNvSpPr>
                <a:spLocks noChangeShapeType="1"/>
              </p:cNvSpPr>
              <p:nvPr/>
            </p:nvSpPr>
            <p:spPr bwMode="auto">
              <a:xfrm>
                <a:off x="3415" y="223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250"/>
              <p:cNvSpPr>
                <a:spLocks noChangeShapeType="1"/>
              </p:cNvSpPr>
              <p:nvPr/>
            </p:nvSpPr>
            <p:spPr bwMode="auto">
              <a:xfrm flipV="1">
                <a:off x="3439" y="2226"/>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251"/>
              <p:cNvSpPr>
                <a:spLocks noChangeShapeType="1"/>
              </p:cNvSpPr>
              <p:nvPr/>
            </p:nvSpPr>
            <p:spPr bwMode="auto">
              <a:xfrm flipV="1">
                <a:off x="3462" y="222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252"/>
              <p:cNvSpPr>
                <a:spLocks noChangeShapeType="1"/>
              </p:cNvSpPr>
              <p:nvPr/>
            </p:nvSpPr>
            <p:spPr bwMode="auto">
              <a:xfrm>
                <a:off x="3486" y="221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253"/>
              <p:cNvSpPr>
                <a:spLocks noChangeShapeType="1"/>
              </p:cNvSpPr>
              <p:nvPr/>
            </p:nvSpPr>
            <p:spPr bwMode="auto">
              <a:xfrm flipV="1">
                <a:off x="3510" y="221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254"/>
              <p:cNvSpPr>
                <a:spLocks noChangeShapeType="1"/>
              </p:cNvSpPr>
              <p:nvPr/>
            </p:nvSpPr>
            <p:spPr bwMode="auto">
              <a:xfrm flipV="1">
                <a:off x="3534" y="221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255"/>
              <p:cNvSpPr>
                <a:spLocks noChangeShapeType="1"/>
              </p:cNvSpPr>
              <p:nvPr/>
            </p:nvSpPr>
            <p:spPr bwMode="auto">
              <a:xfrm>
                <a:off x="3557" y="2206"/>
                <a:ext cx="4"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256"/>
              <p:cNvSpPr>
                <a:spLocks noChangeShapeType="1"/>
              </p:cNvSpPr>
              <p:nvPr/>
            </p:nvSpPr>
            <p:spPr bwMode="auto">
              <a:xfrm flipV="1">
                <a:off x="3581" y="220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257"/>
              <p:cNvSpPr>
                <a:spLocks noChangeShapeType="1"/>
              </p:cNvSpPr>
              <p:nvPr/>
            </p:nvSpPr>
            <p:spPr bwMode="auto">
              <a:xfrm flipV="1">
                <a:off x="3605" y="21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258"/>
              <p:cNvSpPr>
                <a:spLocks noChangeShapeType="1"/>
              </p:cNvSpPr>
              <p:nvPr/>
            </p:nvSpPr>
            <p:spPr bwMode="auto">
              <a:xfrm>
                <a:off x="3629" y="2196"/>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259"/>
              <p:cNvSpPr>
                <a:spLocks noChangeShapeType="1"/>
              </p:cNvSpPr>
              <p:nvPr/>
            </p:nvSpPr>
            <p:spPr bwMode="auto">
              <a:xfrm>
                <a:off x="3653" y="219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260"/>
              <p:cNvSpPr>
                <a:spLocks noChangeShapeType="1"/>
              </p:cNvSpPr>
              <p:nvPr/>
            </p:nvSpPr>
            <p:spPr bwMode="auto">
              <a:xfrm>
                <a:off x="3676" y="218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261"/>
              <p:cNvSpPr>
                <a:spLocks noChangeShapeType="1"/>
              </p:cNvSpPr>
              <p:nvPr/>
            </p:nvSpPr>
            <p:spPr bwMode="auto">
              <a:xfrm flipV="1">
                <a:off x="3700" y="218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262"/>
              <p:cNvSpPr>
                <a:spLocks noChangeShapeType="1"/>
              </p:cNvSpPr>
              <p:nvPr/>
            </p:nvSpPr>
            <p:spPr bwMode="auto">
              <a:xfrm flipV="1">
                <a:off x="3724" y="218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263"/>
              <p:cNvSpPr>
                <a:spLocks noChangeShapeType="1"/>
              </p:cNvSpPr>
              <p:nvPr/>
            </p:nvSpPr>
            <p:spPr bwMode="auto">
              <a:xfrm>
                <a:off x="3748" y="218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264"/>
              <p:cNvSpPr>
                <a:spLocks noChangeShapeType="1"/>
              </p:cNvSpPr>
              <p:nvPr/>
            </p:nvSpPr>
            <p:spPr bwMode="auto">
              <a:xfrm>
                <a:off x="3772" y="217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265"/>
              <p:cNvSpPr>
                <a:spLocks noChangeShapeType="1"/>
              </p:cNvSpPr>
              <p:nvPr/>
            </p:nvSpPr>
            <p:spPr bwMode="auto">
              <a:xfrm flipV="1">
                <a:off x="3795" y="217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266"/>
              <p:cNvSpPr>
                <a:spLocks noChangeShapeType="1"/>
              </p:cNvSpPr>
              <p:nvPr/>
            </p:nvSpPr>
            <p:spPr bwMode="auto">
              <a:xfrm>
                <a:off x="3819" y="217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267"/>
              <p:cNvSpPr>
                <a:spLocks noChangeShapeType="1"/>
              </p:cNvSpPr>
              <p:nvPr/>
            </p:nvSpPr>
            <p:spPr bwMode="auto">
              <a:xfrm>
                <a:off x="3843" y="216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268"/>
              <p:cNvSpPr>
                <a:spLocks noChangeShapeType="1"/>
              </p:cNvSpPr>
              <p:nvPr/>
            </p:nvSpPr>
            <p:spPr bwMode="auto">
              <a:xfrm>
                <a:off x="3867" y="216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269"/>
              <p:cNvSpPr>
                <a:spLocks noChangeShapeType="1"/>
              </p:cNvSpPr>
              <p:nvPr/>
            </p:nvSpPr>
            <p:spPr bwMode="auto">
              <a:xfrm flipV="1">
                <a:off x="3890" y="2164"/>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270"/>
              <p:cNvSpPr>
                <a:spLocks noChangeShapeType="1"/>
              </p:cNvSpPr>
              <p:nvPr/>
            </p:nvSpPr>
            <p:spPr bwMode="auto">
              <a:xfrm>
                <a:off x="3914" y="216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271"/>
              <p:cNvSpPr>
                <a:spLocks noChangeShapeType="1"/>
              </p:cNvSpPr>
              <p:nvPr/>
            </p:nvSpPr>
            <p:spPr bwMode="auto">
              <a:xfrm flipV="1">
                <a:off x="3938" y="2160"/>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272"/>
              <p:cNvSpPr>
                <a:spLocks noChangeShapeType="1"/>
              </p:cNvSpPr>
              <p:nvPr/>
            </p:nvSpPr>
            <p:spPr bwMode="auto">
              <a:xfrm>
                <a:off x="3962" y="215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273"/>
              <p:cNvSpPr>
                <a:spLocks noChangeShapeType="1"/>
              </p:cNvSpPr>
              <p:nvPr/>
            </p:nvSpPr>
            <p:spPr bwMode="auto">
              <a:xfrm flipV="1">
                <a:off x="3986" y="215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274"/>
              <p:cNvSpPr>
                <a:spLocks noChangeShapeType="1"/>
              </p:cNvSpPr>
              <p:nvPr/>
            </p:nvSpPr>
            <p:spPr bwMode="auto">
              <a:xfrm>
                <a:off x="4009" y="215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275"/>
              <p:cNvSpPr>
                <a:spLocks noChangeShapeType="1"/>
              </p:cNvSpPr>
              <p:nvPr/>
            </p:nvSpPr>
            <p:spPr bwMode="auto">
              <a:xfrm>
                <a:off x="4033" y="215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276"/>
              <p:cNvSpPr>
                <a:spLocks noChangeShapeType="1"/>
              </p:cNvSpPr>
              <p:nvPr/>
            </p:nvSpPr>
            <p:spPr bwMode="auto">
              <a:xfrm>
                <a:off x="4038" y="215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277"/>
              <p:cNvSpPr>
                <a:spLocks noChangeShapeType="1"/>
              </p:cNvSpPr>
              <p:nvPr/>
            </p:nvSpPr>
            <p:spPr bwMode="auto">
              <a:xfrm>
                <a:off x="4062" y="2151"/>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278"/>
              <p:cNvSpPr>
                <a:spLocks noChangeShapeType="1"/>
              </p:cNvSpPr>
              <p:nvPr/>
            </p:nvSpPr>
            <p:spPr bwMode="auto">
              <a:xfrm flipV="1">
                <a:off x="4085" y="215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279"/>
              <p:cNvSpPr>
                <a:spLocks noChangeShapeType="1"/>
              </p:cNvSpPr>
              <p:nvPr/>
            </p:nvSpPr>
            <p:spPr bwMode="auto">
              <a:xfrm>
                <a:off x="4109" y="214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280"/>
              <p:cNvSpPr>
                <a:spLocks noChangeShapeType="1"/>
              </p:cNvSpPr>
              <p:nvPr/>
            </p:nvSpPr>
            <p:spPr bwMode="auto">
              <a:xfrm>
                <a:off x="4133" y="214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281"/>
              <p:cNvSpPr>
                <a:spLocks noChangeShapeType="1"/>
              </p:cNvSpPr>
              <p:nvPr/>
            </p:nvSpPr>
            <p:spPr bwMode="auto">
              <a:xfrm flipV="1">
                <a:off x="4157" y="214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282"/>
              <p:cNvSpPr>
                <a:spLocks noChangeShapeType="1"/>
              </p:cNvSpPr>
              <p:nvPr/>
            </p:nvSpPr>
            <p:spPr bwMode="auto">
              <a:xfrm>
                <a:off x="4180" y="2145"/>
                <a:ext cx="4"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283"/>
              <p:cNvSpPr>
                <a:spLocks noChangeShapeType="1"/>
              </p:cNvSpPr>
              <p:nvPr/>
            </p:nvSpPr>
            <p:spPr bwMode="auto">
              <a:xfrm>
                <a:off x="4204" y="2144"/>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284"/>
              <p:cNvSpPr>
                <a:spLocks noChangeShapeType="1"/>
              </p:cNvSpPr>
              <p:nvPr/>
            </p:nvSpPr>
            <p:spPr bwMode="auto">
              <a:xfrm>
                <a:off x="4228" y="214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285"/>
              <p:cNvSpPr>
                <a:spLocks noChangeShapeType="1"/>
              </p:cNvSpPr>
              <p:nvPr/>
            </p:nvSpPr>
            <p:spPr bwMode="auto">
              <a:xfrm>
                <a:off x="4252" y="214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286"/>
              <p:cNvSpPr>
                <a:spLocks noChangeShapeType="1"/>
              </p:cNvSpPr>
              <p:nvPr/>
            </p:nvSpPr>
            <p:spPr bwMode="auto">
              <a:xfrm>
                <a:off x="4276" y="214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287"/>
              <p:cNvSpPr>
                <a:spLocks noChangeShapeType="1"/>
              </p:cNvSpPr>
              <p:nvPr/>
            </p:nvSpPr>
            <p:spPr bwMode="auto">
              <a:xfrm>
                <a:off x="4299" y="2141"/>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288"/>
              <p:cNvSpPr>
                <a:spLocks noChangeShapeType="1"/>
              </p:cNvSpPr>
              <p:nvPr/>
            </p:nvSpPr>
            <p:spPr bwMode="auto">
              <a:xfrm>
                <a:off x="4323" y="2141"/>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Line 289"/>
              <p:cNvSpPr>
                <a:spLocks noChangeShapeType="1"/>
              </p:cNvSpPr>
              <p:nvPr/>
            </p:nvSpPr>
            <p:spPr bwMode="auto">
              <a:xfrm>
                <a:off x="4347" y="214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290"/>
              <p:cNvSpPr>
                <a:spLocks noChangeShapeType="1"/>
              </p:cNvSpPr>
              <p:nvPr/>
            </p:nvSpPr>
            <p:spPr bwMode="auto">
              <a:xfrm>
                <a:off x="4371" y="214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291"/>
              <p:cNvSpPr>
                <a:spLocks noChangeShapeType="1"/>
              </p:cNvSpPr>
              <p:nvPr/>
            </p:nvSpPr>
            <p:spPr bwMode="auto">
              <a:xfrm>
                <a:off x="4395" y="214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Oval 292"/>
              <p:cNvSpPr>
                <a:spLocks noChangeArrowheads="1"/>
              </p:cNvSpPr>
              <p:nvPr/>
            </p:nvSpPr>
            <p:spPr bwMode="auto">
              <a:xfrm>
                <a:off x="632"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Oval 293"/>
              <p:cNvSpPr>
                <a:spLocks noChangeArrowheads="1"/>
              </p:cNvSpPr>
              <p:nvPr/>
            </p:nvSpPr>
            <p:spPr bwMode="auto">
              <a:xfrm>
                <a:off x="1006"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Oval 294"/>
              <p:cNvSpPr>
                <a:spLocks noChangeArrowheads="1"/>
              </p:cNvSpPr>
              <p:nvPr/>
            </p:nvSpPr>
            <p:spPr bwMode="auto">
              <a:xfrm>
                <a:off x="1379"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Oval 295"/>
              <p:cNvSpPr>
                <a:spLocks noChangeArrowheads="1"/>
              </p:cNvSpPr>
              <p:nvPr/>
            </p:nvSpPr>
            <p:spPr bwMode="auto">
              <a:xfrm>
                <a:off x="1753"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Oval 296"/>
              <p:cNvSpPr>
                <a:spLocks noChangeArrowheads="1"/>
              </p:cNvSpPr>
              <p:nvPr/>
            </p:nvSpPr>
            <p:spPr bwMode="auto">
              <a:xfrm>
                <a:off x="2126" y="3352"/>
                <a:ext cx="92"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Oval 297"/>
              <p:cNvSpPr>
                <a:spLocks noChangeArrowheads="1"/>
              </p:cNvSpPr>
              <p:nvPr/>
            </p:nvSpPr>
            <p:spPr bwMode="auto">
              <a:xfrm>
                <a:off x="2499" y="3352"/>
                <a:ext cx="92"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Oval 298"/>
              <p:cNvSpPr>
                <a:spLocks noChangeArrowheads="1"/>
              </p:cNvSpPr>
              <p:nvPr/>
            </p:nvSpPr>
            <p:spPr bwMode="auto">
              <a:xfrm>
                <a:off x="2872"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Oval 299"/>
              <p:cNvSpPr>
                <a:spLocks noChangeArrowheads="1"/>
              </p:cNvSpPr>
              <p:nvPr/>
            </p:nvSpPr>
            <p:spPr bwMode="auto">
              <a:xfrm>
                <a:off x="3245"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Oval 300"/>
              <p:cNvSpPr>
                <a:spLocks noChangeArrowheads="1"/>
              </p:cNvSpPr>
              <p:nvPr/>
            </p:nvSpPr>
            <p:spPr bwMode="auto">
              <a:xfrm>
                <a:off x="3619"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Oval 301"/>
              <p:cNvSpPr>
                <a:spLocks noChangeArrowheads="1"/>
              </p:cNvSpPr>
              <p:nvPr/>
            </p:nvSpPr>
            <p:spPr bwMode="auto">
              <a:xfrm>
                <a:off x="3992"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Line 302"/>
              <p:cNvSpPr>
                <a:spLocks noChangeShapeType="1"/>
              </p:cNvSpPr>
              <p:nvPr/>
            </p:nvSpPr>
            <p:spPr bwMode="auto">
              <a:xfrm>
                <a:off x="679" y="3398"/>
                <a:ext cx="8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Freeform 303"/>
              <p:cNvSpPr>
                <a:spLocks/>
              </p:cNvSpPr>
              <p:nvPr/>
            </p:nvSpPr>
            <p:spPr bwMode="auto">
              <a:xfrm>
                <a:off x="794" y="3398"/>
                <a:ext cx="152"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Freeform 304"/>
              <p:cNvSpPr>
                <a:spLocks/>
              </p:cNvSpPr>
              <p:nvPr/>
            </p:nvSpPr>
            <p:spPr bwMode="auto">
              <a:xfrm>
                <a:off x="97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Freeform 305"/>
              <p:cNvSpPr>
                <a:spLocks/>
              </p:cNvSpPr>
              <p:nvPr/>
            </p:nvSpPr>
            <p:spPr bwMode="auto">
              <a:xfrm>
                <a:off x="1161"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Freeform 306"/>
              <p:cNvSpPr>
                <a:spLocks/>
              </p:cNvSpPr>
              <p:nvPr/>
            </p:nvSpPr>
            <p:spPr bwMode="auto">
              <a:xfrm>
                <a:off x="134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Freeform 307"/>
              <p:cNvSpPr>
                <a:spLocks/>
              </p:cNvSpPr>
              <p:nvPr/>
            </p:nvSpPr>
            <p:spPr bwMode="auto">
              <a:xfrm>
                <a:off x="152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Freeform 308"/>
              <p:cNvSpPr>
                <a:spLocks/>
              </p:cNvSpPr>
              <p:nvPr/>
            </p:nvSpPr>
            <p:spPr bwMode="auto">
              <a:xfrm>
                <a:off x="1711"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Freeform 309"/>
              <p:cNvSpPr>
                <a:spLocks/>
              </p:cNvSpPr>
              <p:nvPr/>
            </p:nvSpPr>
            <p:spPr bwMode="auto">
              <a:xfrm>
                <a:off x="189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Freeform 310"/>
              <p:cNvSpPr>
                <a:spLocks/>
              </p:cNvSpPr>
              <p:nvPr/>
            </p:nvSpPr>
            <p:spPr bwMode="auto">
              <a:xfrm>
                <a:off x="207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Freeform 311"/>
              <p:cNvSpPr>
                <a:spLocks/>
              </p:cNvSpPr>
              <p:nvPr/>
            </p:nvSpPr>
            <p:spPr bwMode="auto">
              <a:xfrm>
                <a:off x="2261" y="3398"/>
                <a:ext cx="152"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Freeform 312"/>
              <p:cNvSpPr>
                <a:spLocks/>
              </p:cNvSpPr>
              <p:nvPr/>
            </p:nvSpPr>
            <p:spPr bwMode="auto">
              <a:xfrm>
                <a:off x="244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Freeform 313"/>
              <p:cNvSpPr>
                <a:spLocks/>
              </p:cNvSpPr>
              <p:nvPr/>
            </p:nvSpPr>
            <p:spPr bwMode="auto">
              <a:xfrm>
                <a:off x="262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Freeform 314"/>
              <p:cNvSpPr>
                <a:spLocks/>
              </p:cNvSpPr>
              <p:nvPr/>
            </p:nvSpPr>
            <p:spPr bwMode="auto">
              <a:xfrm>
                <a:off x="2812"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Freeform 315"/>
              <p:cNvSpPr>
                <a:spLocks/>
              </p:cNvSpPr>
              <p:nvPr/>
            </p:nvSpPr>
            <p:spPr bwMode="auto">
              <a:xfrm>
                <a:off x="299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Freeform 316"/>
              <p:cNvSpPr>
                <a:spLocks/>
              </p:cNvSpPr>
              <p:nvPr/>
            </p:nvSpPr>
            <p:spPr bwMode="auto">
              <a:xfrm>
                <a:off x="3178" y="3398"/>
                <a:ext cx="152"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Freeform 317"/>
              <p:cNvSpPr>
                <a:spLocks/>
              </p:cNvSpPr>
              <p:nvPr/>
            </p:nvSpPr>
            <p:spPr bwMode="auto">
              <a:xfrm>
                <a:off x="3362"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Freeform 318"/>
              <p:cNvSpPr>
                <a:spLocks/>
              </p:cNvSpPr>
              <p:nvPr/>
            </p:nvSpPr>
            <p:spPr bwMode="auto">
              <a:xfrm>
                <a:off x="354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Freeform 319"/>
              <p:cNvSpPr>
                <a:spLocks/>
              </p:cNvSpPr>
              <p:nvPr/>
            </p:nvSpPr>
            <p:spPr bwMode="auto">
              <a:xfrm>
                <a:off x="3729"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Line 320"/>
              <p:cNvSpPr>
                <a:spLocks noChangeShapeType="1"/>
              </p:cNvSpPr>
              <p:nvPr/>
            </p:nvSpPr>
            <p:spPr bwMode="auto">
              <a:xfrm>
                <a:off x="3912" y="3398"/>
                <a:ext cx="68"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1" name="Oval 321"/>
              <p:cNvSpPr>
                <a:spLocks noChangeArrowheads="1"/>
              </p:cNvSpPr>
              <p:nvPr/>
            </p:nvSpPr>
            <p:spPr bwMode="auto">
              <a:xfrm>
                <a:off x="4365" y="3352"/>
                <a:ext cx="92"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Line 322"/>
              <p:cNvSpPr>
                <a:spLocks noChangeShapeType="1"/>
              </p:cNvSpPr>
              <p:nvPr/>
            </p:nvSpPr>
            <p:spPr bwMode="auto">
              <a:xfrm>
                <a:off x="4038" y="3398"/>
                <a:ext cx="8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3" name="Freeform 323"/>
              <p:cNvSpPr>
                <a:spLocks/>
              </p:cNvSpPr>
              <p:nvPr/>
            </p:nvSpPr>
            <p:spPr bwMode="auto">
              <a:xfrm>
                <a:off x="4153"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324"/>
              <p:cNvSpPr>
                <a:spLocks noChangeShapeType="1"/>
              </p:cNvSpPr>
              <p:nvPr/>
            </p:nvSpPr>
            <p:spPr bwMode="auto">
              <a:xfrm>
                <a:off x="4336" y="3398"/>
                <a:ext cx="69"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Oval 325"/>
              <p:cNvSpPr>
                <a:spLocks noChangeArrowheads="1"/>
              </p:cNvSpPr>
              <p:nvPr/>
            </p:nvSpPr>
            <p:spPr bwMode="auto">
              <a:xfrm>
                <a:off x="632"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6" name="Oval 326"/>
              <p:cNvSpPr>
                <a:spLocks noChangeArrowheads="1"/>
              </p:cNvSpPr>
              <p:nvPr/>
            </p:nvSpPr>
            <p:spPr bwMode="auto">
              <a:xfrm>
                <a:off x="1006"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7" name="Oval 327"/>
              <p:cNvSpPr>
                <a:spLocks noChangeArrowheads="1"/>
              </p:cNvSpPr>
              <p:nvPr/>
            </p:nvSpPr>
            <p:spPr bwMode="auto">
              <a:xfrm>
                <a:off x="1379" y="2094"/>
                <a:ext cx="93"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8" name="Oval 328"/>
              <p:cNvSpPr>
                <a:spLocks noChangeArrowheads="1"/>
              </p:cNvSpPr>
              <p:nvPr/>
            </p:nvSpPr>
            <p:spPr bwMode="auto">
              <a:xfrm>
                <a:off x="1753"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99" name="Oval 329"/>
              <p:cNvSpPr>
                <a:spLocks noChangeArrowheads="1"/>
              </p:cNvSpPr>
              <p:nvPr/>
            </p:nvSpPr>
            <p:spPr bwMode="auto">
              <a:xfrm>
                <a:off x="2126" y="2094"/>
                <a:ext cx="92"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0" name="Oval 330"/>
              <p:cNvSpPr>
                <a:spLocks noChangeArrowheads="1"/>
              </p:cNvSpPr>
              <p:nvPr/>
            </p:nvSpPr>
            <p:spPr bwMode="auto">
              <a:xfrm>
                <a:off x="2499" y="2094"/>
                <a:ext cx="92"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1" name="Oval 331"/>
              <p:cNvSpPr>
                <a:spLocks noChangeArrowheads="1"/>
              </p:cNvSpPr>
              <p:nvPr/>
            </p:nvSpPr>
            <p:spPr bwMode="auto">
              <a:xfrm>
                <a:off x="2872" y="2094"/>
                <a:ext cx="93"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2" name="Oval 332"/>
              <p:cNvSpPr>
                <a:spLocks noChangeArrowheads="1"/>
              </p:cNvSpPr>
              <p:nvPr/>
            </p:nvSpPr>
            <p:spPr bwMode="auto">
              <a:xfrm>
                <a:off x="3245"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3" name="Oval 333"/>
              <p:cNvSpPr>
                <a:spLocks noChangeArrowheads="1"/>
              </p:cNvSpPr>
              <p:nvPr/>
            </p:nvSpPr>
            <p:spPr bwMode="auto">
              <a:xfrm>
                <a:off x="3619" y="2094"/>
                <a:ext cx="93"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4" name="Oval 334"/>
              <p:cNvSpPr>
                <a:spLocks noChangeArrowheads="1"/>
              </p:cNvSpPr>
              <p:nvPr/>
            </p:nvSpPr>
            <p:spPr bwMode="auto">
              <a:xfrm>
                <a:off x="3992"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05" name="Line 335"/>
              <p:cNvSpPr>
                <a:spLocks noChangeShapeType="1"/>
              </p:cNvSpPr>
              <p:nvPr/>
            </p:nvSpPr>
            <p:spPr bwMode="auto">
              <a:xfrm>
                <a:off x="679"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6" name="Line 336"/>
              <p:cNvSpPr>
                <a:spLocks noChangeShapeType="1"/>
              </p:cNvSpPr>
              <p:nvPr/>
            </p:nvSpPr>
            <p:spPr bwMode="auto">
              <a:xfrm>
                <a:off x="741"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7" name="Line 337"/>
              <p:cNvSpPr>
                <a:spLocks noChangeShapeType="1"/>
              </p:cNvSpPr>
              <p:nvPr/>
            </p:nvSpPr>
            <p:spPr bwMode="auto">
              <a:xfrm>
                <a:off x="777"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8" name="Line 338"/>
              <p:cNvSpPr>
                <a:spLocks noChangeShapeType="1"/>
              </p:cNvSpPr>
              <p:nvPr/>
            </p:nvSpPr>
            <p:spPr bwMode="auto">
              <a:xfrm>
                <a:off x="838"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9" name="Line 339"/>
              <p:cNvSpPr>
                <a:spLocks noChangeShapeType="1"/>
              </p:cNvSpPr>
              <p:nvPr/>
            </p:nvSpPr>
            <p:spPr bwMode="auto">
              <a:xfrm>
                <a:off x="874"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0" name="Line 340"/>
              <p:cNvSpPr>
                <a:spLocks noChangeShapeType="1"/>
              </p:cNvSpPr>
              <p:nvPr/>
            </p:nvSpPr>
            <p:spPr bwMode="auto">
              <a:xfrm>
                <a:off x="936"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1" name="Line 341"/>
              <p:cNvSpPr>
                <a:spLocks noChangeShapeType="1"/>
              </p:cNvSpPr>
              <p:nvPr/>
            </p:nvSpPr>
            <p:spPr bwMode="auto">
              <a:xfrm>
                <a:off x="972"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2" name="Line 342"/>
              <p:cNvSpPr>
                <a:spLocks noChangeShapeType="1"/>
              </p:cNvSpPr>
              <p:nvPr/>
            </p:nvSpPr>
            <p:spPr bwMode="auto">
              <a:xfrm>
                <a:off x="1033"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3" name="Line 343"/>
              <p:cNvSpPr>
                <a:spLocks noChangeShapeType="1"/>
              </p:cNvSpPr>
              <p:nvPr/>
            </p:nvSpPr>
            <p:spPr bwMode="auto">
              <a:xfrm>
                <a:off x="1069"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4" name="Line 344"/>
              <p:cNvSpPr>
                <a:spLocks noChangeShapeType="1"/>
              </p:cNvSpPr>
              <p:nvPr/>
            </p:nvSpPr>
            <p:spPr bwMode="auto">
              <a:xfrm>
                <a:off x="1130" y="2140"/>
                <a:ext cx="4"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5" name="Line 345"/>
              <p:cNvSpPr>
                <a:spLocks noChangeShapeType="1"/>
              </p:cNvSpPr>
              <p:nvPr/>
            </p:nvSpPr>
            <p:spPr bwMode="auto">
              <a:xfrm>
                <a:off x="1167"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6" name="Line 346"/>
              <p:cNvSpPr>
                <a:spLocks noChangeShapeType="1"/>
              </p:cNvSpPr>
              <p:nvPr/>
            </p:nvSpPr>
            <p:spPr bwMode="auto">
              <a:xfrm>
                <a:off x="1228"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7" name="Line 347"/>
              <p:cNvSpPr>
                <a:spLocks noChangeShapeType="1"/>
              </p:cNvSpPr>
              <p:nvPr/>
            </p:nvSpPr>
            <p:spPr bwMode="auto">
              <a:xfrm>
                <a:off x="1264"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8" name="Line 348"/>
              <p:cNvSpPr>
                <a:spLocks noChangeShapeType="1"/>
              </p:cNvSpPr>
              <p:nvPr/>
            </p:nvSpPr>
            <p:spPr bwMode="auto">
              <a:xfrm>
                <a:off x="132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9" name="Line 349"/>
              <p:cNvSpPr>
                <a:spLocks noChangeShapeType="1"/>
              </p:cNvSpPr>
              <p:nvPr/>
            </p:nvSpPr>
            <p:spPr bwMode="auto">
              <a:xfrm>
                <a:off x="1361"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0" name="Line 350"/>
              <p:cNvSpPr>
                <a:spLocks noChangeShapeType="1"/>
              </p:cNvSpPr>
              <p:nvPr/>
            </p:nvSpPr>
            <p:spPr bwMode="auto">
              <a:xfrm>
                <a:off x="1423" y="2140"/>
                <a:ext cx="3" cy="0"/>
              </a:xfrm>
              <a:prstGeom prst="line">
                <a:avLst/>
              </a:prstGeom>
              <a:noFill/>
              <a:ln w="30163">
                <a:solidFill>
                  <a:srgbClr val="990099"/>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1" name="Line 351"/>
              <p:cNvSpPr>
                <a:spLocks noChangeShapeType="1"/>
              </p:cNvSpPr>
              <p:nvPr/>
            </p:nvSpPr>
            <p:spPr bwMode="auto">
              <a:xfrm>
                <a:off x="1459"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2" name="Line 352"/>
              <p:cNvSpPr>
                <a:spLocks noChangeShapeType="1"/>
              </p:cNvSpPr>
              <p:nvPr/>
            </p:nvSpPr>
            <p:spPr bwMode="auto">
              <a:xfrm>
                <a:off x="152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3" name="Line 353"/>
              <p:cNvSpPr>
                <a:spLocks noChangeShapeType="1"/>
              </p:cNvSpPr>
              <p:nvPr/>
            </p:nvSpPr>
            <p:spPr bwMode="auto">
              <a:xfrm>
                <a:off x="1556"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4" name="Line 354"/>
              <p:cNvSpPr>
                <a:spLocks noChangeShapeType="1"/>
              </p:cNvSpPr>
              <p:nvPr/>
            </p:nvSpPr>
            <p:spPr bwMode="auto">
              <a:xfrm>
                <a:off x="1618"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5" name="Line 355"/>
              <p:cNvSpPr>
                <a:spLocks noChangeShapeType="1"/>
              </p:cNvSpPr>
              <p:nvPr/>
            </p:nvSpPr>
            <p:spPr bwMode="auto">
              <a:xfrm>
                <a:off x="1654"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6" name="Line 356"/>
              <p:cNvSpPr>
                <a:spLocks noChangeShapeType="1"/>
              </p:cNvSpPr>
              <p:nvPr/>
            </p:nvSpPr>
            <p:spPr bwMode="auto">
              <a:xfrm>
                <a:off x="171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7" name="Line 357"/>
              <p:cNvSpPr>
                <a:spLocks noChangeShapeType="1"/>
              </p:cNvSpPr>
              <p:nvPr/>
            </p:nvSpPr>
            <p:spPr bwMode="auto">
              <a:xfrm>
                <a:off x="1751"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8" name="Line 358"/>
              <p:cNvSpPr>
                <a:spLocks noChangeShapeType="1"/>
              </p:cNvSpPr>
              <p:nvPr/>
            </p:nvSpPr>
            <p:spPr bwMode="auto">
              <a:xfrm>
                <a:off x="1813"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9" name="Line 359"/>
              <p:cNvSpPr>
                <a:spLocks noChangeShapeType="1"/>
              </p:cNvSpPr>
              <p:nvPr/>
            </p:nvSpPr>
            <p:spPr bwMode="auto">
              <a:xfrm>
                <a:off x="1849"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0" name="Line 360"/>
              <p:cNvSpPr>
                <a:spLocks noChangeShapeType="1"/>
              </p:cNvSpPr>
              <p:nvPr/>
            </p:nvSpPr>
            <p:spPr bwMode="auto">
              <a:xfrm>
                <a:off x="191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1" name="Line 361"/>
              <p:cNvSpPr>
                <a:spLocks noChangeShapeType="1"/>
              </p:cNvSpPr>
              <p:nvPr/>
            </p:nvSpPr>
            <p:spPr bwMode="auto">
              <a:xfrm>
                <a:off x="1946"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2" name="Line 362"/>
              <p:cNvSpPr>
                <a:spLocks noChangeShapeType="1"/>
              </p:cNvSpPr>
              <p:nvPr/>
            </p:nvSpPr>
            <p:spPr bwMode="auto">
              <a:xfrm>
                <a:off x="2007" y="2140"/>
                <a:ext cx="4"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3" name="Line 363"/>
              <p:cNvSpPr>
                <a:spLocks noChangeShapeType="1"/>
              </p:cNvSpPr>
              <p:nvPr/>
            </p:nvSpPr>
            <p:spPr bwMode="auto">
              <a:xfrm>
                <a:off x="2044"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4" name="Line 364"/>
              <p:cNvSpPr>
                <a:spLocks noChangeShapeType="1"/>
              </p:cNvSpPr>
              <p:nvPr/>
            </p:nvSpPr>
            <p:spPr bwMode="auto">
              <a:xfrm>
                <a:off x="210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5" name="Line 365"/>
              <p:cNvSpPr>
                <a:spLocks noChangeShapeType="1"/>
              </p:cNvSpPr>
              <p:nvPr/>
            </p:nvSpPr>
            <p:spPr bwMode="auto">
              <a:xfrm>
                <a:off x="2141"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6" name="Line 366"/>
              <p:cNvSpPr>
                <a:spLocks noChangeShapeType="1"/>
              </p:cNvSpPr>
              <p:nvPr/>
            </p:nvSpPr>
            <p:spPr bwMode="auto">
              <a:xfrm>
                <a:off x="220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7" name="Line 367"/>
              <p:cNvSpPr>
                <a:spLocks noChangeShapeType="1"/>
              </p:cNvSpPr>
              <p:nvPr/>
            </p:nvSpPr>
            <p:spPr bwMode="auto">
              <a:xfrm>
                <a:off x="2238"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8" name="Line 368"/>
              <p:cNvSpPr>
                <a:spLocks noChangeShapeType="1"/>
              </p:cNvSpPr>
              <p:nvPr/>
            </p:nvSpPr>
            <p:spPr bwMode="auto">
              <a:xfrm>
                <a:off x="230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9" name="Line 369"/>
              <p:cNvSpPr>
                <a:spLocks noChangeShapeType="1"/>
              </p:cNvSpPr>
              <p:nvPr/>
            </p:nvSpPr>
            <p:spPr bwMode="auto">
              <a:xfrm>
                <a:off x="2336"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0" name="Line 370"/>
              <p:cNvSpPr>
                <a:spLocks noChangeShapeType="1"/>
              </p:cNvSpPr>
              <p:nvPr/>
            </p:nvSpPr>
            <p:spPr bwMode="auto">
              <a:xfrm>
                <a:off x="239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1" name="Line 371"/>
              <p:cNvSpPr>
                <a:spLocks noChangeShapeType="1"/>
              </p:cNvSpPr>
              <p:nvPr/>
            </p:nvSpPr>
            <p:spPr bwMode="auto">
              <a:xfrm>
                <a:off x="2433"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2" name="Line 372"/>
              <p:cNvSpPr>
                <a:spLocks noChangeShapeType="1"/>
              </p:cNvSpPr>
              <p:nvPr/>
            </p:nvSpPr>
            <p:spPr bwMode="auto">
              <a:xfrm>
                <a:off x="249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3" name="Line 373"/>
              <p:cNvSpPr>
                <a:spLocks noChangeShapeType="1"/>
              </p:cNvSpPr>
              <p:nvPr/>
            </p:nvSpPr>
            <p:spPr bwMode="auto">
              <a:xfrm>
                <a:off x="2531"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4" name="Line 374"/>
              <p:cNvSpPr>
                <a:spLocks noChangeShapeType="1"/>
              </p:cNvSpPr>
              <p:nvPr/>
            </p:nvSpPr>
            <p:spPr bwMode="auto">
              <a:xfrm>
                <a:off x="259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5" name="Line 375"/>
              <p:cNvSpPr>
                <a:spLocks noChangeShapeType="1"/>
              </p:cNvSpPr>
              <p:nvPr/>
            </p:nvSpPr>
            <p:spPr bwMode="auto">
              <a:xfrm>
                <a:off x="2628"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6" name="Line 376"/>
              <p:cNvSpPr>
                <a:spLocks noChangeShapeType="1"/>
              </p:cNvSpPr>
              <p:nvPr/>
            </p:nvSpPr>
            <p:spPr bwMode="auto">
              <a:xfrm>
                <a:off x="269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7" name="Line 377"/>
              <p:cNvSpPr>
                <a:spLocks noChangeShapeType="1"/>
              </p:cNvSpPr>
              <p:nvPr/>
            </p:nvSpPr>
            <p:spPr bwMode="auto">
              <a:xfrm>
                <a:off x="2726"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8" name="Line 378"/>
              <p:cNvSpPr>
                <a:spLocks noChangeShapeType="1"/>
              </p:cNvSpPr>
              <p:nvPr/>
            </p:nvSpPr>
            <p:spPr bwMode="auto">
              <a:xfrm>
                <a:off x="278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9" name="Line 379"/>
              <p:cNvSpPr>
                <a:spLocks noChangeShapeType="1"/>
              </p:cNvSpPr>
              <p:nvPr/>
            </p:nvSpPr>
            <p:spPr bwMode="auto">
              <a:xfrm>
                <a:off x="2823"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0" name="Line 380"/>
              <p:cNvSpPr>
                <a:spLocks noChangeShapeType="1"/>
              </p:cNvSpPr>
              <p:nvPr/>
            </p:nvSpPr>
            <p:spPr bwMode="auto">
              <a:xfrm>
                <a:off x="288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1" name="Line 381"/>
              <p:cNvSpPr>
                <a:spLocks noChangeShapeType="1"/>
              </p:cNvSpPr>
              <p:nvPr/>
            </p:nvSpPr>
            <p:spPr bwMode="auto">
              <a:xfrm>
                <a:off x="2921"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2" name="Line 382"/>
              <p:cNvSpPr>
                <a:spLocks noChangeShapeType="1"/>
              </p:cNvSpPr>
              <p:nvPr/>
            </p:nvSpPr>
            <p:spPr bwMode="auto">
              <a:xfrm>
                <a:off x="298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3" name="Line 383"/>
              <p:cNvSpPr>
                <a:spLocks noChangeShapeType="1"/>
              </p:cNvSpPr>
              <p:nvPr/>
            </p:nvSpPr>
            <p:spPr bwMode="auto">
              <a:xfrm>
                <a:off x="3018"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4" name="Line 384"/>
              <p:cNvSpPr>
                <a:spLocks noChangeShapeType="1"/>
              </p:cNvSpPr>
              <p:nvPr/>
            </p:nvSpPr>
            <p:spPr bwMode="auto">
              <a:xfrm>
                <a:off x="3079"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5" name="Line 385"/>
              <p:cNvSpPr>
                <a:spLocks noChangeShapeType="1"/>
              </p:cNvSpPr>
              <p:nvPr/>
            </p:nvSpPr>
            <p:spPr bwMode="auto">
              <a:xfrm>
                <a:off x="3115"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6" name="Line 386"/>
              <p:cNvSpPr>
                <a:spLocks noChangeShapeType="1"/>
              </p:cNvSpPr>
              <p:nvPr/>
            </p:nvSpPr>
            <p:spPr bwMode="auto">
              <a:xfrm>
                <a:off x="317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7" name="Line 387"/>
              <p:cNvSpPr>
                <a:spLocks noChangeShapeType="1"/>
              </p:cNvSpPr>
              <p:nvPr/>
            </p:nvSpPr>
            <p:spPr bwMode="auto">
              <a:xfrm>
                <a:off x="3213"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8" name="Line 388"/>
              <p:cNvSpPr>
                <a:spLocks noChangeShapeType="1"/>
              </p:cNvSpPr>
              <p:nvPr/>
            </p:nvSpPr>
            <p:spPr bwMode="auto">
              <a:xfrm>
                <a:off x="3274"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9" name="Line 389"/>
              <p:cNvSpPr>
                <a:spLocks noChangeShapeType="1"/>
              </p:cNvSpPr>
              <p:nvPr/>
            </p:nvSpPr>
            <p:spPr bwMode="auto">
              <a:xfrm>
                <a:off x="3310"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0" name="Line 390"/>
              <p:cNvSpPr>
                <a:spLocks noChangeShapeType="1"/>
              </p:cNvSpPr>
              <p:nvPr/>
            </p:nvSpPr>
            <p:spPr bwMode="auto">
              <a:xfrm>
                <a:off x="337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1" name="Line 391"/>
              <p:cNvSpPr>
                <a:spLocks noChangeShapeType="1"/>
              </p:cNvSpPr>
              <p:nvPr/>
            </p:nvSpPr>
            <p:spPr bwMode="auto">
              <a:xfrm>
                <a:off x="3408"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2" name="Line 392"/>
              <p:cNvSpPr>
                <a:spLocks noChangeShapeType="1"/>
              </p:cNvSpPr>
              <p:nvPr/>
            </p:nvSpPr>
            <p:spPr bwMode="auto">
              <a:xfrm>
                <a:off x="3469"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3" name="Line 393"/>
              <p:cNvSpPr>
                <a:spLocks noChangeShapeType="1"/>
              </p:cNvSpPr>
              <p:nvPr/>
            </p:nvSpPr>
            <p:spPr bwMode="auto">
              <a:xfrm>
                <a:off x="3505"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4" name="Line 394"/>
              <p:cNvSpPr>
                <a:spLocks noChangeShapeType="1"/>
              </p:cNvSpPr>
              <p:nvPr/>
            </p:nvSpPr>
            <p:spPr bwMode="auto">
              <a:xfrm>
                <a:off x="356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5" name="Line 395"/>
              <p:cNvSpPr>
                <a:spLocks noChangeShapeType="1"/>
              </p:cNvSpPr>
              <p:nvPr/>
            </p:nvSpPr>
            <p:spPr bwMode="auto">
              <a:xfrm>
                <a:off x="3603"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6" name="Line 396"/>
              <p:cNvSpPr>
                <a:spLocks noChangeShapeType="1"/>
              </p:cNvSpPr>
              <p:nvPr/>
            </p:nvSpPr>
            <p:spPr bwMode="auto">
              <a:xfrm>
                <a:off x="3664"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7" name="Line 397"/>
              <p:cNvSpPr>
                <a:spLocks noChangeShapeType="1"/>
              </p:cNvSpPr>
              <p:nvPr/>
            </p:nvSpPr>
            <p:spPr bwMode="auto">
              <a:xfrm>
                <a:off x="3700"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8" name="Line 398"/>
              <p:cNvSpPr>
                <a:spLocks noChangeShapeType="1"/>
              </p:cNvSpPr>
              <p:nvPr/>
            </p:nvSpPr>
            <p:spPr bwMode="auto">
              <a:xfrm>
                <a:off x="376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9" name="Line 399"/>
              <p:cNvSpPr>
                <a:spLocks noChangeShapeType="1"/>
              </p:cNvSpPr>
              <p:nvPr/>
            </p:nvSpPr>
            <p:spPr bwMode="auto">
              <a:xfrm>
                <a:off x="3798"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0" name="Line 400"/>
              <p:cNvSpPr>
                <a:spLocks noChangeShapeType="1"/>
              </p:cNvSpPr>
              <p:nvPr/>
            </p:nvSpPr>
            <p:spPr bwMode="auto">
              <a:xfrm>
                <a:off x="3859"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1" name="Line 401"/>
              <p:cNvSpPr>
                <a:spLocks noChangeShapeType="1"/>
              </p:cNvSpPr>
              <p:nvPr/>
            </p:nvSpPr>
            <p:spPr bwMode="auto">
              <a:xfrm>
                <a:off x="3895"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2" name="Line 402"/>
              <p:cNvSpPr>
                <a:spLocks noChangeShapeType="1"/>
              </p:cNvSpPr>
              <p:nvPr/>
            </p:nvSpPr>
            <p:spPr bwMode="auto">
              <a:xfrm>
                <a:off x="3956" y="2140"/>
                <a:ext cx="4"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3" name="Line 403"/>
              <p:cNvSpPr>
                <a:spLocks noChangeShapeType="1"/>
              </p:cNvSpPr>
              <p:nvPr/>
            </p:nvSpPr>
            <p:spPr bwMode="auto">
              <a:xfrm>
                <a:off x="3992"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4" name="Oval 404"/>
              <p:cNvSpPr>
                <a:spLocks noChangeArrowheads="1"/>
              </p:cNvSpPr>
              <p:nvPr/>
            </p:nvSpPr>
            <p:spPr bwMode="auto">
              <a:xfrm>
                <a:off x="4365" y="2094"/>
                <a:ext cx="92"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75" name="Line 405"/>
              <p:cNvSpPr>
                <a:spLocks noChangeShapeType="1"/>
              </p:cNvSpPr>
              <p:nvPr/>
            </p:nvSpPr>
            <p:spPr bwMode="auto">
              <a:xfrm>
                <a:off x="4038"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12" name="Line 407"/>
            <p:cNvSpPr>
              <a:spLocks noChangeShapeType="1"/>
            </p:cNvSpPr>
            <p:nvPr/>
          </p:nvSpPr>
          <p:spPr bwMode="auto">
            <a:xfrm>
              <a:off x="6507163" y="339725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408"/>
            <p:cNvSpPr>
              <a:spLocks noChangeShapeType="1"/>
            </p:cNvSpPr>
            <p:nvPr/>
          </p:nvSpPr>
          <p:spPr bwMode="auto">
            <a:xfrm>
              <a:off x="6564313" y="339725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409"/>
            <p:cNvSpPr>
              <a:spLocks noChangeShapeType="1"/>
            </p:cNvSpPr>
            <p:nvPr/>
          </p:nvSpPr>
          <p:spPr bwMode="auto">
            <a:xfrm>
              <a:off x="6662738" y="339725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410"/>
            <p:cNvSpPr>
              <a:spLocks noChangeShapeType="1"/>
            </p:cNvSpPr>
            <p:nvPr/>
          </p:nvSpPr>
          <p:spPr bwMode="auto">
            <a:xfrm>
              <a:off x="6719888" y="3397250"/>
              <a:ext cx="428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411"/>
            <p:cNvSpPr>
              <a:spLocks noChangeShapeType="1"/>
            </p:cNvSpPr>
            <p:nvPr/>
          </p:nvSpPr>
          <p:spPr bwMode="auto">
            <a:xfrm>
              <a:off x="6816725" y="339725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412"/>
            <p:cNvSpPr>
              <a:spLocks noChangeShapeType="1"/>
            </p:cNvSpPr>
            <p:nvPr/>
          </p:nvSpPr>
          <p:spPr bwMode="auto">
            <a:xfrm>
              <a:off x="6873875" y="339725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413"/>
            <p:cNvSpPr>
              <a:spLocks noChangeShapeType="1"/>
            </p:cNvSpPr>
            <p:nvPr/>
          </p:nvSpPr>
          <p:spPr bwMode="auto">
            <a:xfrm>
              <a:off x="6970713" y="3397250"/>
              <a:ext cx="63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Rectangle 414"/>
            <p:cNvSpPr>
              <a:spLocks noChangeArrowheads="1"/>
            </p:cNvSpPr>
            <p:nvPr/>
          </p:nvSpPr>
          <p:spPr bwMode="auto">
            <a:xfrm>
              <a:off x="4403725" y="976313"/>
              <a:ext cx="24415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FF"/>
                  </a:solidFill>
                  <a:effectLst/>
                  <a:latin typeface="Arial" panose="020B0604020202020204" pitchFamily="34" charset="0"/>
                </a:rPr>
                <a:t>Breeding Value of [A2A2]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Line 415"/>
            <p:cNvSpPr>
              <a:spLocks noChangeShapeType="1"/>
            </p:cNvSpPr>
            <p:nvPr/>
          </p:nvSpPr>
          <p:spPr bwMode="auto">
            <a:xfrm>
              <a:off x="3875088" y="1092200"/>
              <a:ext cx="395288"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Rectangle 416"/>
            <p:cNvSpPr>
              <a:spLocks noChangeArrowheads="1"/>
            </p:cNvSpPr>
            <p:nvPr/>
          </p:nvSpPr>
          <p:spPr bwMode="auto">
            <a:xfrm>
              <a:off x="4021138" y="1041400"/>
              <a:ext cx="103188" cy="103187"/>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Rectangle 417"/>
            <p:cNvSpPr>
              <a:spLocks noChangeArrowheads="1"/>
            </p:cNvSpPr>
            <p:nvPr/>
          </p:nvSpPr>
          <p:spPr bwMode="auto">
            <a:xfrm>
              <a:off x="4403725" y="1239838"/>
              <a:ext cx="24415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800080"/>
                  </a:solidFill>
                  <a:effectLst/>
                  <a:latin typeface="Arial" panose="020B0604020202020204" pitchFamily="34" charset="0"/>
                </a:rPr>
                <a:t>Breeding Value of [A1A2]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3" name="Line 418"/>
            <p:cNvSpPr>
              <a:spLocks noChangeShapeType="1"/>
            </p:cNvSpPr>
            <p:nvPr/>
          </p:nvSpPr>
          <p:spPr bwMode="auto">
            <a:xfrm>
              <a:off x="3875088" y="1357313"/>
              <a:ext cx="395288"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Rectangle 419"/>
            <p:cNvSpPr>
              <a:spLocks noChangeArrowheads="1"/>
            </p:cNvSpPr>
            <p:nvPr/>
          </p:nvSpPr>
          <p:spPr bwMode="auto">
            <a:xfrm>
              <a:off x="4021138" y="1304925"/>
              <a:ext cx="103188" cy="101600"/>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420"/>
            <p:cNvSpPr>
              <a:spLocks noChangeShapeType="1"/>
            </p:cNvSpPr>
            <p:nvPr/>
          </p:nvSpPr>
          <p:spPr bwMode="auto">
            <a:xfrm>
              <a:off x="4022725" y="1357313"/>
              <a:ext cx="101600"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421"/>
            <p:cNvSpPr>
              <a:spLocks noChangeShapeType="1"/>
            </p:cNvSpPr>
            <p:nvPr/>
          </p:nvSpPr>
          <p:spPr bwMode="auto">
            <a:xfrm>
              <a:off x="4073525" y="1306513"/>
              <a:ext cx="0" cy="10160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Rectangle 422"/>
            <p:cNvSpPr>
              <a:spLocks noChangeArrowheads="1"/>
            </p:cNvSpPr>
            <p:nvPr/>
          </p:nvSpPr>
          <p:spPr bwMode="auto">
            <a:xfrm>
              <a:off x="4403725" y="1504950"/>
              <a:ext cx="24415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FF0000"/>
                  </a:solidFill>
                  <a:effectLst/>
                  <a:latin typeface="Arial" panose="020B0604020202020204" pitchFamily="34" charset="0"/>
                </a:rPr>
                <a:t>Breeding Value of [A1A1]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8" name="Line 423"/>
            <p:cNvSpPr>
              <a:spLocks noChangeShapeType="1"/>
            </p:cNvSpPr>
            <p:nvPr/>
          </p:nvSpPr>
          <p:spPr bwMode="auto">
            <a:xfrm>
              <a:off x="3875088" y="1620838"/>
              <a:ext cx="395288" cy="0"/>
            </a:xfrm>
            <a:prstGeom prst="line">
              <a:avLst/>
            </a:prstGeom>
            <a:noFill/>
            <a:ln w="30163">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Rectangle 424"/>
            <p:cNvSpPr>
              <a:spLocks noChangeArrowheads="1"/>
            </p:cNvSpPr>
            <p:nvPr/>
          </p:nvSpPr>
          <p:spPr bwMode="auto">
            <a:xfrm>
              <a:off x="4021138" y="1568450"/>
              <a:ext cx="103188" cy="103187"/>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0" name="Rectangle 425"/>
            <p:cNvSpPr>
              <a:spLocks noChangeArrowheads="1"/>
            </p:cNvSpPr>
            <p:nvPr/>
          </p:nvSpPr>
          <p:spPr bwMode="auto">
            <a:xfrm>
              <a:off x="4403725" y="1768475"/>
              <a:ext cx="18272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808080"/>
                  </a:solidFill>
                  <a:effectLst/>
                  <a:latin typeface="Arial" panose="020B0604020202020204" pitchFamily="34" charset="0"/>
                </a:rPr>
                <a:t>Population mean </a:t>
              </a:r>
              <a:r>
                <a:rPr kumimoji="0" lang="en-US" altLang="en-US" sz="1700" b="1" i="0" u="none" strike="noStrike" cap="none" normalizeH="0" baseline="0" dirty="0">
                  <a:ln>
                    <a:noFill/>
                  </a:ln>
                  <a:solidFill>
                    <a:srgbClr val="808080"/>
                  </a:solidFill>
                  <a:effectLst>
                    <a:outerShdw blurRad="38100" dist="38100" dir="2700000" algn="tl">
                      <a:srgbClr val="000000">
                        <a:alpha val="43137"/>
                      </a:srgbClr>
                    </a:outerShdw>
                  </a:effectLst>
                  <a:latin typeface="Arial" panose="020B0604020202020204" pitchFamily="34" charset="0"/>
                </a:rPr>
                <a:t>µ</a:t>
              </a:r>
              <a:endParaRPr kumimoji="0" lang="en-US" altLang="en-US" sz="18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31" name="Line 426"/>
            <p:cNvSpPr>
              <a:spLocks noChangeShapeType="1"/>
            </p:cNvSpPr>
            <p:nvPr/>
          </p:nvSpPr>
          <p:spPr bwMode="auto">
            <a:xfrm>
              <a:off x="3875088"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427"/>
            <p:cNvSpPr>
              <a:spLocks noChangeShapeType="1"/>
            </p:cNvSpPr>
            <p:nvPr/>
          </p:nvSpPr>
          <p:spPr bwMode="auto">
            <a:xfrm>
              <a:off x="3913188"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428"/>
            <p:cNvSpPr>
              <a:spLocks noChangeShapeType="1"/>
            </p:cNvSpPr>
            <p:nvPr/>
          </p:nvSpPr>
          <p:spPr bwMode="auto">
            <a:xfrm>
              <a:off x="3951288"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429"/>
            <p:cNvSpPr>
              <a:spLocks noChangeShapeType="1"/>
            </p:cNvSpPr>
            <p:nvPr/>
          </p:nvSpPr>
          <p:spPr bwMode="auto">
            <a:xfrm>
              <a:off x="39878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Line 430"/>
            <p:cNvSpPr>
              <a:spLocks noChangeShapeType="1"/>
            </p:cNvSpPr>
            <p:nvPr/>
          </p:nvSpPr>
          <p:spPr bwMode="auto">
            <a:xfrm>
              <a:off x="40259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 name="Line 431"/>
            <p:cNvSpPr>
              <a:spLocks noChangeShapeType="1"/>
            </p:cNvSpPr>
            <p:nvPr/>
          </p:nvSpPr>
          <p:spPr bwMode="auto">
            <a:xfrm>
              <a:off x="40640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432"/>
            <p:cNvSpPr>
              <a:spLocks noChangeShapeType="1"/>
            </p:cNvSpPr>
            <p:nvPr/>
          </p:nvSpPr>
          <p:spPr bwMode="auto">
            <a:xfrm>
              <a:off x="41021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433"/>
            <p:cNvSpPr>
              <a:spLocks noChangeShapeType="1"/>
            </p:cNvSpPr>
            <p:nvPr/>
          </p:nvSpPr>
          <p:spPr bwMode="auto">
            <a:xfrm>
              <a:off x="41402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 name="Line 434"/>
            <p:cNvSpPr>
              <a:spLocks noChangeShapeType="1"/>
            </p:cNvSpPr>
            <p:nvPr/>
          </p:nvSpPr>
          <p:spPr bwMode="auto">
            <a:xfrm>
              <a:off x="4176713"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435"/>
            <p:cNvSpPr>
              <a:spLocks noChangeShapeType="1"/>
            </p:cNvSpPr>
            <p:nvPr/>
          </p:nvSpPr>
          <p:spPr bwMode="auto">
            <a:xfrm>
              <a:off x="4214813"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Line 436"/>
            <p:cNvSpPr>
              <a:spLocks noChangeShapeType="1"/>
            </p:cNvSpPr>
            <p:nvPr/>
          </p:nvSpPr>
          <p:spPr bwMode="auto">
            <a:xfrm>
              <a:off x="4252913"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Rectangle 437"/>
            <p:cNvSpPr>
              <a:spLocks noChangeArrowheads="1"/>
            </p:cNvSpPr>
            <p:nvPr/>
          </p:nvSpPr>
          <p:spPr bwMode="auto">
            <a:xfrm>
              <a:off x="4403725" y="2032000"/>
              <a:ext cx="252888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FF"/>
                  </a:solidFill>
                  <a:effectLst/>
                  <a:latin typeface="Arial" panose="020B0604020202020204" pitchFamily="34" charset="0"/>
                </a:rPr>
                <a:t>Genotypic value of [A2A2]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 name="Line 438"/>
            <p:cNvSpPr>
              <a:spLocks noChangeShapeType="1"/>
            </p:cNvSpPr>
            <p:nvPr/>
          </p:nvSpPr>
          <p:spPr bwMode="auto">
            <a:xfrm>
              <a:off x="3875088" y="2149475"/>
              <a:ext cx="1317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439"/>
            <p:cNvSpPr>
              <a:spLocks noChangeShapeType="1"/>
            </p:cNvSpPr>
            <p:nvPr/>
          </p:nvSpPr>
          <p:spPr bwMode="auto">
            <a:xfrm>
              <a:off x="4057650" y="2149475"/>
              <a:ext cx="107950"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Oval 440"/>
            <p:cNvSpPr>
              <a:spLocks noChangeArrowheads="1"/>
            </p:cNvSpPr>
            <p:nvPr/>
          </p:nvSpPr>
          <p:spPr bwMode="auto">
            <a:xfrm>
              <a:off x="4002088" y="2076450"/>
              <a:ext cx="144463" cy="146050"/>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Rectangle 441"/>
            <p:cNvSpPr>
              <a:spLocks noChangeArrowheads="1"/>
            </p:cNvSpPr>
            <p:nvPr/>
          </p:nvSpPr>
          <p:spPr bwMode="auto">
            <a:xfrm>
              <a:off x="4403725" y="2297113"/>
              <a:ext cx="23764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en-US" sz="1700" b="0" i="0" u="none" strike="noStrike" cap="none" normalizeH="0" baseline="0" dirty="0" err="1">
                  <a:ln>
                    <a:noFill/>
                  </a:ln>
                  <a:solidFill>
                    <a:srgbClr val="FF0000"/>
                  </a:solidFill>
                  <a:effectLst/>
                  <a:latin typeface="Arial" panose="020B0604020202020204" pitchFamily="34" charset="0"/>
                </a:rPr>
                <a:t>Gen.V</a:t>
              </a:r>
              <a:r>
                <a:rPr kumimoji="0" lang="en-US" altLang="en-US" sz="1700" b="0" i="0" u="none" strike="noStrike" cap="none" normalizeH="0" baseline="0" dirty="0">
                  <a:ln>
                    <a:noFill/>
                  </a:ln>
                  <a:solidFill>
                    <a:srgbClr val="FF0000"/>
                  </a:solidFill>
                  <a:effectLst/>
                  <a:latin typeface="Arial" panose="020B0604020202020204" pitchFamily="34" charset="0"/>
                </a:rPr>
                <a:t>. of [A1A1]</a:t>
              </a:r>
              <a:r>
                <a:rPr kumimoji="0" lang="en-US" altLang="en-US" sz="1700" b="0" i="0" u="none" strike="noStrike" cap="none" normalizeH="0" baseline="0" dirty="0">
                  <a:ln>
                    <a:noFill/>
                  </a:ln>
                  <a:solidFill>
                    <a:schemeClr val="tx1">
                      <a:lumMod val="50000"/>
                      <a:lumOff val="50000"/>
                    </a:schemeClr>
                  </a:solidFill>
                  <a:effectLst/>
                  <a:latin typeface="Arial" panose="020B0604020202020204" pitchFamily="34" charset="0"/>
                </a:rPr>
                <a:t>;</a:t>
              </a:r>
              <a:r>
                <a:rPr lang="en-US" altLang="en-US" dirty="0">
                  <a:solidFill>
                    <a:srgbClr val="800080"/>
                  </a:solidFill>
                </a:rPr>
                <a:t>[A1A2]</a:t>
              </a:r>
            </a:p>
          </p:txBody>
        </p:sp>
        <p:sp>
          <p:nvSpPr>
            <p:cNvPr id="47" name="Line 442"/>
            <p:cNvSpPr>
              <a:spLocks noChangeShapeType="1"/>
            </p:cNvSpPr>
            <p:nvPr/>
          </p:nvSpPr>
          <p:spPr bwMode="auto">
            <a:xfrm>
              <a:off x="3875088" y="241300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Line 443"/>
            <p:cNvSpPr>
              <a:spLocks noChangeShapeType="1"/>
            </p:cNvSpPr>
            <p:nvPr/>
          </p:nvSpPr>
          <p:spPr bwMode="auto">
            <a:xfrm>
              <a:off x="3971925" y="241300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444"/>
            <p:cNvSpPr>
              <a:spLocks noChangeShapeType="1"/>
            </p:cNvSpPr>
            <p:nvPr/>
          </p:nvSpPr>
          <p:spPr bwMode="auto">
            <a:xfrm>
              <a:off x="4029075" y="241300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Line 445"/>
            <p:cNvSpPr>
              <a:spLocks noChangeShapeType="1"/>
            </p:cNvSpPr>
            <p:nvPr/>
          </p:nvSpPr>
          <p:spPr bwMode="auto">
            <a:xfrm>
              <a:off x="4127500" y="241300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Line 446"/>
            <p:cNvSpPr>
              <a:spLocks noChangeShapeType="1"/>
            </p:cNvSpPr>
            <p:nvPr/>
          </p:nvSpPr>
          <p:spPr bwMode="auto">
            <a:xfrm>
              <a:off x="4184650" y="241300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Oval 447"/>
            <p:cNvSpPr>
              <a:spLocks noChangeArrowheads="1"/>
            </p:cNvSpPr>
            <p:nvPr/>
          </p:nvSpPr>
          <p:spPr bwMode="auto">
            <a:xfrm>
              <a:off x="4011613" y="2341563"/>
              <a:ext cx="144463" cy="144462"/>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4" name="Freeform 449"/>
            <p:cNvSpPr>
              <a:spLocks/>
            </p:cNvSpPr>
            <p:nvPr/>
          </p:nvSpPr>
          <p:spPr bwMode="auto">
            <a:xfrm>
              <a:off x="1344613" y="1595438"/>
              <a:ext cx="60325" cy="1801812"/>
            </a:xfrm>
            <a:custGeom>
              <a:avLst/>
              <a:gdLst>
                <a:gd name="T0" fmla="*/ 25 w 50"/>
                <a:gd name="T1" fmla="*/ 1478 h 1478"/>
                <a:gd name="T2" fmla="*/ 25 w 50"/>
                <a:gd name="T3" fmla="*/ 0 h 1478"/>
                <a:gd name="T4" fmla="*/ 50 w 50"/>
                <a:gd name="T5" fmla="*/ 128 h 1478"/>
                <a:gd name="T6" fmla="*/ 0 w 50"/>
                <a:gd name="T7" fmla="*/ 128 h 1478"/>
                <a:gd name="T8" fmla="*/ 25 w 50"/>
                <a:gd name="T9" fmla="*/ 0 h 1478"/>
              </a:gdLst>
              <a:ahLst/>
              <a:cxnLst>
                <a:cxn ang="0">
                  <a:pos x="T0" y="T1"/>
                </a:cxn>
                <a:cxn ang="0">
                  <a:pos x="T2" y="T3"/>
                </a:cxn>
                <a:cxn ang="0">
                  <a:pos x="T4" y="T5"/>
                </a:cxn>
                <a:cxn ang="0">
                  <a:pos x="T6" y="T7"/>
                </a:cxn>
                <a:cxn ang="0">
                  <a:pos x="T8" y="T9"/>
                </a:cxn>
              </a:cxnLst>
              <a:rect l="0" t="0" r="r" b="b"/>
              <a:pathLst>
                <a:path w="50" h="1478">
                  <a:moveTo>
                    <a:pt x="25" y="1478"/>
                  </a:moveTo>
                  <a:lnTo>
                    <a:pt x="25" y="0"/>
                  </a:lnTo>
                  <a:lnTo>
                    <a:pt x="50" y="128"/>
                  </a:lnTo>
                  <a:lnTo>
                    <a:pt x="0" y="128"/>
                  </a:lnTo>
                  <a:lnTo>
                    <a:pt x="25" y="0"/>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Freeform 450"/>
            <p:cNvSpPr>
              <a:spLocks/>
            </p:cNvSpPr>
            <p:nvPr/>
          </p:nvSpPr>
          <p:spPr bwMode="auto">
            <a:xfrm>
              <a:off x="1344613" y="1595438"/>
              <a:ext cx="60325" cy="157162"/>
            </a:xfrm>
            <a:custGeom>
              <a:avLst/>
              <a:gdLst>
                <a:gd name="T0" fmla="*/ 38 w 77"/>
                <a:gd name="T1" fmla="*/ 0 h 196"/>
                <a:gd name="T2" fmla="*/ 77 w 77"/>
                <a:gd name="T3" fmla="*/ 196 h 196"/>
                <a:gd name="T4" fmla="*/ 0 w 77"/>
                <a:gd name="T5" fmla="*/ 196 h 196"/>
                <a:gd name="T6" fmla="*/ 38 w 77"/>
                <a:gd name="T7" fmla="*/ 0 h 196"/>
              </a:gdLst>
              <a:ahLst/>
              <a:cxnLst>
                <a:cxn ang="0">
                  <a:pos x="T0" y="T1"/>
                </a:cxn>
                <a:cxn ang="0">
                  <a:pos x="T2" y="T3"/>
                </a:cxn>
                <a:cxn ang="0">
                  <a:pos x="T4" y="T5"/>
                </a:cxn>
                <a:cxn ang="0">
                  <a:pos x="T6" y="T7"/>
                </a:cxn>
              </a:cxnLst>
              <a:rect l="0" t="0" r="r" b="b"/>
              <a:pathLst>
                <a:path w="77" h="196">
                  <a:moveTo>
                    <a:pt x="38" y="0"/>
                  </a:moveTo>
                  <a:lnTo>
                    <a:pt x="77" y="196"/>
                  </a:lnTo>
                  <a:lnTo>
                    <a:pt x="0" y="196"/>
                  </a:lnTo>
                  <a:lnTo>
                    <a:pt x="38" y="0"/>
                  </a:lnTo>
                  <a:close/>
                </a:path>
              </a:pathLst>
            </a:custGeom>
            <a:solidFill>
              <a:srgbClr val="FF0000"/>
            </a:solidFill>
            <a:ln w="30163">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6" name="Freeform 451"/>
            <p:cNvSpPr>
              <a:spLocks/>
            </p:cNvSpPr>
            <p:nvPr/>
          </p:nvSpPr>
          <p:spPr bwMode="auto">
            <a:xfrm>
              <a:off x="1344613" y="3240088"/>
              <a:ext cx="60325" cy="157162"/>
            </a:xfrm>
            <a:custGeom>
              <a:avLst/>
              <a:gdLst>
                <a:gd name="T0" fmla="*/ 25 w 50"/>
                <a:gd name="T1" fmla="*/ 128 h 128"/>
                <a:gd name="T2" fmla="*/ 0 w 50"/>
                <a:gd name="T3" fmla="*/ 0 h 128"/>
                <a:gd name="T4" fmla="*/ 50 w 50"/>
                <a:gd name="T5" fmla="*/ 0 h 128"/>
                <a:gd name="T6" fmla="*/ 25 w 50"/>
                <a:gd name="T7" fmla="*/ 128 h 128"/>
              </a:gdLst>
              <a:ahLst/>
              <a:cxnLst>
                <a:cxn ang="0">
                  <a:pos x="T0" y="T1"/>
                </a:cxn>
                <a:cxn ang="0">
                  <a:pos x="T2" y="T3"/>
                </a:cxn>
                <a:cxn ang="0">
                  <a:pos x="T4" y="T5"/>
                </a:cxn>
                <a:cxn ang="0">
                  <a:pos x="T6" y="T7"/>
                </a:cxn>
              </a:cxnLst>
              <a:rect l="0" t="0" r="r" b="b"/>
              <a:pathLst>
                <a:path w="50" h="128">
                  <a:moveTo>
                    <a:pt x="25" y="128"/>
                  </a:moveTo>
                  <a:lnTo>
                    <a:pt x="0" y="0"/>
                  </a:lnTo>
                  <a:lnTo>
                    <a:pt x="50" y="0"/>
                  </a:lnTo>
                  <a:lnTo>
                    <a:pt x="25" y="128"/>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 name="Freeform 452"/>
            <p:cNvSpPr>
              <a:spLocks/>
            </p:cNvSpPr>
            <p:nvPr/>
          </p:nvSpPr>
          <p:spPr bwMode="auto">
            <a:xfrm>
              <a:off x="1344613" y="3240088"/>
              <a:ext cx="60325" cy="157162"/>
            </a:xfrm>
            <a:custGeom>
              <a:avLst/>
              <a:gdLst>
                <a:gd name="T0" fmla="*/ 38 w 77"/>
                <a:gd name="T1" fmla="*/ 196 h 196"/>
                <a:gd name="T2" fmla="*/ 0 w 77"/>
                <a:gd name="T3" fmla="*/ 0 h 196"/>
                <a:gd name="T4" fmla="*/ 77 w 77"/>
                <a:gd name="T5" fmla="*/ 0 h 196"/>
                <a:gd name="T6" fmla="*/ 38 w 77"/>
                <a:gd name="T7" fmla="*/ 196 h 196"/>
              </a:gdLst>
              <a:ahLst/>
              <a:cxnLst>
                <a:cxn ang="0">
                  <a:pos x="T0" y="T1"/>
                </a:cxn>
                <a:cxn ang="0">
                  <a:pos x="T2" y="T3"/>
                </a:cxn>
                <a:cxn ang="0">
                  <a:pos x="T4" y="T5"/>
                </a:cxn>
                <a:cxn ang="0">
                  <a:pos x="T6" y="T7"/>
                </a:cxn>
              </a:cxnLst>
              <a:rect l="0" t="0" r="r" b="b"/>
              <a:pathLst>
                <a:path w="77" h="196">
                  <a:moveTo>
                    <a:pt x="38" y="196"/>
                  </a:moveTo>
                  <a:lnTo>
                    <a:pt x="0" y="0"/>
                  </a:lnTo>
                  <a:lnTo>
                    <a:pt x="77" y="0"/>
                  </a:lnTo>
                  <a:lnTo>
                    <a:pt x="38" y="196"/>
                  </a:lnTo>
                  <a:close/>
                </a:path>
              </a:pathLst>
            </a:custGeom>
            <a:solidFill>
              <a:srgbClr val="FF0000"/>
            </a:solidFill>
            <a:ln w="30163">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8" name="Freeform 453"/>
            <p:cNvSpPr>
              <a:spLocks/>
            </p:cNvSpPr>
            <p:nvPr/>
          </p:nvSpPr>
          <p:spPr bwMode="auto">
            <a:xfrm>
              <a:off x="4010025" y="3397250"/>
              <a:ext cx="61913" cy="498475"/>
            </a:xfrm>
            <a:custGeom>
              <a:avLst/>
              <a:gdLst>
                <a:gd name="T0" fmla="*/ 25 w 50"/>
                <a:gd name="T1" fmla="*/ 410 h 410"/>
                <a:gd name="T2" fmla="*/ 25 w 50"/>
                <a:gd name="T3" fmla="*/ 0 h 410"/>
                <a:gd name="T4" fmla="*/ 50 w 50"/>
                <a:gd name="T5" fmla="*/ 76 h 410"/>
                <a:gd name="T6" fmla="*/ 0 w 50"/>
                <a:gd name="T7" fmla="*/ 76 h 410"/>
                <a:gd name="T8" fmla="*/ 25 w 50"/>
                <a:gd name="T9" fmla="*/ 0 h 410"/>
              </a:gdLst>
              <a:ahLst/>
              <a:cxnLst>
                <a:cxn ang="0">
                  <a:pos x="T0" y="T1"/>
                </a:cxn>
                <a:cxn ang="0">
                  <a:pos x="T2" y="T3"/>
                </a:cxn>
                <a:cxn ang="0">
                  <a:pos x="T4" y="T5"/>
                </a:cxn>
                <a:cxn ang="0">
                  <a:pos x="T6" y="T7"/>
                </a:cxn>
                <a:cxn ang="0">
                  <a:pos x="T8" y="T9"/>
                </a:cxn>
              </a:cxnLst>
              <a:rect l="0" t="0" r="r" b="b"/>
              <a:pathLst>
                <a:path w="50" h="410">
                  <a:moveTo>
                    <a:pt x="25" y="410"/>
                  </a:moveTo>
                  <a:lnTo>
                    <a:pt x="25" y="0"/>
                  </a:lnTo>
                  <a:lnTo>
                    <a:pt x="50" y="76"/>
                  </a:lnTo>
                  <a:lnTo>
                    <a:pt x="0" y="76"/>
                  </a:lnTo>
                  <a:lnTo>
                    <a:pt x="25" y="0"/>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Freeform 454"/>
            <p:cNvSpPr>
              <a:spLocks/>
            </p:cNvSpPr>
            <p:nvPr/>
          </p:nvSpPr>
          <p:spPr bwMode="auto">
            <a:xfrm>
              <a:off x="4010025" y="3397250"/>
              <a:ext cx="61913" cy="92075"/>
            </a:xfrm>
            <a:custGeom>
              <a:avLst/>
              <a:gdLst>
                <a:gd name="T0" fmla="*/ 39 w 77"/>
                <a:gd name="T1" fmla="*/ 0 h 117"/>
                <a:gd name="T2" fmla="*/ 77 w 77"/>
                <a:gd name="T3" fmla="*/ 117 h 117"/>
                <a:gd name="T4" fmla="*/ 0 w 77"/>
                <a:gd name="T5" fmla="*/ 117 h 117"/>
                <a:gd name="T6" fmla="*/ 39 w 77"/>
                <a:gd name="T7" fmla="*/ 0 h 117"/>
              </a:gdLst>
              <a:ahLst/>
              <a:cxnLst>
                <a:cxn ang="0">
                  <a:pos x="T0" y="T1"/>
                </a:cxn>
                <a:cxn ang="0">
                  <a:pos x="T2" y="T3"/>
                </a:cxn>
                <a:cxn ang="0">
                  <a:pos x="T4" y="T5"/>
                </a:cxn>
                <a:cxn ang="0">
                  <a:pos x="T6" y="T7"/>
                </a:cxn>
              </a:cxnLst>
              <a:rect l="0" t="0" r="r" b="b"/>
              <a:pathLst>
                <a:path w="77" h="117">
                  <a:moveTo>
                    <a:pt x="39" y="0"/>
                  </a:moveTo>
                  <a:lnTo>
                    <a:pt x="77" y="117"/>
                  </a:lnTo>
                  <a:lnTo>
                    <a:pt x="0" y="117"/>
                  </a:lnTo>
                  <a:lnTo>
                    <a:pt x="39" y="0"/>
                  </a:lnTo>
                  <a:close/>
                </a:path>
              </a:pathLst>
            </a:custGeom>
            <a:solidFill>
              <a:srgbClr val="800080"/>
            </a:solidFill>
            <a:ln w="3016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0" name="Freeform 455"/>
            <p:cNvSpPr>
              <a:spLocks/>
            </p:cNvSpPr>
            <p:nvPr/>
          </p:nvSpPr>
          <p:spPr bwMode="auto">
            <a:xfrm>
              <a:off x="4010025" y="3803650"/>
              <a:ext cx="61913" cy="92075"/>
            </a:xfrm>
            <a:custGeom>
              <a:avLst/>
              <a:gdLst>
                <a:gd name="T0" fmla="*/ 25 w 50"/>
                <a:gd name="T1" fmla="*/ 76 h 76"/>
                <a:gd name="T2" fmla="*/ 0 w 50"/>
                <a:gd name="T3" fmla="*/ 0 h 76"/>
                <a:gd name="T4" fmla="*/ 50 w 50"/>
                <a:gd name="T5" fmla="*/ 0 h 76"/>
                <a:gd name="T6" fmla="*/ 25 w 50"/>
                <a:gd name="T7" fmla="*/ 76 h 76"/>
              </a:gdLst>
              <a:ahLst/>
              <a:cxnLst>
                <a:cxn ang="0">
                  <a:pos x="T0" y="T1"/>
                </a:cxn>
                <a:cxn ang="0">
                  <a:pos x="T2" y="T3"/>
                </a:cxn>
                <a:cxn ang="0">
                  <a:pos x="T4" y="T5"/>
                </a:cxn>
                <a:cxn ang="0">
                  <a:pos x="T6" y="T7"/>
                </a:cxn>
              </a:cxnLst>
              <a:rect l="0" t="0" r="r" b="b"/>
              <a:pathLst>
                <a:path w="50" h="76">
                  <a:moveTo>
                    <a:pt x="25" y="76"/>
                  </a:moveTo>
                  <a:lnTo>
                    <a:pt x="0" y="0"/>
                  </a:lnTo>
                  <a:lnTo>
                    <a:pt x="50" y="0"/>
                  </a:lnTo>
                  <a:lnTo>
                    <a:pt x="25" y="76"/>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Freeform 456"/>
            <p:cNvSpPr>
              <a:spLocks/>
            </p:cNvSpPr>
            <p:nvPr/>
          </p:nvSpPr>
          <p:spPr bwMode="auto">
            <a:xfrm>
              <a:off x="4010025" y="3803650"/>
              <a:ext cx="61913" cy="92075"/>
            </a:xfrm>
            <a:custGeom>
              <a:avLst/>
              <a:gdLst>
                <a:gd name="T0" fmla="*/ 39 w 77"/>
                <a:gd name="T1" fmla="*/ 117 h 117"/>
                <a:gd name="T2" fmla="*/ 0 w 77"/>
                <a:gd name="T3" fmla="*/ 0 h 117"/>
                <a:gd name="T4" fmla="*/ 77 w 77"/>
                <a:gd name="T5" fmla="*/ 0 h 117"/>
                <a:gd name="T6" fmla="*/ 39 w 77"/>
                <a:gd name="T7" fmla="*/ 117 h 117"/>
              </a:gdLst>
              <a:ahLst/>
              <a:cxnLst>
                <a:cxn ang="0">
                  <a:pos x="T0" y="T1"/>
                </a:cxn>
                <a:cxn ang="0">
                  <a:pos x="T2" y="T3"/>
                </a:cxn>
                <a:cxn ang="0">
                  <a:pos x="T4" y="T5"/>
                </a:cxn>
                <a:cxn ang="0">
                  <a:pos x="T6" y="T7"/>
                </a:cxn>
              </a:cxnLst>
              <a:rect l="0" t="0" r="r" b="b"/>
              <a:pathLst>
                <a:path w="77" h="117">
                  <a:moveTo>
                    <a:pt x="39" y="117"/>
                  </a:moveTo>
                  <a:lnTo>
                    <a:pt x="0" y="0"/>
                  </a:lnTo>
                  <a:lnTo>
                    <a:pt x="77" y="0"/>
                  </a:lnTo>
                  <a:lnTo>
                    <a:pt x="39" y="117"/>
                  </a:lnTo>
                  <a:close/>
                </a:path>
              </a:pathLst>
            </a:custGeom>
            <a:solidFill>
              <a:srgbClr val="800080"/>
            </a:solidFill>
            <a:ln w="3016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2" name="Freeform 457"/>
            <p:cNvSpPr>
              <a:spLocks/>
            </p:cNvSpPr>
            <p:nvPr/>
          </p:nvSpPr>
          <p:spPr bwMode="auto">
            <a:xfrm>
              <a:off x="6675438" y="3590925"/>
              <a:ext cx="60325" cy="1803400"/>
            </a:xfrm>
            <a:custGeom>
              <a:avLst/>
              <a:gdLst>
                <a:gd name="T0" fmla="*/ 25 w 50"/>
                <a:gd name="T1" fmla="*/ 1479 h 1479"/>
                <a:gd name="T2" fmla="*/ 25 w 50"/>
                <a:gd name="T3" fmla="*/ 0 h 1479"/>
                <a:gd name="T4" fmla="*/ 50 w 50"/>
                <a:gd name="T5" fmla="*/ 128 h 1479"/>
                <a:gd name="T6" fmla="*/ 0 w 50"/>
                <a:gd name="T7" fmla="*/ 128 h 1479"/>
                <a:gd name="T8" fmla="*/ 25 w 50"/>
                <a:gd name="T9" fmla="*/ 0 h 1479"/>
              </a:gdLst>
              <a:ahLst/>
              <a:cxnLst>
                <a:cxn ang="0">
                  <a:pos x="T0" y="T1"/>
                </a:cxn>
                <a:cxn ang="0">
                  <a:pos x="T2" y="T3"/>
                </a:cxn>
                <a:cxn ang="0">
                  <a:pos x="T4" y="T5"/>
                </a:cxn>
                <a:cxn ang="0">
                  <a:pos x="T6" y="T7"/>
                </a:cxn>
                <a:cxn ang="0">
                  <a:pos x="T8" y="T9"/>
                </a:cxn>
              </a:cxnLst>
              <a:rect l="0" t="0" r="r" b="b"/>
              <a:pathLst>
                <a:path w="50" h="1479">
                  <a:moveTo>
                    <a:pt x="25" y="1479"/>
                  </a:moveTo>
                  <a:lnTo>
                    <a:pt x="25" y="0"/>
                  </a:lnTo>
                  <a:lnTo>
                    <a:pt x="50" y="128"/>
                  </a:lnTo>
                  <a:lnTo>
                    <a:pt x="0" y="128"/>
                  </a:lnTo>
                  <a:lnTo>
                    <a:pt x="25"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Freeform 458"/>
            <p:cNvSpPr>
              <a:spLocks/>
            </p:cNvSpPr>
            <p:nvPr/>
          </p:nvSpPr>
          <p:spPr bwMode="auto">
            <a:xfrm>
              <a:off x="6675438" y="3590925"/>
              <a:ext cx="60325" cy="157162"/>
            </a:xfrm>
            <a:custGeom>
              <a:avLst/>
              <a:gdLst>
                <a:gd name="T0" fmla="*/ 38 w 77"/>
                <a:gd name="T1" fmla="*/ 0 h 196"/>
                <a:gd name="T2" fmla="*/ 77 w 77"/>
                <a:gd name="T3" fmla="*/ 196 h 196"/>
                <a:gd name="T4" fmla="*/ 0 w 77"/>
                <a:gd name="T5" fmla="*/ 196 h 196"/>
                <a:gd name="T6" fmla="*/ 38 w 77"/>
                <a:gd name="T7" fmla="*/ 0 h 196"/>
              </a:gdLst>
              <a:ahLst/>
              <a:cxnLst>
                <a:cxn ang="0">
                  <a:pos x="T0" y="T1"/>
                </a:cxn>
                <a:cxn ang="0">
                  <a:pos x="T2" y="T3"/>
                </a:cxn>
                <a:cxn ang="0">
                  <a:pos x="T4" y="T5"/>
                </a:cxn>
                <a:cxn ang="0">
                  <a:pos x="T6" y="T7"/>
                </a:cxn>
              </a:cxnLst>
              <a:rect l="0" t="0" r="r" b="b"/>
              <a:pathLst>
                <a:path w="77" h="196">
                  <a:moveTo>
                    <a:pt x="38" y="0"/>
                  </a:moveTo>
                  <a:lnTo>
                    <a:pt x="77" y="196"/>
                  </a:lnTo>
                  <a:lnTo>
                    <a:pt x="0" y="196"/>
                  </a:lnTo>
                  <a:lnTo>
                    <a:pt x="38" y="0"/>
                  </a:lnTo>
                  <a:close/>
                </a:path>
              </a:pathLst>
            </a:custGeom>
            <a:solidFill>
              <a:srgbClr val="0000FF"/>
            </a:solidFill>
            <a:ln w="3016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4" name="Freeform 459"/>
            <p:cNvSpPr>
              <a:spLocks/>
            </p:cNvSpPr>
            <p:nvPr/>
          </p:nvSpPr>
          <p:spPr bwMode="auto">
            <a:xfrm>
              <a:off x="6675438" y="5237163"/>
              <a:ext cx="60325" cy="157162"/>
            </a:xfrm>
            <a:custGeom>
              <a:avLst/>
              <a:gdLst>
                <a:gd name="T0" fmla="*/ 25 w 50"/>
                <a:gd name="T1" fmla="*/ 128 h 128"/>
                <a:gd name="T2" fmla="*/ 0 w 50"/>
                <a:gd name="T3" fmla="*/ 0 h 128"/>
                <a:gd name="T4" fmla="*/ 50 w 50"/>
                <a:gd name="T5" fmla="*/ 0 h 128"/>
                <a:gd name="T6" fmla="*/ 25 w 50"/>
                <a:gd name="T7" fmla="*/ 128 h 128"/>
              </a:gdLst>
              <a:ahLst/>
              <a:cxnLst>
                <a:cxn ang="0">
                  <a:pos x="T0" y="T1"/>
                </a:cxn>
                <a:cxn ang="0">
                  <a:pos x="T2" y="T3"/>
                </a:cxn>
                <a:cxn ang="0">
                  <a:pos x="T4" y="T5"/>
                </a:cxn>
                <a:cxn ang="0">
                  <a:pos x="T6" y="T7"/>
                </a:cxn>
              </a:cxnLst>
              <a:rect l="0" t="0" r="r" b="b"/>
              <a:pathLst>
                <a:path w="50" h="128">
                  <a:moveTo>
                    <a:pt x="25" y="128"/>
                  </a:moveTo>
                  <a:lnTo>
                    <a:pt x="0" y="0"/>
                  </a:lnTo>
                  <a:lnTo>
                    <a:pt x="50" y="0"/>
                  </a:lnTo>
                  <a:lnTo>
                    <a:pt x="25" y="128"/>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Freeform 460"/>
            <p:cNvSpPr>
              <a:spLocks/>
            </p:cNvSpPr>
            <p:nvPr/>
          </p:nvSpPr>
          <p:spPr bwMode="auto">
            <a:xfrm>
              <a:off x="6675438" y="5237163"/>
              <a:ext cx="60325" cy="157162"/>
            </a:xfrm>
            <a:custGeom>
              <a:avLst/>
              <a:gdLst>
                <a:gd name="T0" fmla="*/ 38 w 77"/>
                <a:gd name="T1" fmla="*/ 196 h 196"/>
                <a:gd name="T2" fmla="*/ 0 w 77"/>
                <a:gd name="T3" fmla="*/ 0 h 196"/>
                <a:gd name="T4" fmla="*/ 77 w 77"/>
                <a:gd name="T5" fmla="*/ 0 h 196"/>
                <a:gd name="T6" fmla="*/ 38 w 77"/>
                <a:gd name="T7" fmla="*/ 196 h 196"/>
              </a:gdLst>
              <a:ahLst/>
              <a:cxnLst>
                <a:cxn ang="0">
                  <a:pos x="T0" y="T1"/>
                </a:cxn>
                <a:cxn ang="0">
                  <a:pos x="T2" y="T3"/>
                </a:cxn>
                <a:cxn ang="0">
                  <a:pos x="T4" y="T5"/>
                </a:cxn>
                <a:cxn ang="0">
                  <a:pos x="T6" y="T7"/>
                </a:cxn>
              </a:cxnLst>
              <a:rect l="0" t="0" r="r" b="b"/>
              <a:pathLst>
                <a:path w="77" h="196">
                  <a:moveTo>
                    <a:pt x="38" y="196"/>
                  </a:moveTo>
                  <a:lnTo>
                    <a:pt x="0" y="0"/>
                  </a:lnTo>
                  <a:lnTo>
                    <a:pt x="77" y="0"/>
                  </a:lnTo>
                  <a:lnTo>
                    <a:pt x="38" y="196"/>
                  </a:lnTo>
                  <a:close/>
                </a:path>
              </a:pathLst>
            </a:custGeom>
            <a:solidFill>
              <a:srgbClr val="0000FF"/>
            </a:solidFill>
            <a:ln w="3016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67" name="Rectangle 462"/>
            <p:cNvSpPr>
              <a:spLocks noChangeArrowheads="1"/>
            </p:cNvSpPr>
            <p:nvPr/>
          </p:nvSpPr>
          <p:spPr bwMode="auto">
            <a:xfrm>
              <a:off x="5368925" y="4511675"/>
              <a:ext cx="12430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a:ln>
                    <a:noFill/>
                  </a:ln>
                  <a:solidFill>
                    <a:srgbClr val="0000FF"/>
                  </a:solidFill>
                  <a:effectLst/>
                  <a:latin typeface="Arial" panose="020B0604020202020204" pitchFamily="34" charset="0"/>
                </a:rPr>
                <a:t>Dominance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0" name="Rectangle 465"/>
            <p:cNvSpPr>
              <a:spLocks noChangeArrowheads="1"/>
            </p:cNvSpPr>
            <p:nvPr/>
          </p:nvSpPr>
          <p:spPr bwMode="auto">
            <a:xfrm>
              <a:off x="1412875" y="2640013"/>
              <a:ext cx="11652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i="0" u="none" strike="noStrike" cap="none" normalizeH="0" baseline="0" dirty="0">
                  <a:ln>
                    <a:noFill/>
                  </a:ln>
                  <a:solidFill>
                    <a:srgbClr val="FF0000"/>
                  </a:solidFill>
                  <a:effectLst/>
                  <a:latin typeface="Arial" panose="020B0604020202020204" pitchFamily="34" charset="0"/>
                </a:rPr>
                <a:t>Dominance</a:t>
              </a:r>
              <a:r>
                <a:rPr kumimoji="0" lang="en-US" altLang="en-US" sz="1700" b="1" i="0" u="none" strike="noStrike" cap="none" normalizeH="0" baseline="0" dirty="0">
                  <a:ln>
                    <a:noFill/>
                  </a:ln>
                  <a:solidFill>
                    <a:srgbClr val="FF0000"/>
                  </a:solidFill>
                  <a:effectLst/>
                  <a:latin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1" name="Rectangle 466"/>
            <p:cNvSpPr>
              <a:spLocks noChangeArrowheads="1"/>
            </p:cNvSpPr>
            <p:nvPr/>
          </p:nvSpPr>
          <p:spPr bwMode="auto">
            <a:xfrm>
              <a:off x="1412875" y="2824163"/>
              <a:ext cx="22520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n-US" altLang="en-US" sz="1700" i="0" u="none" strike="noStrike" cap="none" normalizeH="0" baseline="0" dirty="0">
                  <a:ln>
                    <a:noFill/>
                  </a:ln>
                  <a:solidFill>
                    <a:srgbClr val="FF0000"/>
                  </a:solidFill>
                  <a:effectLst/>
                  <a:latin typeface="Arial" panose="020B0604020202020204" pitchFamily="34" charset="0"/>
                </a:rPr>
                <a:t>deviation</a:t>
              </a:r>
              <a:r>
                <a:rPr kumimoji="0" lang="en-US" altLang="en-US" sz="1700" b="1" i="0" u="none" strike="noStrike" cap="none" normalizeH="0" baseline="0" dirty="0">
                  <a:ln>
                    <a:noFill/>
                  </a:ln>
                  <a:solidFill>
                    <a:srgbClr val="FF0000"/>
                  </a:solidFill>
                  <a:effectLst/>
                  <a:latin typeface="Arial" panose="020B0604020202020204" pitchFamily="34" charset="0"/>
                </a:rPr>
                <a:t> </a:t>
              </a:r>
              <a:r>
                <a:rPr lang="el-GR" altLang="en-US" dirty="0">
                  <a:solidFill>
                    <a:srgbClr val="FF0000"/>
                  </a:solidFill>
                </a:rPr>
                <a:t>δ</a:t>
              </a:r>
              <a:r>
                <a:rPr lang="el-GR" altLang="en-US" baseline="-25000" dirty="0">
                  <a:solidFill>
                    <a:srgbClr val="FF0000"/>
                  </a:solidFill>
                </a:rPr>
                <a:t>1</a:t>
              </a:r>
              <a:r>
                <a:rPr lang="de-DE" altLang="en-US" baseline="-25000" dirty="0">
                  <a:solidFill>
                    <a:srgbClr val="FF0000"/>
                  </a:solidFill>
                </a:rPr>
                <a:t>1</a:t>
              </a:r>
              <a:r>
                <a:rPr lang="el-GR" altLang="en-US" baseline="-25000" dirty="0">
                  <a:solidFill>
                    <a:srgbClr val="FF0000"/>
                  </a:solidFill>
                </a:rPr>
                <a:t> </a:t>
              </a:r>
              <a:r>
                <a:rPr kumimoji="0" lang="en-US" altLang="en-US" sz="1700" i="0" u="none" strike="noStrike" cap="none" normalizeH="0" baseline="0" dirty="0">
                  <a:ln>
                    <a:noFill/>
                  </a:ln>
                  <a:solidFill>
                    <a:srgbClr val="FF0000"/>
                  </a:solidFill>
                  <a:effectLst/>
                  <a:latin typeface="Arial" panose="020B0604020202020204" pitchFamily="34" charset="0"/>
                </a:rPr>
                <a:t>of [A1A1]</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73" name="Rectangle 468"/>
            <p:cNvSpPr>
              <a:spLocks noChangeArrowheads="1"/>
            </p:cNvSpPr>
            <p:nvPr/>
          </p:nvSpPr>
          <p:spPr bwMode="auto">
            <a:xfrm>
              <a:off x="4098925" y="3511550"/>
              <a:ext cx="1166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altLang="en-US" sz="1600" dirty="0">
                  <a:solidFill>
                    <a:srgbClr val="800080"/>
                  </a:solidFill>
                </a:rPr>
                <a:t>δ</a:t>
              </a:r>
              <a:r>
                <a:rPr lang="el-GR" altLang="en-US" sz="1600" baseline="-25000" dirty="0">
                  <a:solidFill>
                    <a:srgbClr val="800080"/>
                  </a:solidFill>
                </a:rPr>
                <a:t>12</a:t>
              </a:r>
              <a:r>
                <a:rPr lang="el-GR" altLang="en-US" sz="1600" dirty="0">
                  <a:solidFill>
                    <a:srgbClr val="800080"/>
                  </a:solidFill>
                </a:rPr>
                <a:t> </a:t>
              </a:r>
              <a:r>
                <a:rPr kumimoji="0" lang="en-US" altLang="en-US" sz="1600" i="0" u="none" strike="noStrike" cap="none" normalizeH="0" baseline="0" dirty="0">
                  <a:ln>
                    <a:noFill/>
                  </a:ln>
                  <a:solidFill>
                    <a:srgbClr val="800080"/>
                  </a:solidFill>
                  <a:effectLst/>
                  <a:latin typeface="Arial" panose="020B0604020202020204" pitchFamily="34" charset="0"/>
                </a:rPr>
                <a:t>of [A1A2]</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75" name="Rectangle 470"/>
            <p:cNvSpPr>
              <a:spLocks noChangeArrowheads="1"/>
            </p:cNvSpPr>
            <p:nvPr/>
          </p:nvSpPr>
          <p:spPr bwMode="auto">
            <a:xfrm>
              <a:off x="6662738" y="2265363"/>
              <a:ext cx="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8" name="Rectangle 463"/>
            <p:cNvSpPr>
              <a:spLocks noChangeArrowheads="1"/>
            </p:cNvSpPr>
            <p:nvPr/>
          </p:nvSpPr>
          <p:spPr bwMode="auto">
            <a:xfrm>
              <a:off x="5368925" y="4733925"/>
              <a:ext cx="1789113" cy="2619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0" i="0" u="none" strike="noStrike" cap="none" normalizeH="0" baseline="0" dirty="0" err="1">
                  <a:ln>
                    <a:noFill/>
                  </a:ln>
                  <a:solidFill>
                    <a:srgbClr val="0000FF"/>
                  </a:solidFill>
                  <a:effectLst/>
                  <a:latin typeface="Arial" panose="020B0604020202020204" pitchFamily="34" charset="0"/>
                </a:rPr>
                <a:t>deviaton</a:t>
              </a:r>
              <a:r>
                <a:rPr kumimoji="0" lang="en-US" altLang="en-US" sz="1700" b="0" i="0" u="none" strike="noStrike" cap="none" normalizeH="0" baseline="0" dirty="0">
                  <a:ln>
                    <a:noFill/>
                  </a:ln>
                  <a:solidFill>
                    <a:srgbClr val="0000FF"/>
                  </a:solidFill>
                  <a:effectLst/>
                  <a:latin typeface="Arial" panose="020B0604020202020204" pitchFamily="34" charset="0"/>
                </a:rPr>
                <a:t> of [A2A2]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5" name="TextBox 4"/>
          <p:cNvSpPr txBox="1"/>
          <p:nvPr/>
        </p:nvSpPr>
        <p:spPr>
          <a:xfrm>
            <a:off x="7285568" y="569694"/>
            <a:ext cx="4833441" cy="61224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7000"/>
              </a:lnSpc>
            </a:pPr>
            <a:r>
              <a:rPr lang="en-GB" altLang="en-US" dirty="0">
                <a:latin typeface="Arial" panose="020B0604020202020204" pitchFamily="34" charset="0"/>
              </a:rPr>
              <a:t>See again the non-linear increase of the </a:t>
            </a:r>
            <a:r>
              <a:rPr lang="en-GB" altLang="en-US" dirty="0">
                <a:solidFill>
                  <a:schemeClr val="tx1">
                    <a:lumMod val="50000"/>
                    <a:lumOff val="50000"/>
                  </a:schemeClr>
                </a:solidFill>
                <a:latin typeface="Arial" panose="020B0604020202020204" pitchFamily="34" charset="0"/>
              </a:rPr>
              <a:t>population mean µ, </a:t>
            </a:r>
            <a:r>
              <a:rPr lang="en-GB" altLang="en-US"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rPr>
              <a:t>grey</a:t>
            </a:r>
            <a:r>
              <a:rPr lang="en-GB" altLang="en-US" dirty="0">
                <a:solidFill>
                  <a:schemeClr val="tx1">
                    <a:lumMod val="50000"/>
                    <a:lumOff val="50000"/>
                  </a:schemeClr>
                </a:solidFill>
                <a:latin typeface="Arial" panose="020B0604020202020204" pitchFamily="34" charset="0"/>
              </a:rPr>
              <a:t> line</a:t>
            </a:r>
            <a:r>
              <a:rPr lang="en-GB" altLang="en-US" dirty="0">
                <a:latin typeface="Arial" panose="020B0604020202020204" pitchFamily="34" charset="0"/>
              </a:rPr>
              <a:t>, as the dominant, favourable allele gets higher in frequency.</a:t>
            </a:r>
            <a:endParaRPr lang="en-GB" altLang="en-US" sz="1200" dirty="0">
              <a:latin typeface="Arial" panose="020B0604020202020204" pitchFamily="34" charset="0"/>
            </a:endParaRPr>
          </a:p>
          <a:p>
            <a:pPr>
              <a:lnSpc>
                <a:spcPct val="97000"/>
              </a:lnSpc>
            </a:pPr>
            <a:endParaRPr lang="en-GB" altLang="en-US" sz="1200" dirty="0">
              <a:latin typeface="Arial" panose="020B0604020202020204" pitchFamily="34" charset="0"/>
            </a:endParaRPr>
          </a:p>
          <a:p>
            <a:pPr>
              <a:lnSpc>
                <a:spcPct val="97000"/>
              </a:lnSpc>
            </a:pPr>
            <a:r>
              <a:rPr lang="en-GB" altLang="en-US" dirty="0">
                <a:latin typeface="Arial" panose="020B0604020202020204" pitchFamily="34" charset="0"/>
              </a:rPr>
              <a:t>The Breeding Values‘ response on increase of p(A) corresponds to that of the statistical additive effects. At p(A1)</a:t>
            </a:r>
            <a:r>
              <a:rPr lang="en-GB" altLang="en-US" sz="2000" dirty="0"/>
              <a:t>≈</a:t>
            </a:r>
            <a:r>
              <a:rPr lang="en-GB" altLang="en-US" dirty="0">
                <a:latin typeface="Arial" panose="020B0604020202020204" pitchFamily="34" charset="0"/>
              </a:rPr>
              <a:t>0, </a:t>
            </a:r>
            <a:r>
              <a:rPr lang="en-GB" altLang="en-US" dirty="0">
                <a:solidFill>
                  <a:srgbClr val="FF0000"/>
                </a:solidFill>
                <a:latin typeface="Arial" panose="020B0604020202020204" pitchFamily="34" charset="0"/>
              </a:rPr>
              <a:t>A1A1</a:t>
            </a:r>
            <a:r>
              <a:rPr lang="en-GB" altLang="en-US" dirty="0">
                <a:latin typeface="Arial" panose="020B0604020202020204" pitchFamily="34" charset="0"/>
              </a:rPr>
              <a:t> individuals have breeding value BV=</a:t>
            </a:r>
            <a:r>
              <a:rPr lang="en-GB" altLang="en-US" u="sng" dirty="0">
                <a:effectLst>
                  <a:outerShdw blurRad="38100" dist="38100" dir="2700000" algn="tl">
                    <a:srgbClr val="000000">
                      <a:alpha val="43137"/>
                    </a:srgbClr>
                  </a:outerShdw>
                </a:effectLst>
                <a:latin typeface="Arial" panose="020B0604020202020204" pitchFamily="34" charset="0"/>
              </a:rPr>
              <a:t>µ</a:t>
            </a:r>
            <a:r>
              <a:rPr lang="en-GB" altLang="en-US" dirty="0">
                <a:latin typeface="Arial" panose="020B0604020202020204" pitchFamily="34" charset="0"/>
              </a:rPr>
              <a:t>+2(</a:t>
            </a:r>
            <a:r>
              <a:rPr lang="en-GB" altLang="en-US" dirty="0" err="1">
                <a:latin typeface="Arial" panose="020B0604020202020204" pitchFamily="34" charset="0"/>
              </a:rPr>
              <a:t>a+d</a:t>
            </a:r>
            <a:r>
              <a:rPr lang="en-GB" altLang="en-US" dirty="0">
                <a:latin typeface="Arial" panose="020B0604020202020204" pitchFamily="34" charset="0"/>
              </a:rPr>
              <a:t>)=34, much larger than </a:t>
            </a:r>
            <a:r>
              <a:rPr lang="en-GB" altLang="en-US" dirty="0">
                <a:solidFill>
                  <a:schemeClr val="tx1">
                    <a:lumMod val="50000"/>
                    <a:lumOff val="50000"/>
                  </a:schemeClr>
                </a:solidFill>
                <a:latin typeface="Arial" panose="020B0604020202020204" pitchFamily="34" charset="0"/>
              </a:rPr>
              <a:t>µ=26</a:t>
            </a:r>
            <a:r>
              <a:rPr lang="en-GB" altLang="en-US" dirty="0">
                <a:latin typeface="Arial" panose="020B0604020202020204" pitchFamily="34" charset="0"/>
              </a:rPr>
              <a:t> and larger than its genotypic value (</a:t>
            </a:r>
            <a:r>
              <a:rPr lang="en-GB" altLang="en-US" dirty="0" err="1">
                <a:latin typeface="Arial" panose="020B0604020202020204" pitchFamily="34" charset="0"/>
              </a:rPr>
              <a:t>c+a</a:t>
            </a:r>
            <a:r>
              <a:rPr lang="en-GB" altLang="en-US" dirty="0">
                <a:latin typeface="Arial" panose="020B0604020202020204" pitchFamily="34" charset="0"/>
              </a:rPr>
              <a:t>=30). The Breeding Value of </a:t>
            </a:r>
            <a:r>
              <a:rPr lang="en-GB" altLang="en-US" dirty="0">
                <a:solidFill>
                  <a:srgbClr val="990099"/>
                </a:solidFill>
                <a:latin typeface="Arial" panose="020B0604020202020204" pitchFamily="34" charset="0"/>
              </a:rPr>
              <a:t>A1A2 </a:t>
            </a:r>
            <a:r>
              <a:rPr lang="en-GB" altLang="en-US" dirty="0">
                <a:latin typeface="Arial" panose="020B0604020202020204" pitchFamily="34" charset="0"/>
              </a:rPr>
              <a:t>deviates </a:t>
            </a:r>
            <a:r>
              <a:rPr lang="en-GB" altLang="en-US" dirty="0">
                <a:solidFill>
                  <a:srgbClr val="990099"/>
                </a:solidFill>
                <a:latin typeface="Arial" panose="020B0604020202020204" pitchFamily="34" charset="0"/>
              </a:rPr>
              <a:t>(</a:t>
            </a:r>
            <a:r>
              <a:rPr lang="en-GB" altLang="en-US" b="1" dirty="0">
                <a:solidFill>
                  <a:srgbClr val="990099"/>
                </a:solidFill>
              </a:rPr>
              <a:t>δ</a:t>
            </a:r>
            <a:r>
              <a:rPr lang="en-GB" altLang="en-US" b="1" baseline="-25000" dirty="0">
                <a:solidFill>
                  <a:srgbClr val="990099"/>
                </a:solidFill>
                <a:latin typeface="Arial" panose="020B0604020202020204" pitchFamily="34" charset="0"/>
              </a:rPr>
              <a:t>12</a:t>
            </a:r>
            <a:r>
              <a:rPr lang="en-GB" altLang="en-US" dirty="0">
                <a:solidFill>
                  <a:srgbClr val="990099"/>
                </a:solidFill>
              </a:rPr>
              <a:t>) </a:t>
            </a:r>
            <a:r>
              <a:rPr lang="en-GB" altLang="en-US" dirty="0">
                <a:latin typeface="Arial" panose="020B0604020202020204" pitchFamily="34" charset="0"/>
              </a:rPr>
              <a:t>most from its genotypic value at p=q=0.5.</a:t>
            </a:r>
            <a:endParaRPr lang="en-GB" altLang="en-US" sz="1200" dirty="0">
              <a:latin typeface="Arial" panose="020B0604020202020204" pitchFamily="34" charset="0"/>
            </a:endParaRPr>
          </a:p>
          <a:p>
            <a:pPr>
              <a:lnSpc>
                <a:spcPct val="97000"/>
              </a:lnSpc>
            </a:pPr>
            <a:endParaRPr lang="en-GB" sz="1200" dirty="0">
              <a:latin typeface="Arial" panose="020B0604020202020204" pitchFamily="34" charset="0"/>
            </a:endParaRPr>
          </a:p>
          <a:p>
            <a:pPr>
              <a:lnSpc>
                <a:spcPct val="97000"/>
              </a:lnSpc>
            </a:pPr>
            <a:r>
              <a:rPr lang="en-GB" dirty="0">
                <a:solidFill>
                  <a:schemeClr val="tx1">
                    <a:lumMod val="50000"/>
                    <a:lumOff val="50000"/>
                  </a:schemeClr>
                </a:solidFill>
                <a:latin typeface="Arial" panose="020B0604020202020204" pitchFamily="34" charset="0"/>
              </a:rPr>
              <a:t>When p(A1) is very small,</a:t>
            </a:r>
            <a:r>
              <a:rPr lang="en-GB" dirty="0">
                <a:solidFill>
                  <a:srgbClr val="FF0000"/>
                </a:solidFill>
                <a:latin typeface="Arial" panose="020B0604020202020204" pitchFamily="34" charset="0"/>
              </a:rPr>
              <a:t> A1A1 </a:t>
            </a:r>
            <a:r>
              <a:rPr lang="en-GB" dirty="0">
                <a:solidFill>
                  <a:schemeClr val="tx1">
                    <a:lumMod val="50000"/>
                    <a:lumOff val="50000"/>
                  </a:schemeClr>
                </a:solidFill>
                <a:latin typeface="Arial" panose="020B0604020202020204" pitchFamily="34" charset="0"/>
              </a:rPr>
              <a:t>is extremely rare, and the BVs are judged based on the large difference between the two types that do exist (</a:t>
            </a:r>
            <a:r>
              <a:rPr lang="en-GB" dirty="0">
                <a:solidFill>
                  <a:srgbClr val="0000FF"/>
                </a:solidFill>
                <a:latin typeface="Arial" panose="020B0604020202020204" pitchFamily="34" charset="0"/>
              </a:rPr>
              <a:t>A2A2</a:t>
            </a:r>
            <a:r>
              <a:rPr lang="en-GB" dirty="0">
                <a:solidFill>
                  <a:schemeClr val="tx1">
                    <a:lumMod val="50000"/>
                    <a:lumOff val="50000"/>
                  </a:schemeClr>
                </a:solidFill>
                <a:latin typeface="Arial" panose="020B0604020202020204" pitchFamily="34" charset="0"/>
              </a:rPr>
              <a:t> and </a:t>
            </a:r>
            <a:r>
              <a:rPr lang="en-GB" dirty="0">
                <a:solidFill>
                  <a:srgbClr val="FF0000"/>
                </a:solidFill>
                <a:latin typeface="Arial" panose="020B0604020202020204" pitchFamily="34" charset="0"/>
              </a:rPr>
              <a:t>A1</a:t>
            </a:r>
            <a:r>
              <a:rPr lang="en-GB" dirty="0">
                <a:solidFill>
                  <a:srgbClr val="0000FF"/>
                </a:solidFill>
                <a:latin typeface="Arial" panose="020B0604020202020204" pitchFamily="34" charset="0"/>
              </a:rPr>
              <a:t>A2</a:t>
            </a:r>
            <a:r>
              <a:rPr lang="en-GB" dirty="0">
                <a:solidFill>
                  <a:schemeClr val="tx1">
                    <a:lumMod val="50000"/>
                    <a:lumOff val="50000"/>
                  </a:schemeClr>
                </a:solidFill>
                <a:latin typeface="Arial" panose="020B0604020202020204" pitchFamily="34" charset="0"/>
              </a:rPr>
              <a:t>): </a:t>
            </a:r>
            <a:r>
              <a:rPr lang="en-GB" dirty="0">
                <a:solidFill>
                  <a:srgbClr val="FF0000"/>
                </a:solidFill>
                <a:latin typeface="Arial" panose="020B0604020202020204" pitchFamily="34" charset="0"/>
              </a:rPr>
              <a:t>A1</a:t>
            </a:r>
            <a:r>
              <a:rPr lang="en-GB" dirty="0">
                <a:solidFill>
                  <a:srgbClr val="0000FF"/>
                </a:solidFill>
                <a:latin typeface="Arial" panose="020B0604020202020204" pitchFamily="34" charset="0"/>
              </a:rPr>
              <a:t>A2</a:t>
            </a:r>
            <a:r>
              <a:rPr lang="en-GB" dirty="0">
                <a:solidFill>
                  <a:schemeClr val="tx1">
                    <a:lumMod val="50000"/>
                    <a:lumOff val="50000"/>
                  </a:schemeClr>
                </a:solidFill>
                <a:latin typeface="Arial" panose="020B0604020202020204" pitchFamily="34" charset="0"/>
              </a:rPr>
              <a:t> is 4 units “better” than </a:t>
            </a:r>
            <a:r>
              <a:rPr lang="en-GB" dirty="0">
                <a:solidFill>
                  <a:srgbClr val="0000FF"/>
                </a:solidFill>
                <a:latin typeface="Arial" panose="020B0604020202020204" pitchFamily="34" charset="0"/>
              </a:rPr>
              <a:t>A2A2</a:t>
            </a:r>
            <a:r>
              <a:rPr lang="en-GB" dirty="0">
                <a:solidFill>
                  <a:schemeClr val="tx1">
                    <a:lumMod val="50000"/>
                    <a:lumOff val="50000"/>
                  </a:schemeClr>
                </a:solidFill>
                <a:latin typeface="Arial" panose="020B0604020202020204" pitchFamily="34" charset="0"/>
              </a:rPr>
              <a:t> (30-26=4). In our naive linear world, this means that </a:t>
            </a:r>
            <a:r>
              <a:rPr lang="en-GB" dirty="0">
                <a:solidFill>
                  <a:srgbClr val="FF0000"/>
                </a:solidFill>
                <a:latin typeface="Arial" panose="020B0604020202020204" pitchFamily="34" charset="0"/>
              </a:rPr>
              <a:t>A1A1</a:t>
            </a:r>
            <a:r>
              <a:rPr lang="en-GB" dirty="0">
                <a:solidFill>
                  <a:schemeClr val="tx1">
                    <a:lumMod val="50000"/>
                    <a:lumOff val="50000"/>
                  </a:schemeClr>
                </a:solidFill>
                <a:latin typeface="Arial" panose="020B0604020202020204" pitchFamily="34" charset="0"/>
              </a:rPr>
              <a:t> is </a:t>
            </a:r>
            <a:r>
              <a:rPr lang="en-GB" dirty="0" err="1">
                <a:solidFill>
                  <a:schemeClr val="tx1">
                    <a:lumMod val="50000"/>
                    <a:lumOff val="50000"/>
                  </a:schemeClr>
                </a:solidFill>
                <a:latin typeface="Arial" panose="020B0604020202020204" pitchFamily="34" charset="0"/>
              </a:rPr>
              <a:t>expec</a:t>
            </a:r>
            <a:r>
              <a:rPr lang="en-GB" dirty="0">
                <a:solidFill>
                  <a:schemeClr val="tx1">
                    <a:lumMod val="50000"/>
                    <a:lumOff val="50000"/>
                  </a:schemeClr>
                </a:solidFill>
                <a:latin typeface="Arial" panose="020B0604020202020204" pitchFamily="34" charset="0"/>
              </a:rPr>
              <a:t>-ted to be another 4 units better than </a:t>
            </a:r>
            <a:r>
              <a:rPr lang="en-GB" dirty="0">
                <a:solidFill>
                  <a:srgbClr val="FF0000"/>
                </a:solidFill>
                <a:latin typeface="Arial" panose="020B0604020202020204" pitchFamily="34" charset="0"/>
              </a:rPr>
              <a:t>A1</a:t>
            </a:r>
            <a:r>
              <a:rPr lang="en-GB" dirty="0">
                <a:solidFill>
                  <a:srgbClr val="0000FF"/>
                </a:solidFill>
                <a:latin typeface="Arial" panose="020B0604020202020204" pitchFamily="34" charset="0"/>
              </a:rPr>
              <a:t>A2</a:t>
            </a:r>
            <a:r>
              <a:rPr lang="en-GB" dirty="0">
                <a:solidFill>
                  <a:schemeClr val="tx1">
                    <a:lumMod val="50000"/>
                    <a:lumOff val="50000"/>
                  </a:schemeClr>
                </a:solidFill>
                <a:latin typeface="Arial" panose="020B0604020202020204" pitchFamily="34" charset="0"/>
              </a:rPr>
              <a:t> – ... which is of course not true, hence, surprise, surprise ... dominance deviation </a:t>
            </a:r>
            <a:r>
              <a:rPr lang="el-GR" altLang="en-US" dirty="0">
                <a:solidFill>
                  <a:schemeClr val="tx1">
                    <a:lumMod val="50000"/>
                    <a:lumOff val="50000"/>
                  </a:schemeClr>
                </a:solidFill>
              </a:rPr>
              <a:t>δ</a:t>
            </a:r>
            <a:r>
              <a:rPr lang="el-GR" altLang="en-US" baseline="-25000" dirty="0">
                <a:solidFill>
                  <a:schemeClr val="tx1">
                    <a:lumMod val="50000"/>
                    <a:lumOff val="50000"/>
                  </a:schemeClr>
                </a:solidFill>
              </a:rPr>
              <a:t>1</a:t>
            </a:r>
            <a:r>
              <a:rPr lang="de-DE" altLang="en-US" baseline="-25000" dirty="0">
                <a:solidFill>
                  <a:schemeClr val="tx1">
                    <a:lumMod val="50000"/>
                    <a:lumOff val="50000"/>
                  </a:schemeClr>
                </a:solidFill>
              </a:rPr>
              <a:t>1 </a:t>
            </a:r>
            <a:r>
              <a:rPr lang="en-GB" dirty="0">
                <a:solidFill>
                  <a:schemeClr val="tx1">
                    <a:lumMod val="50000"/>
                    <a:lumOff val="50000"/>
                  </a:schemeClr>
                </a:solidFill>
                <a:latin typeface="Arial" panose="020B0604020202020204" pitchFamily="34" charset="0"/>
              </a:rPr>
              <a:t>.</a:t>
            </a:r>
          </a:p>
        </p:txBody>
      </p:sp>
      <p:sp>
        <p:nvSpPr>
          <p:cNvPr id="4" name="TextBox 3"/>
          <p:cNvSpPr txBox="1"/>
          <p:nvPr/>
        </p:nvSpPr>
        <p:spPr>
          <a:xfrm>
            <a:off x="134408" y="36116"/>
            <a:ext cx="119790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Enjoy the visualization of the Algebra. Is it ‘Value’ or is it ‘Effect’? </a:t>
            </a:r>
          </a:p>
        </p:txBody>
      </p:sp>
      <p:grpSp>
        <p:nvGrpSpPr>
          <p:cNvPr id="53" name="Group 52"/>
          <p:cNvGrpSpPr/>
          <p:nvPr/>
        </p:nvGrpSpPr>
        <p:grpSpPr>
          <a:xfrm>
            <a:off x="1070329" y="1883833"/>
            <a:ext cx="5936863" cy="3504389"/>
            <a:chOff x="1070329" y="1883833"/>
            <a:chExt cx="5936863" cy="3504389"/>
          </a:xfrm>
        </p:grpSpPr>
        <p:sp>
          <p:nvSpPr>
            <p:cNvPr id="3" name="Freeform 2"/>
            <p:cNvSpPr/>
            <p:nvPr/>
          </p:nvSpPr>
          <p:spPr>
            <a:xfrm>
              <a:off x="1070329" y="3391943"/>
              <a:ext cx="5936863" cy="1996279"/>
            </a:xfrm>
            <a:custGeom>
              <a:avLst/>
              <a:gdLst>
                <a:gd name="connsiteX0" fmla="*/ 0 w 5936863"/>
                <a:gd name="connsiteY0" fmla="*/ 1996279 h 1996279"/>
                <a:gd name="connsiteX1" fmla="*/ 600617 w 5936863"/>
                <a:gd name="connsiteY1" fmla="*/ 1620894 h 1996279"/>
                <a:gd name="connsiteX2" fmla="*/ 1183908 w 5936863"/>
                <a:gd name="connsiteY2" fmla="*/ 1284010 h 1996279"/>
                <a:gd name="connsiteX3" fmla="*/ 1803775 w 5936863"/>
                <a:gd name="connsiteY3" fmla="*/ 970226 h 1996279"/>
                <a:gd name="connsiteX4" fmla="*/ 2344714 w 5936863"/>
                <a:gd name="connsiteY4" fmla="*/ 733445 h 1996279"/>
                <a:gd name="connsiteX5" fmla="*/ 2970356 w 5936863"/>
                <a:gd name="connsiteY5" fmla="*/ 496663 h 1996279"/>
                <a:gd name="connsiteX6" fmla="*/ 3555572 w 5936863"/>
                <a:gd name="connsiteY6" fmla="*/ 325334 h 1996279"/>
                <a:gd name="connsiteX7" fmla="*/ 4306343 w 5936863"/>
                <a:gd name="connsiteY7" fmla="*/ 152079 h 1996279"/>
                <a:gd name="connsiteX8" fmla="*/ 4862683 w 5936863"/>
                <a:gd name="connsiteY8" fmla="*/ 67377 h 1996279"/>
                <a:gd name="connsiteX9" fmla="*/ 5338171 w 5936863"/>
                <a:gd name="connsiteY9" fmla="*/ 15400 h 1996279"/>
                <a:gd name="connsiteX10" fmla="*/ 5936863 w 5936863"/>
                <a:gd name="connsiteY10" fmla="*/ 0 h 1996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36863" h="1996279">
                  <a:moveTo>
                    <a:pt x="0" y="1996279"/>
                  </a:moveTo>
                  <a:lnTo>
                    <a:pt x="600617" y="1620894"/>
                  </a:lnTo>
                  <a:lnTo>
                    <a:pt x="1183908" y="1284010"/>
                  </a:lnTo>
                  <a:lnTo>
                    <a:pt x="1803775" y="970226"/>
                  </a:lnTo>
                  <a:lnTo>
                    <a:pt x="2344714" y="733445"/>
                  </a:lnTo>
                  <a:lnTo>
                    <a:pt x="2970356" y="496663"/>
                  </a:lnTo>
                  <a:lnTo>
                    <a:pt x="3555572" y="325334"/>
                  </a:lnTo>
                  <a:lnTo>
                    <a:pt x="4306343" y="152079"/>
                  </a:lnTo>
                  <a:lnTo>
                    <a:pt x="4862683" y="67377"/>
                  </a:lnTo>
                  <a:lnTo>
                    <a:pt x="5338171" y="15400"/>
                  </a:lnTo>
                  <a:lnTo>
                    <a:pt x="5936863" y="0"/>
                  </a:lnTo>
                </a:path>
              </a:pathLst>
            </a:custGeom>
            <a:noFill/>
            <a:ln w="5715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a:stCxn id="31" idx="1"/>
            </p:cNvCxnSpPr>
            <p:nvPr/>
          </p:nvCxnSpPr>
          <p:spPr>
            <a:xfrm flipV="1">
              <a:off x="3879851" y="1883833"/>
              <a:ext cx="400049" cy="531"/>
            </a:xfrm>
            <a:prstGeom prst="line">
              <a:avLst/>
            </a:prstGeom>
            <a:noFill/>
            <a:ln w="5715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8" name="Group 7"/>
          <p:cNvGrpSpPr/>
          <p:nvPr/>
        </p:nvGrpSpPr>
        <p:grpSpPr>
          <a:xfrm>
            <a:off x="1230843" y="1512000"/>
            <a:ext cx="2744724" cy="3740093"/>
            <a:chOff x="1230843" y="1512000"/>
            <a:chExt cx="2744724" cy="3740093"/>
          </a:xfrm>
        </p:grpSpPr>
        <p:sp>
          <p:nvSpPr>
            <p:cNvPr id="477" name="Freeform 449"/>
            <p:cNvSpPr>
              <a:spLocks/>
            </p:cNvSpPr>
            <p:nvPr/>
          </p:nvSpPr>
          <p:spPr bwMode="auto">
            <a:xfrm>
              <a:off x="1230843" y="1544093"/>
              <a:ext cx="60325" cy="3708000"/>
            </a:xfrm>
            <a:custGeom>
              <a:avLst/>
              <a:gdLst>
                <a:gd name="T0" fmla="*/ 25 w 50"/>
                <a:gd name="T1" fmla="*/ 1478 h 1478"/>
                <a:gd name="T2" fmla="*/ 25 w 50"/>
                <a:gd name="T3" fmla="*/ 0 h 1478"/>
                <a:gd name="T4" fmla="*/ 50 w 50"/>
                <a:gd name="T5" fmla="*/ 128 h 1478"/>
                <a:gd name="T6" fmla="*/ 0 w 50"/>
                <a:gd name="T7" fmla="*/ 128 h 1478"/>
                <a:gd name="T8" fmla="*/ 25 w 50"/>
                <a:gd name="T9" fmla="*/ 0 h 1478"/>
              </a:gdLst>
              <a:ahLst/>
              <a:cxnLst>
                <a:cxn ang="0">
                  <a:pos x="T0" y="T1"/>
                </a:cxn>
                <a:cxn ang="0">
                  <a:pos x="T2" y="T3"/>
                </a:cxn>
                <a:cxn ang="0">
                  <a:pos x="T4" y="T5"/>
                </a:cxn>
                <a:cxn ang="0">
                  <a:pos x="T6" y="T7"/>
                </a:cxn>
                <a:cxn ang="0">
                  <a:pos x="T8" y="T9"/>
                </a:cxn>
              </a:cxnLst>
              <a:rect l="0" t="0" r="r" b="b"/>
              <a:pathLst>
                <a:path w="50" h="1478">
                  <a:moveTo>
                    <a:pt x="25" y="1478"/>
                  </a:moveTo>
                  <a:lnTo>
                    <a:pt x="25" y="0"/>
                  </a:lnTo>
                  <a:lnTo>
                    <a:pt x="50" y="128"/>
                  </a:lnTo>
                  <a:lnTo>
                    <a:pt x="0" y="128"/>
                  </a:lnTo>
                  <a:lnTo>
                    <a:pt x="25" y="0"/>
                  </a:lnTo>
                </a:path>
              </a:pathLst>
            </a:custGeom>
            <a:noFill/>
            <a:ln w="30163">
              <a:solidFill>
                <a:srgbClr val="FF0000"/>
              </a:solidFill>
              <a:prstDash val="solid"/>
              <a:round/>
              <a:headEnd type="triangle"/>
              <a:tailEnd w="med"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8" name="Freeform 449"/>
            <p:cNvSpPr>
              <a:spLocks/>
            </p:cNvSpPr>
            <p:nvPr/>
          </p:nvSpPr>
          <p:spPr bwMode="auto">
            <a:xfrm rot="10800000">
              <a:off x="1260000" y="1512000"/>
              <a:ext cx="60325" cy="3708000"/>
            </a:xfrm>
            <a:custGeom>
              <a:avLst/>
              <a:gdLst>
                <a:gd name="T0" fmla="*/ 25 w 50"/>
                <a:gd name="T1" fmla="*/ 1478 h 1478"/>
                <a:gd name="T2" fmla="*/ 25 w 50"/>
                <a:gd name="T3" fmla="*/ 0 h 1478"/>
                <a:gd name="T4" fmla="*/ 50 w 50"/>
                <a:gd name="T5" fmla="*/ 128 h 1478"/>
                <a:gd name="T6" fmla="*/ 0 w 50"/>
                <a:gd name="T7" fmla="*/ 128 h 1478"/>
                <a:gd name="T8" fmla="*/ 25 w 50"/>
                <a:gd name="T9" fmla="*/ 0 h 1478"/>
              </a:gdLst>
              <a:ahLst/>
              <a:cxnLst>
                <a:cxn ang="0">
                  <a:pos x="T0" y="T1"/>
                </a:cxn>
                <a:cxn ang="0">
                  <a:pos x="T2" y="T3"/>
                </a:cxn>
                <a:cxn ang="0">
                  <a:pos x="T4" y="T5"/>
                </a:cxn>
                <a:cxn ang="0">
                  <a:pos x="T6" y="T7"/>
                </a:cxn>
                <a:cxn ang="0">
                  <a:pos x="T8" y="T9"/>
                </a:cxn>
              </a:cxnLst>
              <a:rect l="0" t="0" r="r" b="b"/>
              <a:pathLst>
                <a:path w="50" h="1478">
                  <a:moveTo>
                    <a:pt x="25" y="1478"/>
                  </a:moveTo>
                  <a:lnTo>
                    <a:pt x="25" y="0"/>
                  </a:lnTo>
                  <a:lnTo>
                    <a:pt x="50" y="128"/>
                  </a:lnTo>
                  <a:lnTo>
                    <a:pt x="0" y="128"/>
                  </a:lnTo>
                  <a:lnTo>
                    <a:pt x="25" y="0"/>
                  </a:lnTo>
                </a:path>
              </a:pathLst>
            </a:custGeom>
            <a:noFill/>
            <a:ln w="19050">
              <a:solidFill>
                <a:schemeClr val="tx1">
                  <a:lumMod val="50000"/>
                  <a:lumOff val="50000"/>
                </a:schemeClr>
              </a:solidFill>
              <a:prstDash val="solid"/>
              <a:round/>
              <a:headEnd type="triangle"/>
              <a:tailEnd w="med" len="lg"/>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9" name="Rectangle 466"/>
            <p:cNvSpPr>
              <a:spLocks noChangeArrowheads="1"/>
            </p:cNvSpPr>
            <p:nvPr/>
          </p:nvSpPr>
          <p:spPr bwMode="auto">
            <a:xfrm>
              <a:off x="1267343" y="4048087"/>
              <a:ext cx="1497205" cy="261610"/>
            </a:xfrm>
            <a:prstGeom prst="rect">
              <a:avLst/>
            </a:prstGeom>
            <a:solidFill>
              <a:schemeClr val="bg1"/>
            </a:solidFill>
            <a:ln w="12700">
              <a:solidFill>
                <a:schemeClr val="tx1">
                  <a:lumMod val="50000"/>
                  <a:lumOff val="50000"/>
                </a:schemeClr>
              </a:solid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de-DE" altLang="en-US" sz="1700" i="0" u="none" strike="noStrike" cap="none" normalizeH="0" baseline="0" dirty="0">
                  <a:ln>
                    <a:noFill/>
                  </a:ln>
                  <a:solidFill>
                    <a:srgbClr val="FF0000"/>
                  </a:solidFill>
                  <a:effectLst/>
                  <a:latin typeface="Arial" panose="020B0604020202020204" pitchFamily="34" charset="0"/>
                </a:rPr>
                <a:t>BV </a:t>
              </a:r>
              <a:r>
                <a:rPr kumimoji="0" lang="de-DE" altLang="en-US" sz="1700" i="0" u="none" strike="noStrike" cap="none" normalizeH="0" baseline="0" dirty="0" err="1">
                  <a:ln>
                    <a:noFill/>
                  </a:ln>
                  <a:solidFill>
                    <a:srgbClr val="FF0000"/>
                  </a:solidFill>
                  <a:effectLst/>
                  <a:latin typeface="Arial" panose="020B0604020202020204" pitchFamily="34" charset="0"/>
                </a:rPr>
                <a:t>of</a:t>
              </a:r>
              <a:r>
                <a:rPr kumimoji="0" lang="de-DE" altLang="en-US" sz="1700" i="0" u="none" strike="noStrike" cap="none" normalizeH="0" baseline="0" dirty="0">
                  <a:ln>
                    <a:noFill/>
                  </a:ln>
                  <a:solidFill>
                    <a:srgbClr val="FF0000"/>
                  </a:solidFill>
                  <a:effectLst/>
                  <a:latin typeface="Arial" panose="020B0604020202020204" pitchFamily="34" charset="0"/>
                </a:rPr>
                <a:t> </a:t>
              </a:r>
              <a:r>
                <a:rPr kumimoji="0" lang="en-US" altLang="en-US" sz="1700" i="0" u="none" strike="noStrike" cap="none" normalizeH="0" baseline="0" dirty="0">
                  <a:ln>
                    <a:noFill/>
                  </a:ln>
                  <a:solidFill>
                    <a:srgbClr val="FF0000"/>
                  </a:solidFill>
                  <a:effectLst/>
                  <a:latin typeface="Arial" panose="020B0604020202020204" pitchFamily="34" charset="0"/>
                </a:rPr>
                <a:t>of [A1A1]</a:t>
              </a:r>
              <a:endParaRPr kumimoji="0" lang="en-US" altLang="en-US" sz="1800" i="0" u="none" strike="noStrike" cap="none" normalizeH="0" baseline="0" dirty="0">
                <a:ln>
                  <a:noFill/>
                </a:ln>
                <a:solidFill>
                  <a:schemeClr val="tx1"/>
                </a:solidFill>
                <a:effectLst/>
                <a:latin typeface="Arial" panose="020B0604020202020204" pitchFamily="34" charset="0"/>
              </a:endParaRPr>
            </a:p>
          </p:txBody>
        </p:sp>
        <p:sp>
          <p:nvSpPr>
            <p:cNvPr id="480" name="Rectangle 466"/>
            <p:cNvSpPr>
              <a:spLocks noChangeArrowheads="1"/>
            </p:cNvSpPr>
            <p:nvPr/>
          </p:nvSpPr>
          <p:spPr bwMode="auto">
            <a:xfrm rot="16200000">
              <a:off x="3293970" y="4284000"/>
              <a:ext cx="839974" cy="523220"/>
            </a:xfrm>
            <a:prstGeom prst="rect">
              <a:avLst/>
            </a:prstGeom>
            <a:solidFill>
              <a:schemeClr val="bg1"/>
            </a:solidFill>
            <a:ln w="12700">
              <a:solidFill>
                <a:schemeClr val="tx1">
                  <a:lumMod val="50000"/>
                  <a:lumOff val="50000"/>
                </a:schemeClr>
              </a:solid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de-DE" altLang="en-US" sz="1700" i="0" u="none" strike="noStrike" cap="none" normalizeH="0" baseline="0" dirty="0">
                  <a:ln>
                    <a:noFill/>
                  </a:ln>
                  <a:solidFill>
                    <a:srgbClr val="0000FF"/>
                  </a:solidFill>
                  <a:effectLst/>
                  <a:latin typeface="Arial" panose="020B0604020202020204" pitchFamily="34" charset="0"/>
                </a:rPr>
                <a:t>BV </a:t>
              </a:r>
              <a:r>
                <a:rPr kumimoji="0" lang="de-DE" altLang="en-US" sz="1700" i="0" u="none" strike="noStrike" cap="none" normalizeH="0" baseline="0" dirty="0" err="1">
                  <a:ln>
                    <a:noFill/>
                  </a:ln>
                  <a:solidFill>
                    <a:srgbClr val="0000FF"/>
                  </a:solidFill>
                  <a:effectLst/>
                  <a:latin typeface="Arial" panose="020B0604020202020204" pitchFamily="34" charset="0"/>
                </a:rPr>
                <a:t>of</a:t>
              </a:r>
              <a:r>
                <a:rPr kumimoji="0" lang="de-DE" altLang="en-US" sz="1700" i="0" u="none" strike="noStrike" cap="none" normalizeH="0" baseline="0" dirty="0">
                  <a:ln>
                    <a:noFill/>
                  </a:ln>
                  <a:solidFill>
                    <a:srgbClr val="0000FF"/>
                  </a:solidFill>
                  <a:effectLst/>
                  <a:latin typeface="Arial" panose="020B0604020202020204" pitchFamily="34" charset="0"/>
                </a:rPr>
                <a:t> </a:t>
              </a:r>
              <a:r>
                <a:rPr kumimoji="0" lang="en-US" altLang="en-US" sz="1700" i="0" u="none" strike="noStrike" cap="none" normalizeH="0" baseline="0" dirty="0">
                  <a:ln>
                    <a:noFill/>
                  </a:ln>
                  <a:solidFill>
                    <a:srgbClr val="0000FF"/>
                  </a:solidFill>
                  <a:effectLst/>
                  <a:latin typeface="Arial" panose="020B0604020202020204" pitchFamily="34" charset="0"/>
                </a:rPr>
                <a:t>of </a:t>
              </a:r>
              <a:br>
                <a:rPr kumimoji="0" lang="en-US" altLang="en-US" sz="1700" i="0" u="none" strike="noStrike" cap="none" normalizeH="0" baseline="0" dirty="0">
                  <a:ln>
                    <a:noFill/>
                  </a:ln>
                  <a:solidFill>
                    <a:srgbClr val="0000FF"/>
                  </a:solidFill>
                  <a:effectLst/>
                  <a:latin typeface="Arial" panose="020B0604020202020204" pitchFamily="34" charset="0"/>
                </a:rPr>
              </a:br>
              <a:r>
                <a:rPr kumimoji="0" lang="en-US" altLang="en-US" sz="1700" i="0" u="none" strike="noStrike" cap="none" normalizeH="0" baseline="0" dirty="0">
                  <a:ln>
                    <a:noFill/>
                  </a:ln>
                  <a:solidFill>
                    <a:srgbClr val="0000FF"/>
                  </a:solidFill>
                  <a:effectLst/>
                  <a:latin typeface="Arial" panose="020B0604020202020204" pitchFamily="34" charset="0"/>
                </a:rPr>
                <a:t>[A2A2]</a:t>
              </a:r>
              <a:endParaRPr kumimoji="0" lang="en-US" altLang="en-US" sz="1800" i="0" u="none" strike="noStrike" cap="none" normalizeH="0" baseline="0" dirty="0">
                <a:ln>
                  <a:noFill/>
                </a:ln>
                <a:solidFill>
                  <a:srgbClr val="0000FF"/>
                </a:solidFill>
                <a:effectLst/>
                <a:latin typeface="Arial" panose="020B0604020202020204" pitchFamily="34" charset="0"/>
              </a:endParaRPr>
            </a:p>
          </p:txBody>
        </p:sp>
        <p:sp>
          <p:nvSpPr>
            <p:cNvPr id="481" name="Freeform 449"/>
            <p:cNvSpPr>
              <a:spLocks/>
            </p:cNvSpPr>
            <p:nvPr/>
          </p:nvSpPr>
          <p:spPr bwMode="auto">
            <a:xfrm>
              <a:off x="3420000" y="4104000"/>
              <a:ext cx="60325" cy="972000"/>
            </a:xfrm>
            <a:custGeom>
              <a:avLst/>
              <a:gdLst>
                <a:gd name="T0" fmla="*/ 25 w 50"/>
                <a:gd name="T1" fmla="*/ 1478 h 1478"/>
                <a:gd name="T2" fmla="*/ 25 w 50"/>
                <a:gd name="T3" fmla="*/ 0 h 1478"/>
                <a:gd name="T4" fmla="*/ 50 w 50"/>
                <a:gd name="T5" fmla="*/ 128 h 1478"/>
                <a:gd name="T6" fmla="*/ 0 w 50"/>
                <a:gd name="T7" fmla="*/ 128 h 1478"/>
                <a:gd name="T8" fmla="*/ 25 w 50"/>
                <a:gd name="T9" fmla="*/ 0 h 1478"/>
              </a:gdLst>
              <a:ahLst/>
              <a:cxnLst>
                <a:cxn ang="0">
                  <a:pos x="T0" y="T1"/>
                </a:cxn>
                <a:cxn ang="0">
                  <a:pos x="T2" y="T3"/>
                </a:cxn>
                <a:cxn ang="0">
                  <a:pos x="T4" y="T5"/>
                </a:cxn>
                <a:cxn ang="0">
                  <a:pos x="T6" y="T7"/>
                </a:cxn>
                <a:cxn ang="0">
                  <a:pos x="T8" y="T9"/>
                </a:cxn>
              </a:cxnLst>
              <a:rect l="0" t="0" r="r" b="b"/>
              <a:pathLst>
                <a:path w="50" h="1478">
                  <a:moveTo>
                    <a:pt x="25" y="1478"/>
                  </a:moveTo>
                  <a:lnTo>
                    <a:pt x="25" y="0"/>
                  </a:lnTo>
                  <a:lnTo>
                    <a:pt x="50" y="128"/>
                  </a:lnTo>
                  <a:lnTo>
                    <a:pt x="0" y="128"/>
                  </a:lnTo>
                  <a:lnTo>
                    <a:pt x="25" y="0"/>
                  </a:lnTo>
                </a:path>
              </a:pathLst>
            </a:custGeom>
            <a:noFill/>
            <a:ln w="30163">
              <a:solidFill>
                <a:srgbClr val="0000FF"/>
              </a:solidFill>
              <a:prstDash val="solid"/>
              <a:round/>
              <a:headEnd type="triangle" w="lg" len="lg"/>
              <a:tailEnd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482" name="Textfeld 5">
            <a:extLst>
              <a:ext uri="{FF2B5EF4-FFF2-40B4-BE49-F238E27FC236}">
                <a16:creationId xmlns:a16="http://schemas.microsoft.com/office/drawing/2014/main" id="{232AA3B9-BB57-457B-8F68-4ACEB6F2D602}"/>
              </a:ext>
            </a:extLst>
          </p:cNvPr>
          <p:cNvSpPr txBox="1"/>
          <p:nvPr/>
        </p:nvSpPr>
        <p:spPr>
          <a:xfrm>
            <a:off x="0" y="6354117"/>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13</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72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20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7949" y="86916"/>
            <a:ext cx="119790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With zero dominance, Breeding Values and Genotypic Values are identical.</a:t>
            </a:r>
          </a:p>
        </p:txBody>
      </p:sp>
      <p:sp>
        <p:nvSpPr>
          <p:cNvPr id="9" name="TextBox 8"/>
          <p:cNvSpPr txBox="1"/>
          <p:nvPr/>
        </p:nvSpPr>
        <p:spPr>
          <a:xfrm>
            <a:off x="107949" y="602015"/>
            <a:ext cx="1196975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In </a:t>
            </a:r>
            <a:r>
              <a:rPr lang="en-GB" dirty="0">
                <a:latin typeface="Arial" panose="020B0604020202020204" pitchFamily="34" charset="0"/>
                <a:cs typeface="Arial" panose="020B0604020202020204" pitchFamily="34" charset="0"/>
              </a:rPr>
              <a:t>Line Breeding (</a:t>
            </a:r>
            <a:r>
              <a:rPr lang="en-GB" dirty="0">
                <a:solidFill>
                  <a:schemeClr val="tx1">
                    <a:lumMod val="50000"/>
                    <a:lumOff val="50000"/>
                  </a:schemeClr>
                </a:solidFill>
                <a:latin typeface="Arial" panose="020B0604020202020204" pitchFamily="34" charset="0"/>
                <a:cs typeface="Arial" panose="020B0604020202020204" pitchFamily="34" charset="0"/>
              </a:rPr>
              <a:t>pure lines as Reference Population and candidates are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homozygous), </a:t>
            </a:r>
            <a:r>
              <a:rPr lang="en-GB" dirty="0">
                <a:solidFill>
                  <a:srgbClr val="C00000"/>
                </a:solidFill>
                <a:latin typeface="Arial" panose="020B0604020202020204" pitchFamily="34" charset="0"/>
                <a:cs typeface="Arial" panose="020B0604020202020204" pitchFamily="34" charset="0"/>
              </a:rPr>
              <a:t>Breeding Values </a:t>
            </a:r>
            <a:r>
              <a:rPr lang="en-GB" dirty="0">
                <a:solidFill>
                  <a:schemeClr val="tx1">
                    <a:lumMod val="50000"/>
                    <a:lumOff val="50000"/>
                  </a:schemeClr>
                </a:solidFill>
                <a:latin typeface="Arial" panose="020B0604020202020204" pitchFamily="34" charset="0"/>
                <a:cs typeface="Arial" panose="020B0604020202020204" pitchFamily="34" charset="0"/>
              </a:rPr>
              <a:t>and </a:t>
            </a:r>
            <a:r>
              <a:rPr lang="en-GB" dirty="0">
                <a:solidFill>
                  <a:srgbClr val="0000FF"/>
                </a:solidFill>
                <a:latin typeface="Arial" panose="020B0604020202020204" pitchFamily="34" charset="0"/>
                <a:cs typeface="Arial" panose="020B0604020202020204" pitchFamily="34" charset="0"/>
              </a:rPr>
              <a:t>Genotypic Values </a:t>
            </a:r>
            <a:r>
              <a:rPr lang="en-GB" dirty="0">
                <a:solidFill>
                  <a:schemeClr val="tx1">
                    <a:lumMod val="50000"/>
                    <a:lumOff val="50000"/>
                  </a:schemeClr>
                </a:solidFill>
                <a:latin typeface="Arial" panose="020B0604020202020204" pitchFamily="34" charset="0"/>
                <a:cs typeface="Arial" panose="020B0604020202020204" pitchFamily="34" charset="0"/>
              </a:rPr>
              <a:t>are identical (just as with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d=0 in case of HWE). </a:t>
            </a:r>
            <a:r>
              <a:rPr lang="en-GB" dirty="0">
                <a:latin typeface="Arial" panose="020B0604020202020204" pitchFamily="34" charset="0"/>
                <a:cs typeface="Arial" panose="020B0604020202020204" pitchFamily="34" charset="0"/>
              </a:rPr>
              <a:t>At </a:t>
            </a:r>
            <a:r>
              <a:rPr lang="en-GB" dirty="0">
                <a:solidFill>
                  <a:srgbClr val="0000FF"/>
                </a:solidFill>
                <a:latin typeface="Arial" panose="020B0604020202020204" pitchFamily="34" charset="0"/>
                <a:cs typeface="Arial" panose="020B0604020202020204" pitchFamily="34" charset="0"/>
              </a:rPr>
              <a:t>p=q=0.5</a:t>
            </a:r>
            <a:r>
              <a:rPr lang="en-GB" dirty="0">
                <a:latin typeface="Arial" panose="020B0604020202020204" pitchFamily="34" charset="0"/>
                <a:cs typeface="Arial" panose="020B0604020202020204" pitchFamily="34" charset="0"/>
              </a:rPr>
              <a:t>, the </a:t>
            </a:r>
            <a:r>
              <a:rPr lang="en-GB" dirty="0">
                <a:solidFill>
                  <a:srgbClr val="C00000"/>
                </a:solidFill>
                <a:latin typeface="Arial" panose="020B0604020202020204" pitchFamily="34" charset="0"/>
                <a:cs typeface="Arial" panose="020B0604020202020204" pitchFamily="34" charset="0"/>
              </a:rPr>
              <a:t>Breeding Value </a:t>
            </a:r>
            <a:r>
              <a:rPr lang="en-GB" dirty="0">
                <a:latin typeface="Arial" panose="020B0604020202020204" pitchFamily="34" charset="0"/>
                <a:cs typeface="Arial" panose="020B0604020202020204" pitchFamily="34" charset="0"/>
              </a:rPr>
              <a:t>(as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a:t>
            </a:r>
            <a:r>
              <a:rPr lang="en-GB" dirty="0">
                <a:latin typeface="Arial" panose="020B0604020202020204" pitchFamily="34" charset="0"/>
                <a:cs typeface="Arial" panose="020B0604020202020204" pitchFamily="34" charset="0"/>
              </a:rPr>
              <a:t>) is the same, whether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d=0 or d&gt;0. Algebra has it: ... [a-(</a:t>
            </a:r>
            <a:r>
              <a:rPr lang="en-GB" dirty="0">
                <a:solidFill>
                  <a:srgbClr val="0000FF"/>
                </a:solidFill>
                <a:latin typeface="Arial" panose="020B0604020202020204" pitchFamily="34" charset="0"/>
                <a:cs typeface="Arial" panose="020B0604020202020204" pitchFamily="34" charset="0"/>
              </a:rPr>
              <a:t>p-q</a:t>
            </a:r>
            <a:r>
              <a:rPr lang="en-GB" dirty="0">
                <a:latin typeface="Arial" panose="020B0604020202020204" pitchFamily="34" charset="0"/>
                <a:cs typeface="Arial" panose="020B0604020202020204" pitchFamily="34" charset="0"/>
              </a:rPr>
              <a:t>)d]   ;-) we indeed have p=q in bi-parental crosses. </a:t>
            </a:r>
            <a:endParaRPr lang="en-GB" dirty="0"/>
          </a:p>
        </p:txBody>
      </p:sp>
      <p:grpSp>
        <p:nvGrpSpPr>
          <p:cNvPr id="478" name="Group 477"/>
          <p:cNvGrpSpPr>
            <a:grpSpLocks noChangeAspect="1"/>
          </p:cNvGrpSpPr>
          <p:nvPr/>
        </p:nvGrpSpPr>
        <p:grpSpPr>
          <a:xfrm>
            <a:off x="67571" y="2174685"/>
            <a:ext cx="5760000" cy="4604537"/>
            <a:chOff x="142875" y="496888"/>
            <a:chExt cx="7921625" cy="6332537"/>
          </a:xfrm>
        </p:grpSpPr>
        <p:sp>
          <p:nvSpPr>
            <p:cNvPr id="479" name="AutoShape 3"/>
            <p:cNvSpPr>
              <a:spLocks noChangeAspect="1" noChangeArrowheads="1" noTextEdit="1"/>
            </p:cNvSpPr>
            <p:nvPr/>
          </p:nvSpPr>
          <p:spPr bwMode="auto">
            <a:xfrm>
              <a:off x="142875" y="496888"/>
              <a:ext cx="7920038"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grpSp>
          <p:nvGrpSpPr>
            <p:cNvPr id="480" name="Group 205"/>
            <p:cNvGrpSpPr>
              <a:grpSpLocks/>
            </p:cNvGrpSpPr>
            <p:nvPr/>
          </p:nvGrpSpPr>
          <p:grpSpPr bwMode="auto">
            <a:xfrm>
              <a:off x="142875" y="496888"/>
              <a:ext cx="7921625" cy="6332537"/>
              <a:chOff x="90" y="313"/>
              <a:chExt cx="4990" cy="3989"/>
            </a:xfrm>
          </p:grpSpPr>
          <p:sp>
            <p:nvSpPr>
              <p:cNvPr id="741" name="Rectangle 5"/>
              <p:cNvSpPr>
                <a:spLocks noChangeArrowheads="1"/>
              </p:cNvSpPr>
              <p:nvPr/>
            </p:nvSpPr>
            <p:spPr bwMode="auto">
              <a:xfrm>
                <a:off x="90" y="313"/>
                <a:ext cx="4990" cy="398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742" name="Line 6"/>
              <p:cNvSpPr>
                <a:spLocks noChangeShapeType="1"/>
              </p:cNvSpPr>
              <p:nvPr/>
            </p:nvSpPr>
            <p:spPr bwMode="auto">
              <a:xfrm flipV="1">
                <a:off x="679" y="568"/>
                <a:ext cx="0" cy="3144"/>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43" name="Line 7"/>
              <p:cNvSpPr>
                <a:spLocks noChangeShapeType="1"/>
              </p:cNvSpPr>
              <p:nvPr/>
            </p:nvSpPr>
            <p:spPr bwMode="auto">
              <a:xfrm flipV="1">
                <a:off x="4411" y="568"/>
                <a:ext cx="0" cy="3144"/>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44" name="Line 8"/>
              <p:cNvSpPr>
                <a:spLocks noChangeShapeType="1"/>
              </p:cNvSpPr>
              <p:nvPr/>
            </p:nvSpPr>
            <p:spPr bwMode="auto">
              <a:xfrm flipH="1">
                <a:off x="649" y="3712"/>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45" name="Line 9"/>
              <p:cNvSpPr>
                <a:spLocks noChangeShapeType="1"/>
              </p:cNvSpPr>
              <p:nvPr/>
            </p:nvSpPr>
            <p:spPr bwMode="auto">
              <a:xfrm>
                <a:off x="4411" y="3712"/>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46" name="Line 10"/>
              <p:cNvSpPr>
                <a:spLocks noChangeShapeType="1"/>
              </p:cNvSpPr>
              <p:nvPr/>
            </p:nvSpPr>
            <p:spPr bwMode="auto">
              <a:xfrm flipH="1">
                <a:off x="620" y="3398"/>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47" name="Line 11"/>
              <p:cNvSpPr>
                <a:spLocks noChangeShapeType="1"/>
              </p:cNvSpPr>
              <p:nvPr/>
            </p:nvSpPr>
            <p:spPr bwMode="auto">
              <a:xfrm>
                <a:off x="4411" y="3398"/>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48" name="Rectangle 12"/>
              <p:cNvSpPr>
                <a:spLocks noChangeArrowheads="1"/>
              </p:cNvSpPr>
              <p:nvPr/>
            </p:nvSpPr>
            <p:spPr bwMode="auto">
              <a:xfrm>
                <a:off x="396" y="3329"/>
                <a:ext cx="172"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26</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49" name="Line 13"/>
              <p:cNvSpPr>
                <a:spLocks noChangeShapeType="1"/>
              </p:cNvSpPr>
              <p:nvPr/>
            </p:nvSpPr>
            <p:spPr bwMode="auto">
              <a:xfrm flipH="1">
                <a:off x="649" y="3083"/>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50" name="Line 14"/>
              <p:cNvSpPr>
                <a:spLocks noChangeShapeType="1"/>
              </p:cNvSpPr>
              <p:nvPr/>
            </p:nvSpPr>
            <p:spPr bwMode="auto">
              <a:xfrm>
                <a:off x="4411" y="3083"/>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51" name="Line 15"/>
              <p:cNvSpPr>
                <a:spLocks noChangeShapeType="1"/>
              </p:cNvSpPr>
              <p:nvPr/>
            </p:nvSpPr>
            <p:spPr bwMode="auto">
              <a:xfrm flipH="1">
                <a:off x="620" y="2769"/>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52" name="Line 16"/>
              <p:cNvSpPr>
                <a:spLocks noChangeShapeType="1"/>
              </p:cNvSpPr>
              <p:nvPr/>
            </p:nvSpPr>
            <p:spPr bwMode="auto">
              <a:xfrm>
                <a:off x="4411" y="2769"/>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53" name="Rectangle 17"/>
              <p:cNvSpPr>
                <a:spLocks noChangeArrowheads="1"/>
              </p:cNvSpPr>
              <p:nvPr/>
            </p:nvSpPr>
            <p:spPr bwMode="auto">
              <a:xfrm>
                <a:off x="396" y="2700"/>
                <a:ext cx="172"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28</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54" name="Line 18"/>
              <p:cNvSpPr>
                <a:spLocks noChangeShapeType="1"/>
              </p:cNvSpPr>
              <p:nvPr/>
            </p:nvSpPr>
            <p:spPr bwMode="auto">
              <a:xfrm flipH="1">
                <a:off x="649" y="2454"/>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55" name="Line 19"/>
              <p:cNvSpPr>
                <a:spLocks noChangeShapeType="1"/>
              </p:cNvSpPr>
              <p:nvPr/>
            </p:nvSpPr>
            <p:spPr bwMode="auto">
              <a:xfrm>
                <a:off x="4411" y="2454"/>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56" name="Line 20"/>
              <p:cNvSpPr>
                <a:spLocks noChangeShapeType="1"/>
              </p:cNvSpPr>
              <p:nvPr/>
            </p:nvSpPr>
            <p:spPr bwMode="auto">
              <a:xfrm flipH="1">
                <a:off x="620" y="2140"/>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57" name="Line 21"/>
              <p:cNvSpPr>
                <a:spLocks noChangeShapeType="1"/>
              </p:cNvSpPr>
              <p:nvPr/>
            </p:nvSpPr>
            <p:spPr bwMode="auto">
              <a:xfrm>
                <a:off x="4411" y="2140"/>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58" name="Rectangle 22"/>
              <p:cNvSpPr>
                <a:spLocks noChangeArrowheads="1"/>
              </p:cNvSpPr>
              <p:nvPr/>
            </p:nvSpPr>
            <p:spPr bwMode="auto">
              <a:xfrm>
                <a:off x="396" y="2071"/>
                <a:ext cx="172"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30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59" name="Line 23"/>
              <p:cNvSpPr>
                <a:spLocks noChangeShapeType="1"/>
              </p:cNvSpPr>
              <p:nvPr/>
            </p:nvSpPr>
            <p:spPr bwMode="auto">
              <a:xfrm flipH="1">
                <a:off x="649" y="1826"/>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60" name="Line 24"/>
              <p:cNvSpPr>
                <a:spLocks noChangeShapeType="1"/>
              </p:cNvSpPr>
              <p:nvPr/>
            </p:nvSpPr>
            <p:spPr bwMode="auto">
              <a:xfrm>
                <a:off x="4411" y="1826"/>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61" name="Line 25"/>
              <p:cNvSpPr>
                <a:spLocks noChangeShapeType="1"/>
              </p:cNvSpPr>
              <p:nvPr/>
            </p:nvSpPr>
            <p:spPr bwMode="auto">
              <a:xfrm flipH="1">
                <a:off x="620" y="1511"/>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62" name="Line 26"/>
              <p:cNvSpPr>
                <a:spLocks noChangeShapeType="1"/>
              </p:cNvSpPr>
              <p:nvPr/>
            </p:nvSpPr>
            <p:spPr bwMode="auto">
              <a:xfrm>
                <a:off x="4411" y="1511"/>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63" name="Rectangle 27"/>
              <p:cNvSpPr>
                <a:spLocks noChangeArrowheads="1"/>
              </p:cNvSpPr>
              <p:nvPr/>
            </p:nvSpPr>
            <p:spPr bwMode="auto">
              <a:xfrm>
                <a:off x="396" y="1443"/>
                <a:ext cx="172"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32</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64" name="Line 28"/>
              <p:cNvSpPr>
                <a:spLocks noChangeShapeType="1"/>
              </p:cNvSpPr>
              <p:nvPr/>
            </p:nvSpPr>
            <p:spPr bwMode="auto">
              <a:xfrm flipH="1">
                <a:off x="649" y="1197"/>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65" name="Line 29"/>
              <p:cNvSpPr>
                <a:spLocks noChangeShapeType="1"/>
              </p:cNvSpPr>
              <p:nvPr/>
            </p:nvSpPr>
            <p:spPr bwMode="auto">
              <a:xfrm>
                <a:off x="4411" y="1197"/>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66" name="Line 30"/>
              <p:cNvSpPr>
                <a:spLocks noChangeShapeType="1"/>
              </p:cNvSpPr>
              <p:nvPr/>
            </p:nvSpPr>
            <p:spPr bwMode="auto">
              <a:xfrm flipH="1">
                <a:off x="620" y="882"/>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67" name="Line 31"/>
              <p:cNvSpPr>
                <a:spLocks noChangeShapeType="1"/>
              </p:cNvSpPr>
              <p:nvPr/>
            </p:nvSpPr>
            <p:spPr bwMode="auto">
              <a:xfrm>
                <a:off x="4411" y="882"/>
                <a:ext cx="59"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68" name="Rectangle 32"/>
              <p:cNvSpPr>
                <a:spLocks noChangeArrowheads="1"/>
              </p:cNvSpPr>
              <p:nvPr/>
            </p:nvSpPr>
            <p:spPr bwMode="auto">
              <a:xfrm>
                <a:off x="396" y="814"/>
                <a:ext cx="172"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34</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69" name="Line 33"/>
              <p:cNvSpPr>
                <a:spLocks noChangeShapeType="1"/>
              </p:cNvSpPr>
              <p:nvPr/>
            </p:nvSpPr>
            <p:spPr bwMode="auto">
              <a:xfrm flipH="1">
                <a:off x="649" y="568"/>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70" name="Line 34"/>
              <p:cNvSpPr>
                <a:spLocks noChangeShapeType="1"/>
              </p:cNvSpPr>
              <p:nvPr/>
            </p:nvSpPr>
            <p:spPr bwMode="auto">
              <a:xfrm>
                <a:off x="4411" y="568"/>
                <a:ext cx="3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71" name="Rectangle 35"/>
              <p:cNvSpPr>
                <a:spLocks noChangeArrowheads="1"/>
              </p:cNvSpPr>
              <p:nvPr/>
            </p:nvSpPr>
            <p:spPr bwMode="auto">
              <a:xfrm rot="16200000">
                <a:off x="-821" y="2046"/>
                <a:ext cx="2226"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rPr>
                  <a:t>Value</a:t>
                </a:r>
                <a:r>
                  <a:rPr kumimoji="0" lang="en-US" altLang="en-US" sz="1400" b="0" i="0" u="none" strike="noStrike" cap="none" normalizeH="0" baseline="0" dirty="0">
                    <a:ln>
                      <a:noFill/>
                    </a:ln>
                    <a:solidFill>
                      <a:srgbClr val="000000"/>
                    </a:solidFill>
                    <a:effectLst/>
                    <a:latin typeface="Arial" panose="020B0604020202020204" pitchFamily="34" charset="0"/>
                  </a:rPr>
                  <a:t> </a:t>
                </a:r>
                <a:r>
                  <a:rPr kumimoji="0" lang="en-US" altLang="en-US" sz="1400" b="0" i="0" u="none" strike="noStrike" cap="none" normalizeH="0" baseline="0" dirty="0">
                    <a:ln>
                      <a:noFill/>
                    </a:ln>
                    <a:solidFill>
                      <a:schemeClr val="tx1">
                        <a:lumMod val="50000"/>
                        <a:lumOff val="50000"/>
                      </a:schemeClr>
                    </a:solidFill>
                    <a:effectLst/>
                    <a:latin typeface="Arial" panose="020B0604020202020204" pitchFamily="34" charset="0"/>
                  </a:rPr>
                  <a:t>in the sense of including </a:t>
                </a:r>
                <a:r>
                  <a:rPr kumimoji="0" lang="en-US" altLang="en-US" sz="1400" b="0" i="0" u="none" strike="noStrike" cap="none" normalizeH="0" baseline="0" dirty="0">
                    <a:ln>
                      <a:noFill/>
                    </a:ln>
                    <a:solidFill>
                      <a:srgbClr val="000000"/>
                    </a:solidFill>
                    <a:effectLst/>
                    <a:latin typeface="Arial" panose="020B0604020202020204" pitchFamily="34" charset="0"/>
                  </a:rPr>
                  <a:t>µ</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772" name="Line 36"/>
              <p:cNvSpPr>
                <a:spLocks noChangeShapeType="1"/>
              </p:cNvSpPr>
              <p:nvPr/>
            </p:nvSpPr>
            <p:spPr bwMode="auto">
              <a:xfrm>
                <a:off x="679" y="3712"/>
                <a:ext cx="373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73" name="Line 37"/>
              <p:cNvSpPr>
                <a:spLocks noChangeShapeType="1"/>
              </p:cNvSpPr>
              <p:nvPr/>
            </p:nvSpPr>
            <p:spPr bwMode="auto">
              <a:xfrm>
                <a:off x="679" y="568"/>
                <a:ext cx="373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74" name="Line 38"/>
              <p:cNvSpPr>
                <a:spLocks noChangeShapeType="1"/>
              </p:cNvSpPr>
              <p:nvPr/>
            </p:nvSpPr>
            <p:spPr bwMode="auto">
              <a:xfrm>
                <a:off x="679"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75" name="Line 39"/>
              <p:cNvSpPr>
                <a:spLocks noChangeShapeType="1"/>
              </p:cNvSpPr>
              <p:nvPr/>
            </p:nvSpPr>
            <p:spPr bwMode="auto">
              <a:xfrm flipV="1">
                <a:off x="679"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76" name="Rectangle 40"/>
              <p:cNvSpPr>
                <a:spLocks noChangeArrowheads="1"/>
              </p:cNvSpPr>
              <p:nvPr/>
            </p:nvSpPr>
            <p:spPr bwMode="auto">
              <a:xfrm>
                <a:off x="555"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77" name="Line 41"/>
              <p:cNvSpPr>
                <a:spLocks noChangeShapeType="1"/>
              </p:cNvSpPr>
              <p:nvPr/>
            </p:nvSpPr>
            <p:spPr bwMode="auto">
              <a:xfrm>
                <a:off x="1052"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78" name="Line 42"/>
              <p:cNvSpPr>
                <a:spLocks noChangeShapeType="1"/>
              </p:cNvSpPr>
              <p:nvPr/>
            </p:nvSpPr>
            <p:spPr bwMode="auto">
              <a:xfrm flipV="1">
                <a:off x="1052"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79" name="Rectangle 43"/>
              <p:cNvSpPr>
                <a:spLocks noChangeArrowheads="1"/>
              </p:cNvSpPr>
              <p:nvPr/>
            </p:nvSpPr>
            <p:spPr bwMode="auto">
              <a:xfrm>
                <a:off x="928"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0.1</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80" name="Line 44"/>
              <p:cNvSpPr>
                <a:spLocks noChangeShapeType="1"/>
              </p:cNvSpPr>
              <p:nvPr/>
            </p:nvSpPr>
            <p:spPr bwMode="auto">
              <a:xfrm>
                <a:off x="1425"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81" name="Line 45"/>
              <p:cNvSpPr>
                <a:spLocks noChangeShapeType="1"/>
              </p:cNvSpPr>
              <p:nvPr/>
            </p:nvSpPr>
            <p:spPr bwMode="auto">
              <a:xfrm flipV="1">
                <a:off x="1425"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82" name="Rectangle 46"/>
              <p:cNvSpPr>
                <a:spLocks noChangeArrowheads="1"/>
              </p:cNvSpPr>
              <p:nvPr/>
            </p:nvSpPr>
            <p:spPr bwMode="auto">
              <a:xfrm>
                <a:off x="1302"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0.2</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83" name="Line 47"/>
              <p:cNvSpPr>
                <a:spLocks noChangeShapeType="1"/>
              </p:cNvSpPr>
              <p:nvPr/>
            </p:nvSpPr>
            <p:spPr bwMode="auto">
              <a:xfrm>
                <a:off x="1799"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84" name="Line 48"/>
              <p:cNvSpPr>
                <a:spLocks noChangeShapeType="1"/>
              </p:cNvSpPr>
              <p:nvPr/>
            </p:nvSpPr>
            <p:spPr bwMode="auto">
              <a:xfrm flipV="1">
                <a:off x="1799"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85" name="Rectangle 49"/>
              <p:cNvSpPr>
                <a:spLocks noChangeArrowheads="1"/>
              </p:cNvSpPr>
              <p:nvPr/>
            </p:nvSpPr>
            <p:spPr bwMode="auto">
              <a:xfrm>
                <a:off x="1675"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0.3</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86" name="Line 50"/>
              <p:cNvSpPr>
                <a:spLocks noChangeShapeType="1"/>
              </p:cNvSpPr>
              <p:nvPr/>
            </p:nvSpPr>
            <p:spPr bwMode="auto">
              <a:xfrm>
                <a:off x="2172"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87" name="Line 51"/>
              <p:cNvSpPr>
                <a:spLocks noChangeShapeType="1"/>
              </p:cNvSpPr>
              <p:nvPr/>
            </p:nvSpPr>
            <p:spPr bwMode="auto">
              <a:xfrm flipV="1">
                <a:off x="2172"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88" name="Rectangle 52"/>
              <p:cNvSpPr>
                <a:spLocks noChangeArrowheads="1"/>
              </p:cNvSpPr>
              <p:nvPr/>
            </p:nvSpPr>
            <p:spPr bwMode="auto">
              <a:xfrm>
                <a:off x="2048"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0.4</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89" name="Line 53"/>
              <p:cNvSpPr>
                <a:spLocks noChangeShapeType="1"/>
              </p:cNvSpPr>
              <p:nvPr/>
            </p:nvSpPr>
            <p:spPr bwMode="auto">
              <a:xfrm>
                <a:off x="2545"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90" name="Line 54"/>
              <p:cNvSpPr>
                <a:spLocks noChangeShapeType="1"/>
              </p:cNvSpPr>
              <p:nvPr/>
            </p:nvSpPr>
            <p:spPr bwMode="auto">
              <a:xfrm flipV="1">
                <a:off x="2545"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91" name="Rectangle 55"/>
              <p:cNvSpPr>
                <a:spLocks noChangeArrowheads="1"/>
              </p:cNvSpPr>
              <p:nvPr/>
            </p:nvSpPr>
            <p:spPr bwMode="auto">
              <a:xfrm>
                <a:off x="2421"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0.5</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92" name="Line 56"/>
              <p:cNvSpPr>
                <a:spLocks noChangeShapeType="1"/>
              </p:cNvSpPr>
              <p:nvPr/>
            </p:nvSpPr>
            <p:spPr bwMode="auto">
              <a:xfrm>
                <a:off x="2918"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93" name="Line 57"/>
              <p:cNvSpPr>
                <a:spLocks noChangeShapeType="1"/>
              </p:cNvSpPr>
              <p:nvPr/>
            </p:nvSpPr>
            <p:spPr bwMode="auto">
              <a:xfrm flipV="1">
                <a:off x="2918"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94" name="Rectangle 58"/>
              <p:cNvSpPr>
                <a:spLocks noChangeArrowheads="1"/>
              </p:cNvSpPr>
              <p:nvPr/>
            </p:nvSpPr>
            <p:spPr bwMode="auto">
              <a:xfrm>
                <a:off x="2794"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0.6</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95" name="Line 59"/>
              <p:cNvSpPr>
                <a:spLocks noChangeShapeType="1"/>
              </p:cNvSpPr>
              <p:nvPr/>
            </p:nvSpPr>
            <p:spPr bwMode="auto">
              <a:xfrm>
                <a:off x="3291"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96" name="Line 60"/>
              <p:cNvSpPr>
                <a:spLocks noChangeShapeType="1"/>
              </p:cNvSpPr>
              <p:nvPr/>
            </p:nvSpPr>
            <p:spPr bwMode="auto">
              <a:xfrm flipV="1">
                <a:off x="3291"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97" name="Rectangle 61"/>
              <p:cNvSpPr>
                <a:spLocks noChangeArrowheads="1"/>
              </p:cNvSpPr>
              <p:nvPr/>
            </p:nvSpPr>
            <p:spPr bwMode="auto">
              <a:xfrm>
                <a:off x="3168"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0.7</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798" name="Line 62"/>
              <p:cNvSpPr>
                <a:spLocks noChangeShapeType="1"/>
              </p:cNvSpPr>
              <p:nvPr/>
            </p:nvSpPr>
            <p:spPr bwMode="auto">
              <a:xfrm>
                <a:off x="3665"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99" name="Line 63"/>
              <p:cNvSpPr>
                <a:spLocks noChangeShapeType="1"/>
              </p:cNvSpPr>
              <p:nvPr/>
            </p:nvSpPr>
            <p:spPr bwMode="auto">
              <a:xfrm flipV="1">
                <a:off x="3665"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00" name="Rectangle 64"/>
              <p:cNvSpPr>
                <a:spLocks noChangeArrowheads="1"/>
              </p:cNvSpPr>
              <p:nvPr/>
            </p:nvSpPr>
            <p:spPr bwMode="auto">
              <a:xfrm>
                <a:off x="3541"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0.8</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801" name="Line 65"/>
              <p:cNvSpPr>
                <a:spLocks noChangeShapeType="1"/>
              </p:cNvSpPr>
              <p:nvPr/>
            </p:nvSpPr>
            <p:spPr bwMode="auto">
              <a:xfrm>
                <a:off x="4038"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02" name="Line 66"/>
              <p:cNvSpPr>
                <a:spLocks noChangeShapeType="1"/>
              </p:cNvSpPr>
              <p:nvPr/>
            </p:nvSpPr>
            <p:spPr bwMode="auto">
              <a:xfrm flipV="1">
                <a:off x="4038"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03" name="Rectangle 67"/>
              <p:cNvSpPr>
                <a:spLocks noChangeArrowheads="1"/>
              </p:cNvSpPr>
              <p:nvPr/>
            </p:nvSpPr>
            <p:spPr bwMode="auto">
              <a:xfrm>
                <a:off x="3915"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0.9</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804" name="Line 68"/>
              <p:cNvSpPr>
                <a:spLocks noChangeShapeType="1"/>
              </p:cNvSpPr>
              <p:nvPr/>
            </p:nvSpPr>
            <p:spPr bwMode="auto">
              <a:xfrm>
                <a:off x="4411" y="3712"/>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05" name="Line 69"/>
              <p:cNvSpPr>
                <a:spLocks noChangeShapeType="1"/>
              </p:cNvSpPr>
              <p:nvPr/>
            </p:nvSpPr>
            <p:spPr bwMode="auto">
              <a:xfrm flipV="1">
                <a:off x="4411" y="509"/>
                <a:ext cx="0" cy="59"/>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06" name="Rectangle 70"/>
              <p:cNvSpPr>
                <a:spLocks noChangeArrowheads="1"/>
              </p:cNvSpPr>
              <p:nvPr/>
            </p:nvSpPr>
            <p:spPr bwMode="auto">
              <a:xfrm>
                <a:off x="4287" y="3785"/>
                <a:ext cx="2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1.0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807" name="Rectangle 71"/>
              <p:cNvSpPr>
                <a:spLocks noChangeArrowheads="1"/>
              </p:cNvSpPr>
              <p:nvPr/>
            </p:nvSpPr>
            <p:spPr bwMode="auto">
              <a:xfrm>
                <a:off x="1871" y="3925"/>
                <a:ext cx="115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rPr>
                  <a:t>Frequency p(</a:t>
                </a:r>
                <a:r>
                  <a:rPr kumimoji="0" lang="en-US" altLang="en-US" sz="1400" b="0" i="0" u="none" strike="noStrike" cap="none" normalizeH="0" baseline="0" dirty="0">
                    <a:ln>
                      <a:noFill/>
                    </a:ln>
                    <a:solidFill>
                      <a:srgbClr val="FF0000"/>
                    </a:solidFill>
                    <a:effectLst/>
                    <a:latin typeface="Arial" panose="020B0604020202020204" pitchFamily="34" charset="0"/>
                  </a:rPr>
                  <a:t>A1</a:t>
                </a:r>
                <a:r>
                  <a:rPr kumimoji="0" lang="en-US" altLang="en-US" sz="1400" b="0" i="0" u="none" strike="noStrike" cap="none" normalizeH="0" baseline="0" dirty="0">
                    <a:ln>
                      <a:noFill/>
                    </a:ln>
                    <a:solidFill>
                      <a:srgbClr val="000000"/>
                    </a:solidFill>
                    <a:effectLst/>
                    <a:latin typeface="Arial" panose="020B0604020202020204" pitchFamily="34" charset="0"/>
                  </a:rPr>
                  <a:t>)</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808" name="Rectangle 72"/>
              <p:cNvSpPr>
                <a:spLocks noChangeArrowheads="1"/>
              </p:cNvSpPr>
              <p:nvPr/>
            </p:nvSpPr>
            <p:spPr bwMode="auto">
              <a:xfrm>
                <a:off x="636" y="3355"/>
                <a:ext cx="85" cy="85"/>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09" name="Rectangle 73"/>
              <p:cNvSpPr>
                <a:spLocks noChangeArrowheads="1"/>
              </p:cNvSpPr>
              <p:nvPr/>
            </p:nvSpPr>
            <p:spPr bwMode="auto">
              <a:xfrm>
                <a:off x="1010" y="3342"/>
                <a:ext cx="84"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0" name="Rectangle 74"/>
              <p:cNvSpPr>
                <a:spLocks noChangeArrowheads="1"/>
              </p:cNvSpPr>
              <p:nvPr/>
            </p:nvSpPr>
            <p:spPr bwMode="auto">
              <a:xfrm>
                <a:off x="1383" y="3305"/>
                <a:ext cx="84"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1" name="Rectangle 75"/>
              <p:cNvSpPr>
                <a:spLocks noChangeArrowheads="1"/>
              </p:cNvSpPr>
              <p:nvPr/>
            </p:nvSpPr>
            <p:spPr bwMode="auto">
              <a:xfrm>
                <a:off x="1757" y="3242"/>
                <a:ext cx="83"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2" name="Rectangle 76"/>
              <p:cNvSpPr>
                <a:spLocks noChangeArrowheads="1"/>
              </p:cNvSpPr>
              <p:nvPr/>
            </p:nvSpPr>
            <p:spPr bwMode="auto">
              <a:xfrm>
                <a:off x="2129" y="3154"/>
                <a:ext cx="84"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3" name="Rectangle 77"/>
              <p:cNvSpPr>
                <a:spLocks noChangeArrowheads="1"/>
              </p:cNvSpPr>
              <p:nvPr/>
            </p:nvSpPr>
            <p:spPr bwMode="auto">
              <a:xfrm>
                <a:off x="2502" y="3041"/>
                <a:ext cx="85"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4" name="Rectangle 78"/>
              <p:cNvSpPr>
                <a:spLocks noChangeArrowheads="1"/>
              </p:cNvSpPr>
              <p:nvPr/>
            </p:nvSpPr>
            <p:spPr bwMode="auto">
              <a:xfrm>
                <a:off x="2876" y="2903"/>
                <a:ext cx="84" cy="83"/>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5" name="Rectangle 79"/>
              <p:cNvSpPr>
                <a:spLocks noChangeArrowheads="1"/>
              </p:cNvSpPr>
              <p:nvPr/>
            </p:nvSpPr>
            <p:spPr bwMode="auto">
              <a:xfrm>
                <a:off x="3249" y="2739"/>
                <a:ext cx="84"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6" name="Rectangle 80"/>
              <p:cNvSpPr>
                <a:spLocks noChangeArrowheads="1"/>
              </p:cNvSpPr>
              <p:nvPr/>
            </p:nvSpPr>
            <p:spPr bwMode="auto">
              <a:xfrm>
                <a:off x="3623" y="2550"/>
                <a:ext cx="83"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7" name="Rectangle 81"/>
              <p:cNvSpPr>
                <a:spLocks noChangeArrowheads="1"/>
              </p:cNvSpPr>
              <p:nvPr/>
            </p:nvSpPr>
            <p:spPr bwMode="auto">
              <a:xfrm>
                <a:off x="3996" y="2336"/>
                <a:ext cx="83" cy="84"/>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8" name="Freeform 82"/>
              <p:cNvSpPr>
                <a:spLocks/>
              </p:cNvSpPr>
              <p:nvPr/>
            </p:nvSpPr>
            <p:spPr bwMode="auto">
              <a:xfrm>
                <a:off x="679" y="2379"/>
                <a:ext cx="3359" cy="1019"/>
              </a:xfrm>
              <a:custGeom>
                <a:avLst/>
                <a:gdLst>
                  <a:gd name="T0" fmla="*/ 0 w 6717"/>
                  <a:gd name="T1" fmla="*/ 2037 h 2037"/>
                  <a:gd name="T2" fmla="*/ 372 w 6717"/>
                  <a:gd name="T3" fmla="*/ 2031 h 2037"/>
                  <a:gd name="T4" fmla="*/ 745 w 6717"/>
                  <a:gd name="T5" fmla="*/ 2011 h 2037"/>
                  <a:gd name="T6" fmla="*/ 1118 w 6717"/>
                  <a:gd name="T7" fmla="*/ 1980 h 2037"/>
                  <a:gd name="T8" fmla="*/ 1491 w 6717"/>
                  <a:gd name="T9" fmla="*/ 1936 h 2037"/>
                  <a:gd name="T10" fmla="*/ 1866 w 6717"/>
                  <a:gd name="T11" fmla="*/ 1879 h 2037"/>
                  <a:gd name="T12" fmla="*/ 2239 w 6717"/>
                  <a:gd name="T13" fmla="*/ 1810 h 2037"/>
                  <a:gd name="T14" fmla="*/ 2611 w 6717"/>
                  <a:gd name="T15" fmla="*/ 1729 h 2037"/>
                  <a:gd name="T16" fmla="*/ 2984 w 6717"/>
                  <a:gd name="T17" fmla="*/ 1635 h 2037"/>
                  <a:gd name="T18" fmla="*/ 3357 w 6717"/>
                  <a:gd name="T19" fmla="*/ 1528 h 2037"/>
                  <a:gd name="T20" fmla="*/ 3732 w 6717"/>
                  <a:gd name="T21" fmla="*/ 1408 h 2037"/>
                  <a:gd name="T22" fmla="*/ 4105 w 6717"/>
                  <a:gd name="T23" fmla="*/ 1276 h 2037"/>
                  <a:gd name="T24" fmla="*/ 4478 w 6717"/>
                  <a:gd name="T25" fmla="*/ 1132 h 2037"/>
                  <a:gd name="T26" fmla="*/ 4850 w 6717"/>
                  <a:gd name="T27" fmla="*/ 973 h 2037"/>
                  <a:gd name="T28" fmla="*/ 5223 w 6717"/>
                  <a:gd name="T29" fmla="*/ 805 h 2037"/>
                  <a:gd name="T30" fmla="*/ 5598 w 6717"/>
                  <a:gd name="T31" fmla="*/ 622 h 2037"/>
                  <a:gd name="T32" fmla="*/ 5971 w 6717"/>
                  <a:gd name="T33" fmla="*/ 427 h 2037"/>
                  <a:gd name="T34" fmla="*/ 6344 w 6717"/>
                  <a:gd name="T35" fmla="*/ 220 h 2037"/>
                  <a:gd name="T36" fmla="*/ 6717 w 6717"/>
                  <a:gd name="T37" fmla="*/ 0 h 2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7" h="2037">
                    <a:moveTo>
                      <a:pt x="0" y="2037"/>
                    </a:moveTo>
                    <a:lnTo>
                      <a:pt x="372" y="2031"/>
                    </a:lnTo>
                    <a:lnTo>
                      <a:pt x="745" y="2011"/>
                    </a:lnTo>
                    <a:lnTo>
                      <a:pt x="1118" y="1980"/>
                    </a:lnTo>
                    <a:lnTo>
                      <a:pt x="1491" y="1936"/>
                    </a:lnTo>
                    <a:lnTo>
                      <a:pt x="1866" y="1879"/>
                    </a:lnTo>
                    <a:lnTo>
                      <a:pt x="2239" y="1810"/>
                    </a:lnTo>
                    <a:lnTo>
                      <a:pt x="2611" y="1729"/>
                    </a:lnTo>
                    <a:lnTo>
                      <a:pt x="2984" y="1635"/>
                    </a:lnTo>
                    <a:lnTo>
                      <a:pt x="3357" y="1528"/>
                    </a:lnTo>
                    <a:lnTo>
                      <a:pt x="3732" y="1408"/>
                    </a:lnTo>
                    <a:lnTo>
                      <a:pt x="4105" y="1276"/>
                    </a:lnTo>
                    <a:lnTo>
                      <a:pt x="4478" y="1132"/>
                    </a:lnTo>
                    <a:lnTo>
                      <a:pt x="4850" y="973"/>
                    </a:lnTo>
                    <a:lnTo>
                      <a:pt x="5223" y="805"/>
                    </a:lnTo>
                    <a:lnTo>
                      <a:pt x="5598" y="622"/>
                    </a:lnTo>
                    <a:lnTo>
                      <a:pt x="5971" y="427"/>
                    </a:lnTo>
                    <a:lnTo>
                      <a:pt x="6344" y="220"/>
                    </a:lnTo>
                    <a:lnTo>
                      <a:pt x="671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19" name="Rectangle 83"/>
              <p:cNvSpPr>
                <a:spLocks noChangeArrowheads="1"/>
              </p:cNvSpPr>
              <p:nvPr/>
            </p:nvSpPr>
            <p:spPr bwMode="auto">
              <a:xfrm>
                <a:off x="4368" y="2097"/>
                <a:ext cx="85" cy="85"/>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0" name="Freeform 84"/>
              <p:cNvSpPr>
                <a:spLocks/>
              </p:cNvSpPr>
              <p:nvPr/>
            </p:nvSpPr>
            <p:spPr bwMode="auto">
              <a:xfrm>
                <a:off x="4038" y="2140"/>
                <a:ext cx="373" cy="239"/>
              </a:xfrm>
              <a:custGeom>
                <a:avLst/>
                <a:gdLst>
                  <a:gd name="T0" fmla="*/ 0 w 747"/>
                  <a:gd name="T1" fmla="*/ 479 h 479"/>
                  <a:gd name="T2" fmla="*/ 372 w 747"/>
                  <a:gd name="T3" fmla="*/ 246 h 479"/>
                  <a:gd name="T4" fmla="*/ 747 w 747"/>
                  <a:gd name="T5" fmla="*/ 0 h 479"/>
                </a:gdLst>
                <a:ahLst/>
                <a:cxnLst>
                  <a:cxn ang="0">
                    <a:pos x="T0" y="T1"/>
                  </a:cxn>
                  <a:cxn ang="0">
                    <a:pos x="T2" y="T3"/>
                  </a:cxn>
                  <a:cxn ang="0">
                    <a:pos x="T4" y="T5"/>
                  </a:cxn>
                </a:cxnLst>
                <a:rect l="0" t="0" r="r" b="b"/>
                <a:pathLst>
                  <a:path w="747" h="479">
                    <a:moveTo>
                      <a:pt x="0" y="479"/>
                    </a:moveTo>
                    <a:lnTo>
                      <a:pt x="372" y="246"/>
                    </a:lnTo>
                    <a:lnTo>
                      <a:pt x="74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1" name="Rectangle 85"/>
              <p:cNvSpPr>
                <a:spLocks noChangeArrowheads="1"/>
              </p:cNvSpPr>
              <p:nvPr/>
            </p:nvSpPr>
            <p:spPr bwMode="auto">
              <a:xfrm>
                <a:off x="636" y="2097"/>
                <a:ext cx="85" cy="85"/>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2" name="Line 86"/>
              <p:cNvSpPr>
                <a:spLocks noChangeShapeType="1"/>
              </p:cNvSpPr>
              <p:nvPr/>
            </p:nvSpPr>
            <p:spPr bwMode="auto">
              <a:xfrm>
                <a:off x="637" y="2140"/>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3" name="Line 87"/>
              <p:cNvSpPr>
                <a:spLocks noChangeShapeType="1"/>
              </p:cNvSpPr>
              <p:nvPr/>
            </p:nvSpPr>
            <p:spPr bwMode="auto">
              <a:xfrm>
                <a:off x="679" y="2098"/>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4" name="Rectangle 88"/>
              <p:cNvSpPr>
                <a:spLocks noChangeArrowheads="1"/>
              </p:cNvSpPr>
              <p:nvPr/>
            </p:nvSpPr>
            <p:spPr bwMode="auto">
              <a:xfrm>
                <a:off x="1010" y="2211"/>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5" name="Line 89"/>
              <p:cNvSpPr>
                <a:spLocks noChangeShapeType="1"/>
              </p:cNvSpPr>
              <p:nvPr/>
            </p:nvSpPr>
            <p:spPr bwMode="auto">
              <a:xfrm>
                <a:off x="1010" y="2253"/>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6" name="Line 90"/>
              <p:cNvSpPr>
                <a:spLocks noChangeShapeType="1"/>
              </p:cNvSpPr>
              <p:nvPr/>
            </p:nvSpPr>
            <p:spPr bwMode="auto">
              <a:xfrm>
                <a:off x="1052" y="2211"/>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7" name="Rectangle 91"/>
              <p:cNvSpPr>
                <a:spLocks noChangeArrowheads="1"/>
              </p:cNvSpPr>
              <p:nvPr/>
            </p:nvSpPr>
            <p:spPr bwMode="auto">
              <a:xfrm>
                <a:off x="1383" y="2299"/>
                <a:ext cx="84" cy="83"/>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8" name="Line 92"/>
              <p:cNvSpPr>
                <a:spLocks noChangeShapeType="1"/>
              </p:cNvSpPr>
              <p:nvPr/>
            </p:nvSpPr>
            <p:spPr bwMode="auto">
              <a:xfrm>
                <a:off x="1384" y="2341"/>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29" name="Line 93"/>
              <p:cNvSpPr>
                <a:spLocks noChangeShapeType="1"/>
              </p:cNvSpPr>
              <p:nvPr/>
            </p:nvSpPr>
            <p:spPr bwMode="auto">
              <a:xfrm>
                <a:off x="1425" y="2299"/>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0" name="Rectangle 94"/>
              <p:cNvSpPr>
                <a:spLocks noChangeArrowheads="1"/>
              </p:cNvSpPr>
              <p:nvPr/>
            </p:nvSpPr>
            <p:spPr bwMode="auto">
              <a:xfrm>
                <a:off x="1757" y="2361"/>
                <a:ext cx="83"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1" name="Line 95"/>
              <p:cNvSpPr>
                <a:spLocks noChangeShapeType="1"/>
              </p:cNvSpPr>
              <p:nvPr/>
            </p:nvSpPr>
            <p:spPr bwMode="auto">
              <a:xfrm>
                <a:off x="1757" y="2404"/>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2" name="Line 96"/>
              <p:cNvSpPr>
                <a:spLocks noChangeShapeType="1"/>
              </p:cNvSpPr>
              <p:nvPr/>
            </p:nvSpPr>
            <p:spPr bwMode="auto">
              <a:xfrm>
                <a:off x="1799" y="2362"/>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3" name="Rectangle 97"/>
              <p:cNvSpPr>
                <a:spLocks noChangeArrowheads="1"/>
              </p:cNvSpPr>
              <p:nvPr/>
            </p:nvSpPr>
            <p:spPr bwMode="auto">
              <a:xfrm>
                <a:off x="2129" y="2399"/>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4" name="Line 98"/>
              <p:cNvSpPr>
                <a:spLocks noChangeShapeType="1"/>
              </p:cNvSpPr>
              <p:nvPr/>
            </p:nvSpPr>
            <p:spPr bwMode="auto">
              <a:xfrm>
                <a:off x="2130" y="2442"/>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5" name="Line 99"/>
              <p:cNvSpPr>
                <a:spLocks noChangeShapeType="1"/>
              </p:cNvSpPr>
              <p:nvPr/>
            </p:nvSpPr>
            <p:spPr bwMode="auto">
              <a:xfrm>
                <a:off x="2172" y="2400"/>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6" name="Rectangle 100"/>
              <p:cNvSpPr>
                <a:spLocks noChangeArrowheads="1"/>
              </p:cNvSpPr>
              <p:nvPr/>
            </p:nvSpPr>
            <p:spPr bwMode="auto">
              <a:xfrm>
                <a:off x="2502" y="2412"/>
                <a:ext cx="85" cy="85"/>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7" name="Line 101"/>
              <p:cNvSpPr>
                <a:spLocks noChangeShapeType="1"/>
              </p:cNvSpPr>
              <p:nvPr/>
            </p:nvSpPr>
            <p:spPr bwMode="auto">
              <a:xfrm>
                <a:off x="2503" y="2454"/>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8" name="Line 102"/>
              <p:cNvSpPr>
                <a:spLocks noChangeShapeType="1"/>
              </p:cNvSpPr>
              <p:nvPr/>
            </p:nvSpPr>
            <p:spPr bwMode="auto">
              <a:xfrm>
                <a:off x="2545" y="2412"/>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39" name="Rectangle 103"/>
              <p:cNvSpPr>
                <a:spLocks noChangeArrowheads="1"/>
              </p:cNvSpPr>
              <p:nvPr/>
            </p:nvSpPr>
            <p:spPr bwMode="auto">
              <a:xfrm>
                <a:off x="2876" y="2399"/>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0" name="Line 104"/>
              <p:cNvSpPr>
                <a:spLocks noChangeShapeType="1"/>
              </p:cNvSpPr>
              <p:nvPr/>
            </p:nvSpPr>
            <p:spPr bwMode="auto">
              <a:xfrm>
                <a:off x="2876" y="2442"/>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1" name="Line 105"/>
              <p:cNvSpPr>
                <a:spLocks noChangeShapeType="1"/>
              </p:cNvSpPr>
              <p:nvPr/>
            </p:nvSpPr>
            <p:spPr bwMode="auto">
              <a:xfrm>
                <a:off x="2918" y="2400"/>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2" name="Rectangle 106"/>
              <p:cNvSpPr>
                <a:spLocks noChangeArrowheads="1"/>
              </p:cNvSpPr>
              <p:nvPr/>
            </p:nvSpPr>
            <p:spPr bwMode="auto">
              <a:xfrm>
                <a:off x="3249" y="2361"/>
                <a:ext cx="84"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3" name="Line 107"/>
              <p:cNvSpPr>
                <a:spLocks noChangeShapeType="1"/>
              </p:cNvSpPr>
              <p:nvPr/>
            </p:nvSpPr>
            <p:spPr bwMode="auto">
              <a:xfrm>
                <a:off x="3250" y="2404"/>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4" name="Line 108"/>
              <p:cNvSpPr>
                <a:spLocks noChangeShapeType="1"/>
              </p:cNvSpPr>
              <p:nvPr/>
            </p:nvSpPr>
            <p:spPr bwMode="auto">
              <a:xfrm>
                <a:off x="3291" y="2362"/>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5" name="Rectangle 109"/>
              <p:cNvSpPr>
                <a:spLocks noChangeArrowheads="1"/>
              </p:cNvSpPr>
              <p:nvPr/>
            </p:nvSpPr>
            <p:spPr bwMode="auto">
              <a:xfrm>
                <a:off x="3623" y="2299"/>
                <a:ext cx="83" cy="83"/>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6" name="Line 110"/>
              <p:cNvSpPr>
                <a:spLocks noChangeShapeType="1"/>
              </p:cNvSpPr>
              <p:nvPr/>
            </p:nvSpPr>
            <p:spPr bwMode="auto">
              <a:xfrm>
                <a:off x="3623" y="2341"/>
                <a:ext cx="83"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7" name="Line 111"/>
              <p:cNvSpPr>
                <a:spLocks noChangeShapeType="1"/>
              </p:cNvSpPr>
              <p:nvPr/>
            </p:nvSpPr>
            <p:spPr bwMode="auto">
              <a:xfrm>
                <a:off x="3665" y="2299"/>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8" name="Rectangle 112"/>
              <p:cNvSpPr>
                <a:spLocks noChangeArrowheads="1"/>
              </p:cNvSpPr>
              <p:nvPr/>
            </p:nvSpPr>
            <p:spPr bwMode="auto">
              <a:xfrm>
                <a:off x="3996" y="2211"/>
                <a:ext cx="83" cy="84"/>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49" name="Line 113"/>
              <p:cNvSpPr>
                <a:spLocks noChangeShapeType="1"/>
              </p:cNvSpPr>
              <p:nvPr/>
            </p:nvSpPr>
            <p:spPr bwMode="auto">
              <a:xfrm>
                <a:off x="3996" y="2253"/>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50" name="Line 114"/>
              <p:cNvSpPr>
                <a:spLocks noChangeShapeType="1"/>
              </p:cNvSpPr>
              <p:nvPr/>
            </p:nvSpPr>
            <p:spPr bwMode="auto">
              <a:xfrm>
                <a:off x="4038" y="2211"/>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51" name="Freeform 115"/>
              <p:cNvSpPr>
                <a:spLocks/>
              </p:cNvSpPr>
              <p:nvPr/>
            </p:nvSpPr>
            <p:spPr bwMode="auto">
              <a:xfrm>
                <a:off x="679" y="2140"/>
                <a:ext cx="3359" cy="314"/>
              </a:xfrm>
              <a:custGeom>
                <a:avLst/>
                <a:gdLst>
                  <a:gd name="T0" fmla="*/ 0 w 6717"/>
                  <a:gd name="T1" fmla="*/ 0 h 630"/>
                  <a:gd name="T2" fmla="*/ 372 w 6717"/>
                  <a:gd name="T3" fmla="*/ 120 h 630"/>
                  <a:gd name="T4" fmla="*/ 745 w 6717"/>
                  <a:gd name="T5" fmla="*/ 228 h 630"/>
                  <a:gd name="T6" fmla="*/ 1118 w 6717"/>
                  <a:gd name="T7" fmla="*/ 321 h 630"/>
                  <a:gd name="T8" fmla="*/ 1491 w 6717"/>
                  <a:gd name="T9" fmla="*/ 403 h 630"/>
                  <a:gd name="T10" fmla="*/ 1866 w 6717"/>
                  <a:gd name="T11" fmla="*/ 473 h 630"/>
                  <a:gd name="T12" fmla="*/ 2239 w 6717"/>
                  <a:gd name="T13" fmla="*/ 528 h 630"/>
                  <a:gd name="T14" fmla="*/ 2611 w 6717"/>
                  <a:gd name="T15" fmla="*/ 573 h 630"/>
                  <a:gd name="T16" fmla="*/ 2984 w 6717"/>
                  <a:gd name="T17" fmla="*/ 605 h 630"/>
                  <a:gd name="T18" fmla="*/ 3357 w 6717"/>
                  <a:gd name="T19" fmla="*/ 624 h 630"/>
                  <a:gd name="T20" fmla="*/ 3732 w 6717"/>
                  <a:gd name="T21" fmla="*/ 630 h 630"/>
                  <a:gd name="T22" fmla="*/ 4105 w 6717"/>
                  <a:gd name="T23" fmla="*/ 624 h 630"/>
                  <a:gd name="T24" fmla="*/ 4478 w 6717"/>
                  <a:gd name="T25" fmla="*/ 605 h 630"/>
                  <a:gd name="T26" fmla="*/ 4850 w 6717"/>
                  <a:gd name="T27" fmla="*/ 573 h 630"/>
                  <a:gd name="T28" fmla="*/ 5223 w 6717"/>
                  <a:gd name="T29" fmla="*/ 528 h 630"/>
                  <a:gd name="T30" fmla="*/ 5598 w 6717"/>
                  <a:gd name="T31" fmla="*/ 473 h 630"/>
                  <a:gd name="T32" fmla="*/ 5971 w 6717"/>
                  <a:gd name="T33" fmla="*/ 403 h 630"/>
                  <a:gd name="T34" fmla="*/ 6344 w 6717"/>
                  <a:gd name="T35" fmla="*/ 321 h 630"/>
                  <a:gd name="T36" fmla="*/ 6717 w 6717"/>
                  <a:gd name="T37" fmla="*/ 228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7" h="630">
                    <a:moveTo>
                      <a:pt x="0" y="0"/>
                    </a:moveTo>
                    <a:lnTo>
                      <a:pt x="372" y="120"/>
                    </a:lnTo>
                    <a:lnTo>
                      <a:pt x="745" y="228"/>
                    </a:lnTo>
                    <a:lnTo>
                      <a:pt x="1118" y="321"/>
                    </a:lnTo>
                    <a:lnTo>
                      <a:pt x="1491" y="403"/>
                    </a:lnTo>
                    <a:lnTo>
                      <a:pt x="1866" y="473"/>
                    </a:lnTo>
                    <a:lnTo>
                      <a:pt x="2239" y="528"/>
                    </a:lnTo>
                    <a:lnTo>
                      <a:pt x="2611" y="573"/>
                    </a:lnTo>
                    <a:lnTo>
                      <a:pt x="2984" y="605"/>
                    </a:lnTo>
                    <a:lnTo>
                      <a:pt x="3357" y="624"/>
                    </a:lnTo>
                    <a:lnTo>
                      <a:pt x="3732" y="630"/>
                    </a:lnTo>
                    <a:lnTo>
                      <a:pt x="4105" y="624"/>
                    </a:lnTo>
                    <a:lnTo>
                      <a:pt x="4478" y="605"/>
                    </a:lnTo>
                    <a:lnTo>
                      <a:pt x="4850" y="573"/>
                    </a:lnTo>
                    <a:lnTo>
                      <a:pt x="5223" y="528"/>
                    </a:lnTo>
                    <a:lnTo>
                      <a:pt x="5598" y="473"/>
                    </a:lnTo>
                    <a:lnTo>
                      <a:pt x="5971" y="403"/>
                    </a:lnTo>
                    <a:lnTo>
                      <a:pt x="6344" y="321"/>
                    </a:lnTo>
                    <a:lnTo>
                      <a:pt x="6717" y="228"/>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52" name="Rectangle 116"/>
              <p:cNvSpPr>
                <a:spLocks noChangeArrowheads="1"/>
              </p:cNvSpPr>
              <p:nvPr/>
            </p:nvSpPr>
            <p:spPr bwMode="auto">
              <a:xfrm>
                <a:off x="4368" y="2097"/>
                <a:ext cx="85" cy="85"/>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53" name="Line 117"/>
              <p:cNvSpPr>
                <a:spLocks noChangeShapeType="1"/>
              </p:cNvSpPr>
              <p:nvPr/>
            </p:nvSpPr>
            <p:spPr bwMode="auto">
              <a:xfrm>
                <a:off x="4369" y="2140"/>
                <a:ext cx="84"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54" name="Line 118"/>
              <p:cNvSpPr>
                <a:spLocks noChangeShapeType="1"/>
              </p:cNvSpPr>
              <p:nvPr/>
            </p:nvSpPr>
            <p:spPr bwMode="auto">
              <a:xfrm>
                <a:off x="4411" y="2098"/>
                <a:ext cx="0" cy="84"/>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55" name="Freeform 119"/>
              <p:cNvSpPr>
                <a:spLocks/>
              </p:cNvSpPr>
              <p:nvPr/>
            </p:nvSpPr>
            <p:spPr bwMode="auto">
              <a:xfrm>
                <a:off x="4038" y="2140"/>
                <a:ext cx="373" cy="113"/>
              </a:xfrm>
              <a:custGeom>
                <a:avLst/>
                <a:gdLst>
                  <a:gd name="T0" fmla="*/ 0 w 747"/>
                  <a:gd name="T1" fmla="*/ 228 h 228"/>
                  <a:gd name="T2" fmla="*/ 372 w 747"/>
                  <a:gd name="T3" fmla="*/ 120 h 228"/>
                  <a:gd name="T4" fmla="*/ 747 w 747"/>
                  <a:gd name="T5" fmla="*/ 0 h 228"/>
                </a:gdLst>
                <a:ahLst/>
                <a:cxnLst>
                  <a:cxn ang="0">
                    <a:pos x="T0" y="T1"/>
                  </a:cxn>
                  <a:cxn ang="0">
                    <a:pos x="T2" y="T3"/>
                  </a:cxn>
                  <a:cxn ang="0">
                    <a:pos x="T4" y="T5"/>
                  </a:cxn>
                </a:cxnLst>
                <a:rect l="0" t="0" r="r" b="b"/>
                <a:pathLst>
                  <a:path w="747" h="228">
                    <a:moveTo>
                      <a:pt x="0" y="228"/>
                    </a:moveTo>
                    <a:lnTo>
                      <a:pt x="372" y="120"/>
                    </a:lnTo>
                    <a:lnTo>
                      <a:pt x="747" y="0"/>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56" name="Rectangle 120"/>
              <p:cNvSpPr>
                <a:spLocks noChangeArrowheads="1"/>
              </p:cNvSpPr>
              <p:nvPr/>
            </p:nvSpPr>
            <p:spPr bwMode="auto">
              <a:xfrm>
                <a:off x="636" y="840"/>
                <a:ext cx="85" cy="85"/>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57" name="Rectangle 121"/>
              <p:cNvSpPr>
                <a:spLocks noChangeArrowheads="1"/>
              </p:cNvSpPr>
              <p:nvPr/>
            </p:nvSpPr>
            <p:spPr bwMode="auto">
              <a:xfrm>
                <a:off x="1010" y="1079"/>
                <a:ext cx="84"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58" name="Rectangle 122"/>
              <p:cNvSpPr>
                <a:spLocks noChangeArrowheads="1"/>
              </p:cNvSpPr>
              <p:nvPr/>
            </p:nvSpPr>
            <p:spPr bwMode="auto">
              <a:xfrm>
                <a:off x="1383" y="1293"/>
                <a:ext cx="84"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59" name="Rectangle 123"/>
              <p:cNvSpPr>
                <a:spLocks noChangeArrowheads="1"/>
              </p:cNvSpPr>
              <p:nvPr/>
            </p:nvSpPr>
            <p:spPr bwMode="auto">
              <a:xfrm>
                <a:off x="1757" y="1481"/>
                <a:ext cx="83"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60" name="Rectangle 124"/>
              <p:cNvSpPr>
                <a:spLocks noChangeArrowheads="1"/>
              </p:cNvSpPr>
              <p:nvPr/>
            </p:nvSpPr>
            <p:spPr bwMode="auto">
              <a:xfrm>
                <a:off x="2129" y="1645"/>
                <a:ext cx="84" cy="83"/>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61" name="Rectangle 125"/>
              <p:cNvSpPr>
                <a:spLocks noChangeArrowheads="1"/>
              </p:cNvSpPr>
              <p:nvPr/>
            </p:nvSpPr>
            <p:spPr bwMode="auto">
              <a:xfrm>
                <a:off x="2502" y="1784"/>
                <a:ext cx="85"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62" name="Rectangle 126"/>
              <p:cNvSpPr>
                <a:spLocks noChangeArrowheads="1"/>
              </p:cNvSpPr>
              <p:nvPr/>
            </p:nvSpPr>
            <p:spPr bwMode="auto">
              <a:xfrm>
                <a:off x="2876" y="1896"/>
                <a:ext cx="84"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63" name="Rectangle 127"/>
              <p:cNvSpPr>
                <a:spLocks noChangeArrowheads="1"/>
              </p:cNvSpPr>
              <p:nvPr/>
            </p:nvSpPr>
            <p:spPr bwMode="auto">
              <a:xfrm>
                <a:off x="3249" y="1985"/>
                <a:ext cx="84" cy="83"/>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64" name="Rectangle 128"/>
              <p:cNvSpPr>
                <a:spLocks noChangeArrowheads="1"/>
              </p:cNvSpPr>
              <p:nvPr/>
            </p:nvSpPr>
            <p:spPr bwMode="auto">
              <a:xfrm>
                <a:off x="3623" y="2048"/>
                <a:ext cx="83" cy="83"/>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65" name="Rectangle 129"/>
              <p:cNvSpPr>
                <a:spLocks noChangeArrowheads="1"/>
              </p:cNvSpPr>
              <p:nvPr/>
            </p:nvSpPr>
            <p:spPr bwMode="auto">
              <a:xfrm>
                <a:off x="3996" y="2085"/>
                <a:ext cx="83" cy="84"/>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66" name="Freeform 130"/>
              <p:cNvSpPr>
                <a:spLocks/>
              </p:cNvSpPr>
              <p:nvPr/>
            </p:nvSpPr>
            <p:spPr bwMode="auto">
              <a:xfrm>
                <a:off x="679" y="882"/>
                <a:ext cx="3359" cy="1245"/>
              </a:xfrm>
              <a:custGeom>
                <a:avLst/>
                <a:gdLst>
                  <a:gd name="T0" fmla="*/ 0 w 6717"/>
                  <a:gd name="T1" fmla="*/ 0 h 2490"/>
                  <a:gd name="T2" fmla="*/ 372 w 6717"/>
                  <a:gd name="T3" fmla="*/ 246 h 2490"/>
                  <a:gd name="T4" fmla="*/ 745 w 6717"/>
                  <a:gd name="T5" fmla="*/ 477 h 2490"/>
                  <a:gd name="T6" fmla="*/ 1118 w 6717"/>
                  <a:gd name="T7" fmla="*/ 698 h 2490"/>
                  <a:gd name="T8" fmla="*/ 1491 w 6717"/>
                  <a:gd name="T9" fmla="*/ 906 h 2490"/>
                  <a:gd name="T10" fmla="*/ 1866 w 6717"/>
                  <a:gd name="T11" fmla="*/ 1101 h 2490"/>
                  <a:gd name="T12" fmla="*/ 2239 w 6717"/>
                  <a:gd name="T13" fmla="*/ 1282 h 2490"/>
                  <a:gd name="T14" fmla="*/ 2611 w 6717"/>
                  <a:gd name="T15" fmla="*/ 1452 h 2490"/>
                  <a:gd name="T16" fmla="*/ 2984 w 6717"/>
                  <a:gd name="T17" fmla="*/ 1609 h 2490"/>
                  <a:gd name="T18" fmla="*/ 3357 w 6717"/>
                  <a:gd name="T19" fmla="*/ 1755 h 2490"/>
                  <a:gd name="T20" fmla="*/ 3732 w 6717"/>
                  <a:gd name="T21" fmla="*/ 1887 h 2490"/>
                  <a:gd name="T22" fmla="*/ 4105 w 6717"/>
                  <a:gd name="T23" fmla="*/ 2006 h 2490"/>
                  <a:gd name="T24" fmla="*/ 4478 w 6717"/>
                  <a:gd name="T25" fmla="*/ 2112 h 2490"/>
                  <a:gd name="T26" fmla="*/ 4850 w 6717"/>
                  <a:gd name="T27" fmla="*/ 2207 h 2490"/>
                  <a:gd name="T28" fmla="*/ 5223 w 6717"/>
                  <a:gd name="T29" fmla="*/ 2289 h 2490"/>
                  <a:gd name="T30" fmla="*/ 5598 w 6717"/>
                  <a:gd name="T31" fmla="*/ 2358 h 2490"/>
                  <a:gd name="T32" fmla="*/ 5971 w 6717"/>
                  <a:gd name="T33" fmla="*/ 2415 h 2490"/>
                  <a:gd name="T34" fmla="*/ 6344 w 6717"/>
                  <a:gd name="T35" fmla="*/ 2458 h 2490"/>
                  <a:gd name="T36" fmla="*/ 6717 w 6717"/>
                  <a:gd name="T37" fmla="*/ 2490 h 2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17" h="2490">
                    <a:moveTo>
                      <a:pt x="0" y="0"/>
                    </a:moveTo>
                    <a:lnTo>
                      <a:pt x="372" y="246"/>
                    </a:lnTo>
                    <a:lnTo>
                      <a:pt x="745" y="477"/>
                    </a:lnTo>
                    <a:lnTo>
                      <a:pt x="1118" y="698"/>
                    </a:lnTo>
                    <a:lnTo>
                      <a:pt x="1491" y="906"/>
                    </a:lnTo>
                    <a:lnTo>
                      <a:pt x="1866" y="1101"/>
                    </a:lnTo>
                    <a:lnTo>
                      <a:pt x="2239" y="1282"/>
                    </a:lnTo>
                    <a:lnTo>
                      <a:pt x="2611" y="1452"/>
                    </a:lnTo>
                    <a:lnTo>
                      <a:pt x="2984" y="1609"/>
                    </a:lnTo>
                    <a:lnTo>
                      <a:pt x="3357" y="1755"/>
                    </a:lnTo>
                    <a:lnTo>
                      <a:pt x="3732" y="1887"/>
                    </a:lnTo>
                    <a:lnTo>
                      <a:pt x="4105" y="2006"/>
                    </a:lnTo>
                    <a:lnTo>
                      <a:pt x="4478" y="2112"/>
                    </a:lnTo>
                    <a:lnTo>
                      <a:pt x="4850" y="2207"/>
                    </a:lnTo>
                    <a:lnTo>
                      <a:pt x="5223" y="2289"/>
                    </a:lnTo>
                    <a:lnTo>
                      <a:pt x="5598" y="2358"/>
                    </a:lnTo>
                    <a:lnTo>
                      <a:pt x="5971" y="2415"/>
                    </a:lnTo>
                    <a:lnTo>
                      <a:pt x="6344" y="2458"/>
                    </a:lnTo>
                    <a:lnTo>
                      <a:pt x="6717" y="2490"/>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67" name="Rectangle 131"/>
              <p:cNvSpPr>
                <a:spLocks noChangeArrowheads="1"/>
              </p:cNvSpPr>
              <p:nvPr/>
            </p:nvSpPr>
            <p:spPr bwMode="auto">
              <a:xfrm>
                <a:off x="4368" y="2097"/>
                <a:ext cx="85" cy="85"/>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868" name="Freeform 132"/>
              <p:cNvSpPr>
                <a:spLocks/>
              </p:cNvSpPr>
              <p:nvPr/>
            </p:nvSpPr>
            <p:spPr bwMode="auto">
              <a:xfrm>
                <a:off x="4038" y="2127"/>
                <a:ext cx="373" cy="13"/>
              </a:xfrm>
              <a:custGeom>
                <a:avLst/>
                <a:gdLst>
                  <a:gd name="T0" fmla="*/ 0 w 747"/>
                  <a:gd name="T1" fmla="*/ 0 h 24"/>
                  <a:gd name="T2" fmla="*/ 372 w 747"/>
                  <a:gd name="T3" fmla="*/ 18 h 24"/>
                  <a:gd name="T4" fmla="*/ 747 w 747"/>
                  <a:gd name="T5" fmla="*/ 24 h 24"/>
                </a:gdLst>
                <a:ahLst/>
                <a:cxnLst>
                  <a:cxn ang="0">
                    <a:pos x="T0" y="T1"/>
                  </a:cxn>
                  <a:cxn ang="0">
                    <a:pos x="T2" y="T3"/>
                  </a:cxn>
                  <a:cxn ang="0">
                    <a:pos x="T4" y="T5"/>
                  </a:cxn>
                </a:cxnLst>
                <a:rect l="0" t="0" r="r" b="b"/>
                <a:pathLst>
                  <a:path w="747" h="24">
                    <a:moveTo>
                      <a:pt x="0" y="0"/>
                    </a:moveTo>
                    <a:lnTo>
                      <a:pt x="372" y="18"/>
                    </a:lnTo>
                    <a:lnTo>
                      <a:pt x="747" y="24"/>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69" name="Line 133"/>
              <p:cNvSpPr>
                <a:spLocks noChangeShapeType="1"/>
              </p:cNvSpPr>
              <p:nvPr/>
            </p:nvSpPr>
            <p:spPr bwMode="auto">
              <a:xfrm flipV="1">
                <a:off x="679" y="3395"/>
                <a:ext cx="3" cy="3"/>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0" name="Line 134"/>
              <p:cNvSpPr>
                <a:spLocks noChangeShapeType="1"/>
              </p:cNvSpPr>
              <p:nvPr/>
            </p:nvSpPr>
            <p:spPr bwMode="auto">
              <a:xfrm flipV="1">
                <a:off x="703" y="338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1" name="Line 135"/>
              <p:cNvSpPr>
                <a:spLocks noChangeShapeType="1"/>
              </p:cNvSpPr>
              <p:nvPr/>
            </p:nvSpPr>
            <p:spPr bwMode="auto">
              <a:xfrm flipV="1">
                <a:off x="727" y="3365"/>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2" name="Line 136"/>
              <p:cNvSpPr>
                <a:spLocks noChangeShapeType="1"/>
              </p:cNvSpPr>
              <p:nvPr/>
            </p:nvSpPr>
            <p:spPr bwMode="auto">
              <a:xfrm flipV="1">
                <a:off x="751" y="334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3" name="Line 137"/>
              <p:cNvSpPr>
                <a:spLocks noChangeShapeType="1"/>
              </p:cNvSpPr>
              <p:nvPr/>
            </p:nvSpPr>
            <p:spPr bwMode="auto">
              <a:xfrm flipV="1">
                <a:off x="774" y="3333"/>
                <a:ext cx="4"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4" name="Line 138"/>
              <p:cNvSpPr>
                <a:spLocks noChangeShapeType="1"/>
              </p:cNvSpPr>
              <p:nvPr/>
            </p:nvSpPr>
            <p:spPr bwMode="auto">
              <a:xfrm flipV="1">
                <a:off x="798" y="3317"/>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5" name="Line 139"/>
              <p:cNvSpPr>
                <a:spLocks noChangeShapeType="1"/>
              </p:cNvSpPr>
              <p:nvPr/>
            </p:nvSpPr>
            <p:spPr bwMode="auto">
              <a:xfrm flipV="1">
                <a:off x="822" y="330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6" name="Line 140"/>
              <p:cNvSpPr>
                <a:spLocks noChangeShapeType="1"/>
              </p:cNvSpPr>
              <p:nvPr/>
            </p:nvSpPr>
            <p:spPr bwMode="auto">
              <a:xfrm flipV="1">
                <a:off x="846" y="328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7" name="Line 141"/>
              <p:cNvSpPr>
                <a:spLocks noChangeShapeType="1"/>
              </p:cNvSpPr>
              <p:nvPr/>
            </p:nvSpPr>
            <p:spPr bwMode="auto">
              <a:xfrm flipV="1">
                <a:off x="870" y="3270"/>
                <a:ext cx="3" cy="3"/>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8" name="Line 142"/>
              <p:cNvSpPr>
                <a:spLocks noChangeShapeType="1"/>
              </p:cNvSpPr>
              <p:nvPr/>
            </p:nvSpPr>
            <p:spPr bwMode="auto">
              <a:xfrm flipV="1">
                <a:off x="893" y="325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79" name="Line 143"/>
              <p:cNvSpPr>
                <a:spLocks noChangeShapeType="1"/>
              </p:cNvSpPr>
              <p:nvPr/>
            </p:nvSpPr>
            <p:spPr bwMode="auto">
              <a:xfrm flipV="1">
                <a:off x="917" y="324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0" name="Line 144"/>
              <p:cNvSpPr>
                <a:spLocks noChangeShapeType="1"/>
              </p:cNvSpPr>
              <p:nvPr/>
            </p:nvSpPr>
            <p:spPr bwMode="auto">
              <a:xfrm flipV="1">
                <a:off x="941" y="322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1" name="Line 145"/>
              <p:cNvSpPr>
                <a:spLocks noChangeShapeType="1"/>
              </p:cNvSpPr>
              <p:nvPr/>
            </p:nvSpPr>
            <p:spPr bwMode="auto">
              <a:xfrm flipV="1">
                <a:off x="965" y="321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2" name="Line 146"/>
              <p:cNvSpPr>
                <a:spLocks noChangeShapeType="1"/>
              </p:cNvSpPr>
              <p:nvPr/>
            </p:nvSpPr>
            <p:spPr bwMode="auto">
              <a:xfrm flipV="1">
                <a:off x="989" y="319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3" name="Line 147"/>
              <p:cNvSpPr>
                <a:spLocks noChangeShapeType="1"/>
              </p:cNvSpPr>
              <p:nvPr/>
            </p:nvSpPr>
            <p:spPr bwMode="auto">
              <a:xfrm flipV="1">
                <a:off x="1012" y="3181"/>
                <a:ext cx="3" cy="3"/>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4" name="Line 148"/>
              <p:cNvSpPr>
                <a:spLocks noChangeShapeType="1"/>
              </p:cNvSpPr>
              <p:nvPr/>
            </p:nvSpPr>
            <p:spPr bwMode="auto">
              <a:xfrm flipV="1">
                <a:off x="1036" y="316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5" name="Line 149"/>
              <p:cNvSpPr>
                <a:spLocks noChangeShapeType="1"/>
              </p:cNvSpPr>
              <p:nvPr/>
            </p:nvSpPr>
            <p:spPr bwMode="auto">
              <a:xfrm flipV="1">
                <a:off x="1060" y="315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6" name="Line 150"/>
              <p:cNvSpPr>
                <a:spLocks noChangeShapeType="1"/>
              </p:cNvSpPr>
              <p:nvPr/>
            </p:nvSpPr>
            <p:spPr bwMode="auto">
              <a:xfrm flipV="1">
                <a:off x="1084" y="313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7" name="Line 151"/>
              <p:cNvSpPr>
                <a:spLocks noChangeShapeType="1"/>
              </p:cNvSpPr>
              <p:nvPr/>
            </p:nvSpPr>
            <p:spPr bwMode="auto">
              <a:xfrm flipV="1">
                <a:off x="1107" y="3124"/>
                <a:ext cx="4"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8" name="Line 152"/>
              <p:cNvSpPr>
                <a:spLocks noChangeShapeType="1"/>
              </p:cNvSpPr>
              <p:nvPr/>
            </p:nvSpPr>
            <p:spPr bwMode="auto">
              <a:xfrm flipV="1">
                <a:off x="1131" y="3110"/>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89" name="Line 153"/>
              <p:cNvSpPr>
                <a:spLocks noChangeShapeType="1"/>
              </p:cNvSpPr>
              <p:nvPr/>
            </p:nvSpPr>
            <p:spPr bwMode="auto">
              <a:xfrm flipV="1">
                <a:off x="1155" y="3096"/>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0" name="Line 154"/>
              <p:cNvSpPr>
                <a:spLocks noChangeShapeType="1"/>
              </p:cNvSpPr>
              <p:nvPr/>
            </p:nvSpPr>
            <p:spPr bwMode="auto">
              <a:xfrm flipV="1">
                <a:off x="1179" y="308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1" name="Line 155"/>
              <p:cNvSpPr>
                <a:spLocks noChangeShapeType="1"/>
              </p:cNvSpPr>
              <p:nvPr/>
            </p:nvSpPr>
            <p:spPr bwMode="auto">
              <a:xfrm flipV="1">
                <a:off x="1203" y="306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2" name="Line 156"/>
              <p:cNvSpPr>
                <a:spLocks noChangeShapeType="1"/>
              </p:cNvSpPr>
              <p:nvPr/>
            </p:nvSpPr>
            <p:spPr bwMode="auto">
              <a:xfrm flipV="1">
                <a:off x="1226" y="305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3" name="Line 157"/>
              <p:cNvSpPr>
                <a:spLocks noChangeShapeType="1"/>
              </p:cNvSpPr>
              <p:nvPr/>
            </p:nvSpPr>
            <p:spPr bwMode="auto">
              <a:xfrm flipV="1">
                <a:off x="1250" y="304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4" name="Line 158"/>
              <p:cNvSpPr>
                <a:spLocks noChangeShapeType="1"/>
              </p:cNvSpPr>
              <p:nvPr/>
            </p:nvSpPr>
            <p:spPr bwMode="auto">
              <a:xfrm flipV="1">
                <a:off x="1274" y="302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5" name="Line 159"/>
              <p:cNvSpPr>
                <a:spLocks noChangeShapeType="1"/>
              </p:cNvSpPr>
              <p:nvPr/>
            </p:nvSpPr>
            <p:spPr bwMode="auto">
              <a:xfrm flipV="1">
                <a:off x="1298" y="301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6" name="Line 160"/>
              <p:cNvSpPr>
                <a:spLocks noChangeShapeType="1"/>
              </p:cNvSpPr>
              <p:nvPr/>
            </p:nvSpPr>
            <p:spPr bwMode="auto">
              <a:xfrm flipV="1">
                <a:off x="1322" y="300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7" name="Line 161"/>
              <p:cNvSpPr>
                <a:spLocks noChangeShapeType="1"/>
              </p:cNvSpPr>
              <p:nvPr/>
            </p:nvSpPr>
            <p:spPr bwMode="auto">
              <a:xfrm flipV="1">
                <a:off x="1345" y="298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8" name="Line 162"/>
              <p:cNvSpPr>
                <a:spLocks noChangeShapeType="1"/>
              </p:cNvSpPr>
              <p:nvPr/>
            </p:nvSpPr>
            <p:spPr bwMode="auto">
              <a:xfrm flipV="1">
                <a:off x="1369" y="2974"/>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899" name="Line 163"/>
              <p:cNvSpPr>
                <a:spLocks noChangeShapeType="1"/>
              </p:cNvSpPr>
              <p:nvPr/>
            </p:nvSpPr>
            <p:spPr bwMode="auto">
              <a:xfrm flipV="1">
                <a:off x="1393" y="296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0" name="Line 164"/>
              <p:cNvSpPr>
                <a:spLocks noChangeShapeType="1"/>
              </p:cNvSpPr>
              <p:nvPr/>
            </p:nvSpPr>
            <p:spPr bwMode="auto">
              <a:xfrm flipV="1">
                <a:off x="1417" y="294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1" name="Line 165"/>
              <p:cNvSpPr>
                <a:spLocks noChangeShapeType="1"/>
              </p:cNvSpPr>
              <p:nvPr/>
            </p:nvSpPr>
            <p:spPr bwMode="auto">
              <a:xfrm flipV="1">
                <a:off x="1440" y="2936"/>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2" name="Line 166"/>
              <p:cNvSpPr>
                <a:spLocks noChangeShapeType="1"/>
              </p:cNvSpPr>
              <p:nvPr/>
            </p:nvSpPr>
            <p:spPr bwMode="auto">
              <a:xfrm flipV="1">
                <a:off x="1464" y="292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3" name="Line 167"/>
              <p:cNvSpPr>
                <a:spLocks noChangeShapeType="1"/>
              </p:cNvSpPr>
              <p:nvPr/>
            </p:nvSpPr>
            <p:spPr bwMode="auto">
              <a:xfrm flipV="1">
                <a:off x="1488" y="291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4" name="Line 168"/>
              <p:cNvSpPr>
                <a:spLocks noChangeShapeType="1"/>
              </p:cNvSpPr>
              <p:nvPr/>
            </p:nvSpPr>
            <p:spPr bwMode="auto">
              <a:xfrm flipV="1">
                <a:off x="1512" y="289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5" name="Line 169"/>
              <p:cNvSpPr>
                <a:spLocks noChangeShapeType="1"/>
              </p:cNvSpPr>
              <p:nvPr/>
            </p:nvSpPr>
            <p:spPr bwMode="auto">
              <a:xfrm flipV="1">
                <a:off x="1536" y="288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6" name="Line 170"/>
              <p:cNvSpPr>
                <a:spLocks noChangeShapeType="1"/>
              </p:cNvSpPr>
              <p:nvPr/>
            </p:nvSpPr>
            <p:spPr bwMode="auto">
              <a:xfrm flipV="1">
                <a:off x="1559" y="2873"/>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7" name="Line 171"/>
              <p:cNvSpPr>
                <a:spLocks noChangeShapeType="1"/>
              </p:cNvSpPr>
              <p:nvPr/>
            </p:nvSpPr>
            <p:spPr bwMode="auto">
              <a:xfrm flipV="1">
                <a:off x="1583" y="286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8" name="Line 172"/>
              <p:cNvSpPr>
                <a:spLocks noChangeShapeType="1"/>
              </p:cNvSpPr>
              <p:nvPr/>
            </p:nvSpPr>
            <p:spPr bwMode="auto">
              <a:xfrm flipV="1">
                <a:off x="1607" y="284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09" name="Line 173"/>
              <p:cNvSpPr>
                <a:spLocks noChangeShapeType="1"/>
              </p:cNvSpPr>
              <p:nvPr/>
            </p:nvSpPr>
            <p:spPr bwMode="auto">
              <a:xfrm flipV="1">
                <a:off x="1631" y="283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0" name="Line 174"/>
              <p:cNvSpPr>
                <a:spLocks noChangeShapeType="1"/>
              </p:cNvSpPr>
              <p:nvPr/>
            </p:nvSpPr>
            <p:spPr bwMode="auto">
              <a:xfrm flipV="1">
                <a:off x="1655" y="2825"/>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1" name="Line 175"/>
              <p:cNvSpPr>
                <a:spLocks noChangeShapeType="1"/>
              </p:cNvSpPr>
              <p:nvPr/>
            </p:nvSpPr>
            <p:spPr bwMode="auto">
              <a:xfrm flipV="1">
                <a:off x="1678" y="281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2" name="Line 176"/>
              <p:cNvSpPr>
                <a:spLocks noChangeShapeType="1"/>
              </p:cNvSpPr>
              <p:nvPr/>
            </p:nvSpPr>
            <p:spPr bwMode="auto">
              <a:xfrm flipV="1">
                <a:off x="1702" y="280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3" name="Line 177"/>
              <p:cNvSpPr>
                <a:spLocks noChangeShapeType="1"/>
              </p:cNvSpPr>
              <p:nvPr/>
            </p:nvSpPr>
            <p:spPr bwMode="auto">
              <a:xfrm flipV="1">
                <a:off x="1726" y="279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4" name="Line 178"/>
              <p:cNvSpPr>
                <a:spLocks noChangeShapeType="1"/>
              </p:cNvSpPr>
              <p:nvPr/>
            </p:nvSpPr>
            <p:spPr bwMode="auto">
              <a:xfrm flipV="1">
                <a:off x="1750" y="277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5" name="Line 179"/>
              <p:cNvSpPr>
                <a:spLocks noChangeShapeType="1"/>
              </p:cNvSpPr>
              <p:nvPr/>
            </p:nvSpPr>
            <p:spPr bwMode="auto">
              <a:xfrm flipV="1">
                <a:off x="1773" y="2767"/>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6" name="Line 180"/>
              <p:cNvSpPr>
                <a:spLocks noChangeShapeType="1"/>
              </p:cNvSpPr>
              <p:nvPr/>
            </p:nvSpPr>
            <p:spPr bwMode="auto">
              <a:xfrm flipV="1">
                <a:off x="1797" y="2755"/>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7" name="Line 181"/>
              <p:cNvSpPr>
                <a:spLocks noChangeShapeType="1"/>
              </p:cNvSpPr>
              <p:nvPr/>
            </p:nvSpPr>
            <p:spPr bwMode="auto">
              <a:xfrm flipV="1">
                <a:off x="1821" y="2744"/>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8" name="Line 182"/>
              <p:cNvSpPr>
                <a:spLocks noChangeShapeType="1"/>
              </p:cNvSpPr>
              <p:nvPr/>
            </p:nvSpPr>
            <p:spPr bwMode="auto">
              <a:xfrm flipV="1">
                <a:off x="1845" y="273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19" name="Line 183"/>
              <p:cNvSpPr>
                <a:spLocks noChangeShapeType="1"/>
              </p:cNvSpPr>
              <p:nvPr/>
            </p:nvSpPr>
            <p:spPr bwMode="auto">
              <a:xfrm flipV="1">
                <a:off x="1869" y="2723"/>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0" name="Line 184"/>
              <p:cNvSpPr>
                <a:spLocks noChangeShapeType="1"/>
              </p:cNvSpPr>
              <p:nvPr/>
            </p:nvSpPr>
            <p:spPr bwMode="auto">
              <a:xfrm flipV="1">
                <a:off x="1892" y="271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1" name="Line 185"/>
              <p:cNvSpPr>
                <a:spLocks noChangeShapeType="1"/>
              </p:cNvSpPr>
              <p:nvPr/>
            </p:nvSpPr>
            <p:spPr bwMode="auto">
              <a:xfrm flipV="1">
                <a:off x="1916" y="270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2" name="Line 186"/>
              <p:cNvSpPr>
                <a:spLocks noChangeShapeType="1"/>
              </p:cNvSpPr>
              <p:nvPr/>
            </p:nvSpPr>
            <p:spPr bwMode="auto">
              <a:xfrm flipV="1">
                <a:off x="1940" y="269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3" name="Line 187"/>
              <p:cNvSpPr>
                <a:spLocks noChangeShapeType="1"/>
              </p:cNvSpPr>
              <p:nvPr/>
            </p:nvSpPr>
            <p:spPr bwMode="auto">
              <a:xfrm flipV="1">
                <a:off x="1964" y="268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4" name="Line 188"/>
              <p:cNvSpPr>
                <a:spLocks noChangeShapeType="1"/>
              </p:cNvSpPr>
              <p:nvPr/>
            </p:nvSpPr>
            <p:spPr bwMode="auto">
              <a:xfrm flipV="1">
                <a:off x="1988" y="266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5" name="Line 189"/>
              <p:cNvSpPr>
                <a:spLocks noChangeShapeType="1"/>
              </p:cNvSpPr>
              <p:nvPr/>
            </p:nvSpPr>
            <p:spPr bwMode="auto">
              <a:xfrm flipV="1">
                <a:off x="2011" y="265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6" name="Line 190"/>
              <p:cNvSpPr>
                <a:spLocks noChangeShapeType="1"/>
              </p:cNvSpPr>
              <p:nvPr/>
            </p:nvSpPr>
            <p:spPr bwMode="auto">
              <a:xfrm flipV="1">
                <a:off x="2035" y="264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7" name="Line 191"/>
              <p:cNvSpPr>
                <a:spLocks noChangeShapeType="1"/>
              </p:cNvSpPr>
              <p:nvPr/>
            </p:nvSpPr>
            <p:spPr bwMode="auto">
              <a:xfrm flipV="1">
                <a:off x="2059" y="263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8" name="Line 192"/>
              <p:cNvSpPr>
                <a:spLocks noChangeShapeType="1"/>
              </p:cNvSpPr>
              <p:nvPr/>
            </p:nvSpPr>
            <p:spPr bwMode="auto">
              <a:xfrm flipV="1">
                <a:off x="2083" y="262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29" name="Line 193"/>
              <p:cNvSpPr>
                <a:spLocks noChangeShapeType="1"/>
              </p:cNvSpPr>
              <p:nvPr/>
            </p:nvSpPr>
            <p:spPr bwMode="auto">
              <a:xfrm flipV="1">
                <a:off x="2106" y="2619"/>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0" name="Line 194"/>
              <p:cNvSpPr>
                <a:spLocks noChangeShapeType="1"/>
              </p:cNvSpPr>
              <p:nvPr/>
            </p:nvSpPr>
            <p:spPr bwMode="auto">
              <a:xfrm flipV="1">
                <a:off x="2130" y="260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1" name="Line 195"/>
              <p:cNvSpPr>
                <a:spLocks noChangeShapeType="1"/>
              </p:cNvSpPr>
              <p:nvPr/>
            </p:nvSpPr>
            <p:spPr bwMode="auto">
              <a:xfrm flipV="1">
                <a:off x="2154" y="25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2" name="Line 196"/>
              <p:cNvSpPr>
                <a:spLocks noChangeShapeType="1"/>
              </p:cNvSpPr>
              <p:nvPr/>
            </p:nvSpPr>
            <p:spPr bwMode="auto">
              <a:xfrm flipV="1">
                <a:off x="2178" y="258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3" name="Line 197"/>
              <p:cNvSpPr>
                <a:spLocks noChangeShapeType="1"/>
              </p:cNvSpPr>
              <p:nvPr/>
            </p:nvSpPr>
            <p:spPr bwMode="auto">
              <a:xfrm flipV="1">
                <a:off x="2202" y="257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4" name="Line 198"/>
              <p:cNvSpPr>
                <a:spLocks noChangeShapeType="1"/>
              </p:cNvSpPr>
              <p:nvPr/>
            </p:nvSpPr>
            <p:spPr bwMode="auto">
              <a:xfrm flipV="1">
                <a:off x="2225" y="2570"/>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5" name="Line 199"/>
              <p:cNvSpPr>
                <a:spLocks noChangeShapeType="1"/>
              </p:cNvSpPr>
              <p:nvPr/>
            </p:nvSpPr>
            <p:spPr bwMode="auto">
              <a:xfrm flipV="1">
                <a:off x="2249" y="256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6" name="Line 200"/>
              <p:cNvSpPr>
                <a:spLocks noChangeShapeType="1"/>
              </p:cNvSpPr>
              <p:nvPr/>
            </p:nvSpPr>
            <p:spPr bwMode="auto">
              <a:xfrm flipV="1">
                <a:off x="2273" y="255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7" name="Line 201"/>
              <p:cNvSpPr>
                <a:spLocks noChangeShapeType="1"/>
              </p:cNvSpPr>
              <p:nvPr/>
            </p:nvSpPr>
            <p:spPr bwMode="auto">
              <a:xfrm flipV="1">
                <a:off x="2297" y="254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8" name="Line 202"/>
              <p:cNvSpPr>
                <a:spLocks noChangeShapeType="1"/>
              </p:cNvSpPr>
              <p:nvPr/>
            </p:nvSpPr>
            <p:spPr bwMode="auto">
              <a:xfrm flipV="1">
                <a:off x="2321" y="2533"/>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39" name="Line 203"/>
              <p:cNvSpPr>
                <a:spLocks noChangeShapeType="1"/>
              </p:cNvSpPr>
              <p:nvPr/>
            </p:nvSpPr>
            <p:spPr bwMode="auto">
              <a:xfrm flipV="1">
                <a:off x="2344" y="2524"/>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940" name="Line 204"/>
              <p:cNvSpPr>
                <a:spLocks noChangeShapeType="1"/>
              </p:cNvSpPr>
              <p:nvPr/>
            </p:nvSpPr>
            <p:spPr bwMode="auto">
              <a:xfrm flipV="1">
                <a:off x="2368" y="251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grpSp>
        <p:grpSp>
          <p:nvGrpSpPr>
            <p:cNvPr id="481" name="Group 406"/>
            <p:cNvGrpSpPr>
              <a:grpSpLocks/>
            </p:cNvGrpSpPr>
            <p:nvPr/>
          </p:nvGrpSpPr>
          <p:grpSpPr bwMode="auto">
            <a:xfrm>
              <a:off x="1003300" y="3324225"/>
              <a:ext cx="6072188" cy="2143125"/>
              <a:chOff x="632" y="2094"/>
              <a:chExt cx="3825" cy="1350"/>
            </a:xfrm>
          </p:grpSpPr>
          <p:sp>
            <p:nvSpPr>
              <p:cNvPr id="541" name="Line 206"/>
              <p:cNvSpPr>
                <a:spLocks noChangeShapeType="1"/>
              </p:cNvSpPr>
              <p:nvPr/>
            </p:nvSpPr>
            <p:spPr bwMode="auto">
              <a:xfrm flipV="1">
                <a:off x="2392" y="250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2" name="Line 207"/>
              <p:cNvSpPr>
                <a:spLocks noChangeShapeType="1"/>
              </p:cNvSpPr>
              <p:nvPr/>
            </p:nvSpPr>
            <p:spPr bwMode="auto">
              <a:xfrm flipV="1">
                <a:off x="2416" y="24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3" name="Line 208"/>
              <p:cNvSpPr>
                <a:spLocks noChangeShapeType="1"/>
              </p:cNvSpPr>
              <p:nvPr/>
            </p:nvSpPr>
            <p:spPr bwMode="auto">
              <a:xfrm flipV="1">
                <a:off x="2439" y="2490"/>
                <a:ext cx="4"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4" name="Line 209"/>
              <p:cNvSpPr>
                <a:spLocks noChangeShapeType="1"/>
              </p:cNvSpPr>
              <p:nvPr/>
            </p:nvSpPr>
            <p:spPr bwMode="auto">
              <a:xfrm flipV="1">
                <a:off x="2463" y="2482"/>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5" name="Line 210"/>
              <p:cNvSpPr>
                <a:spLocks noChangeShapeType="1"/>
              </p:cNvSpPr>
              <p:nvPr/>
            </p:nvSpPr>
            <p:spPr bwMode="auto">
              <a:xfrm flipV="1">
                <a:off x="2487" y="247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6" name="Line 211"/>
              <p:cNvSpPr>
                <a:spLocks noChangeShapeType="1"/>
              </p:cNvSpPr>
              <p:nvPr/>
            </p:nvSpPr>
            <p:spPr bwMode="auto">
              <a:xfrm flipV="1">
                <a:off x="2511" y="2465"/>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7" name="Line 212"/>
              <p:cNvSpPr>
                <a:spLocks noChangeShapeType="1"/>
              </p:cNvSpPr>
              <p:nvPr/>
            </p:nvSpPr>
            <p:spPr bwMode="auto">
              <a:xfrm flipV="1">
                <a:off x="2535" y="245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8" name="Line 213"/>
              <p:cNvSpPr>
                <a:spLocks noChangeShapeType="1"/>
              </p:cNvSpPr>
              <p:nvPr/>
            </p:nvSpPr>
            <p:spPr bwMode="auto">
              <a:xfrm flipV="1">
                <a:off x="2558" y="2449"/>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49" name="Line 214"/>
              <p:cNvSpPr>
                <a:spLocks noChangeShapeType="1"/>
              </p:cNvSpPr>
              <p:nvPr/>
            </p:nvSpPr>
            <p:spPr bwMode="auto">
              <a:xfrm flipV="1">
                <a:off x="2582" y="2441"/>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0" name="Line 215"/>
              <p:cNvSpPr>
                <a:spLocks noChangeShapeType="1"/>
              </p:cNvSpPr>
              <p:nvPr/>
            </p:nvSpPr>
            <p:spPr bwMode="auto">
              <a:xfrm flipV="1">
                <a:off x="2606" y="243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1" name="Line 216"/>
              <p:cNvSpPr>
                <a:spLocks noChangeShapeType="1"/>
              </p:cNvSpPr>
              <p:nvPr/>
            </p:nvSpPr>
            <p:spPr bwMode="auto">
              <a:xfrm flipV="1">
                <a:off x="2630" y="242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2" name="Line 217"/>
              <p:cNvSpPr>
                <a:spLocks noChangeShapeType="1"/>
              </p:cNvSpPr>
              <p:nvPr/>
            </p:nvSpPr>
            <p:spPr bwMode="auto">
              <a:xfrm flipV="1">
                <a:off x="2654" y="2418"/>
                <a:ext cx="3" cy="2"/>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3" name="Line 218"/>
              <p:cNvSpPr>
                <a:spLocks noChangeShapeType="1"/>
              </p:cNvSpPr>
              <p:nvPr/>
            </p:nvSpPr>
            <p:spPr bwMode="auto">
              <a:xfrm flipV="1">
                <a:off x="2677" y="241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4" name="Line 219"/>
              <p:cNvSpPr>
                <a:spLocks noChangeShapeType="1"/>
              </p:cNvSpPr>
              <p:nvPr/>
            </p:nvSpPr>
            <p:spPr bwMode="auto">
              <a:xfrm flipV="1">
                <a:off x="2701" y="2404"/>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5" name="Line 220"/>
              <p:cNvSpPr>
                <a:spLocks noChangeShapeType="1"/>
              </p:cNvSpPr>
              <p:nvPr/>
            </p:nvSpPr>
            <p:spPr bwMode="auto">
              <a:xfrm flipV="1">
                <a:off x="2725" y="239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6" name="Line 221"/>
              <p:cNvSpPr>
                <a:spLocks noChangeShapeType="1"/>
              </p:cNvSpPr>
              <p:nvPr/>
            </p:nvSpPr>
            <p:spPr bwMode="auto">
              <a:xfrm flipV="1">
                <a:off x="2749" y="238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7" name="Line 222"/>
              <p:cNvSpPr>
                <a:spLocks noChangeShapeType="1"/>
              </p:cNvSpPr>
              <p:nvPr/>
            </p:nvSpPr>
            <p:spPr bwMode="auto">
              <a:xfrm flipV="1">
                <a:off x="2772" y="2382"/>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8" name="Line 223"/>
              <p:cNvSpPr>
                <a:spLocks noChangeShapeType="1"/>
              </p:cNvSpPr>
              <p:nvPr/>
            </p:nvSpPr>
            <p:spPr bwMode="auto">
              <a:xfrm flipV="1">
                <a:off x="2796" y="2375"/>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59" name="Line 224"/>
              <p:cNvSpPr>
                <a:spLocks noChangeShapeType="1"/>
              </p:cNvSpPr>
              <p:nvPr/>
            </p:nvSpPr>
            <p:spPr bwMode="auto">
              <a:xfrm flipV="1">
                <a:off x="2820" y="236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0" name="Line 225"/>
              <p:cNvSpPr>
                <a:spLocks noChangeShapeType="1"/>
              </p:cNvSpPr>
              <p:nvPr/>
            </p:nvSpPr>
            <p:spPr bwMode="auto">
              <a:xfrm flipV="1">
                <a:off x="2844" y="236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1" name="Line 226"/>
              <p:cNvSpPr>
                <a:spLocks noChangeShapeType="1"/>
              </p:cNvSpPr>
              <p:nvPr/>
            </p:nvSpPr>
            <p:spPr bwMode="auto">
              <a:xfrm flipV="1">
                <a:off x="2868" y="235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2" name="Line 227"/>
              <p:cNvSpPr>
                <a:spLocks noChangeShapeType="1"/>
              </p:cNvSpPr>
              <p:nvPr/>
            </p:nvSpPr>
            <p:spPr bwMode="auto">
              <a:xfrm flipV="1">
                <a:off x="2891" y="2348"/>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3" name="Line 228"/>
              <p:cNvSpPr>
                <a:spLocks noChangeShapeType="1"/>
              </p:cNvSpPr>
              <p:nvPr/>
            </p:nvSpPr>
            <p:spPr bwMode="auto">
              <a:xfrm flipV="1">
                <a:off x="2915" y="234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4" name="Line 229"/>
              <p:cNvSpPr>
                <a:spLocks noChangeShapeType="1"/>
              </p:cNvSpPr>
              <p:nvPr/>
            </p:nvSpPr>
            <p:spPr bwMode="auto">
              <a:xfrm flipV="1">
                <a:off x="2939" y="233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5" name="Line 230"/>
              <p:cNvSpPr>
                <a:spLocks noChangeShapeType="1"/>
              </p:cNvSpPr>
              <p:nvPr/>
            </p:nvSpPr>
            <p:spPr bwMode="auto">
              <a:xfrm flipV="1">
                <a:off x="2963" y="232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6" name="Line 231"/>
              <p:cNvSpPr>
                <a:spLocks noChangeShapeType="1"/>
              </p:cNvSpPr>
              <p:nvPr/>
            </p:nvSpPr>
            <p:spPr bwMode="auto">
              <a:xfrm flipV="1">
                <a:off x="2987" y="232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7" name="Line 232"/>
              <p:cNvSpPr>
                <a:spLocks noChangeShapeType="1"/>
              </p:cNvSpPr>
              <p:nvPr/>
            </p:nvSpPr>
            <p:spPr bwMode="auto">
              <a:xfrm flipV="1">
                <a:off x="3010" y="231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8" name="Line 233"/>
              <p:cNvSpPr>
                <a:spLocks noChangeShapeType="1"/>
              </p:cNvSpPr>
              <p:nvPr/>
            </p:nvSpPr>
            <p:spPr bwMode="auto">
              <a:xfrm flipV="1">
                <a:off x="3034" y="231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69" name="Line 234"/>
              <p:cNvSpPr>
                <a:spLocks noChangeShapeType="1"/>
              </p:cNvSpPr>
              <p:nvPr/>
            </p:nvSpPr>
            <p:spPr bwMode="auto">
              <a:xfrm flipV="1">
                <a:off x="3058" y="230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0" name="Line 235"/>
              <p:cNvSpPr>
                <a:spLocks noChangeShapeType="1"/>
              </p:cNvSpPr>
              <p:nvPr/>
            </p:nvSpPr>
            <p:spPr bwMode="auto">
              <a:xfrm flipV="1">
                <a:off x="3082" y="22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1" name="Line 236"/>
              <p:cNvSpPr>
                <a:spLocks noChangeShapeType="1"/>
              </p:cNvSpPr>
              <p:nvPr/>
            </p:nvSpPr>
            <p:spPr bwMode="auto">
              <a:xfrm flipV="1">
                <a:off x="3105" y="2293"/>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2" name="Line 237"/>
              <p:cNvSpPr>
                <a:spLocks noChangeShapeType="1"/>
              </p:cNvSpPr>
              <p:nvPr/>
            </p:nvSpPr>
            <p:spPr bwMode="auto">
              <a:xfrm flipV="1">
                <a:off x="3129" y="2288"/>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3" name="Line 238"/>
              <p:cNvSpPr>
                <a:spLocks noChangeShapeType="1"/>
              </p:cNvSpPr>
              <p:nvPr/>
            </p:nvSpPr>
            <p:spPr bwMode="auto">
              <a:xfrm flipV="1">
                <a:off x="3153" y="228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4" name="Line 239"/>
              <p:cNvSpPr>
                <a:spLocks noChangeShapeType="1"/>
              </p:cNvSpPr>
              <p:nvPr/>
            </p:nvSpPr>
            <p:spPr bwMode="auto">
              <a:xfrm>
                <a:off x="3177" y="2278"/>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5" name="Line 240"/>
              <p:cNvSpPr>
                <a:spLocks noChangeShapeType="1"/>
              </p:cNvSpPr>
              <p:nvPr/>
            </p:nvSpPr>
            <p:spPr bwMode="auto">
              <a:xfrm flipV="1">
                <a:off x="3201" y="227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6" name="Line 241"/>
              <p:cNvSpPr>
                <a:spLocks noChangeShapeType="1"/>
              </p:cNvSpPr>
              <p:nvPr/>
            </p:nvSpPr>
            <p:spPr bwMode="auto">
              <a:xfrm flipV="1">
                <a:off x="3224" y="226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7" name="Line 242"/>
              <p:cNvSpPr>
                <a:spLocks noChangeShapeType="1"/>
              </p:cNvSpPr>
              <p:nvPr/>
            </p:nvSpPr>
            <p:spPr bwMode="auto">
              <a:xfrm flipV="1">
                <a:off x="3248" y="226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8" name="Line 243"/>
              <p:cNvSpPr>
                <a:spLocks noChangeShapeType="1"/>
              </p:cNvSpPr>
              <p:nvPr/>
            </p:nvSpPr>
            <p:spPr bwMode="auto">
              <a:xfrm>
                <a:off x="3272" y="225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79" name="Line 244"/>
              <p:cNvSpPr>
                <a:spLocks noChangeShapeType="1"/>
              </p:cNvSpPr>
              <p:nvPr/>
            </p:nvSpPr>
            <p:spPr bwMode="auto">
              <a:xfrm flipV="1">
                <a:off x="3296" y="2252"/>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0" name="Line 245"/>
              <p:cNvSpPr>
                <a:spLocks noChangeShapeType="1"/>
              </p:cNvSpPr>
              <p:nvPr/>
            </p:nvSpPr>
            <p:spPr bwMode="auto">
              <a:xfrm flipV="1">
                <a:off x="3320" y="2247"/>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1" name="Line 246"/>
              <p:cNvSpPr>
                <a:spLocks noChangeShapeType="1"/>
              </p:cNvSpPr>
              <p:nvPr/>
            </p:nvSpPr>
            <p:spPr bwMode="auto">
              <a:xfrm>
                <a:off x="3343" y="224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2" name="Line 247"/>
              <p:cNvSpPr>
                <a:spLocks noChangeShapeType="1"/>
              </p:cNvSpPr>
              <p:nvPr/>
            </p:nvSpPr>
            <p:spPr bwMode="auto">
              <a:xfrm flipV="1">
                <a:off x="3367" y="223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3" name="Line 248"/>
              <p:cNvSpPr>
                <a:spLocks noChangeShapeType="1"/>
              </p:cNvSpPr>
              <p:nvPr/>
            </p:nvSpPr>
            <p:spPr bwMode="auto">
              <a:xfrm flipV="1">
                <a:off x="3391" y="223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4" name="Line 249"/>
              <p:cNvSpPr>
                <a:spLocks noChangeShapeType="1"/>
              </p:cNvSpPr>
              <p:nvPr/>
            </p:nvSpPr>
            <p:spPr bwMode="auto">
              <a:xfrm>
                <a:off x="3415" y="223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5" name="Line 250"/>
              <p:cNvSpPr>
                <a:spLocks noChangeShapeType="1"/>
              </p:cNvSpPr>
              <p:nvPr/>
            </p:nvSpPr>
            <p:spPr bwMode="auto">
              <a:xfrm flipV="1">
                <a:off x="3439" y="2226"/>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6" name="Line 251"/>
              <p:cNvSpPr>
                <a:spLocks noChangeShapeType="1"/>
              </p:cNvSpPr>
              <p:nvPr/>
            </p:nvSpPr>
            <p:spPr bwMode="auto">
              <a:xfrm flipV="1">
                <a:off x="3462" y="2221"/>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7" name="Line 252"/>
              <p:cNvSpPr>
                <a:spLocks noChangeShapeType="1"/>
              </p:cNvSpPr>
              <p:nvPr/>
            </p:nvSpPr>
            <p:spPr bwMode="auto">
              <a:xfrm>
                <a:off x="3486" y="221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8" name="Line 253"/>
              <p:cNvSpPr>
                <a:spLocks noChangeShapeType="1"/>
              </p:cNvSpPr>
              <p:nvPr/>
            </p:nvSpPr>
            <p:spPr bwMode="auto">
              <a:xfrm flipV="1">
                <a:off x="3510" y="2213"/>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89" name="Line 254"/>
              <p:cNvSpPr>
                <a:spLocks noChangeShapeType="1"/>
              </p:cNvSpPr>
              <p:nvPr/>
            </p:nvSpPr>
            <p:spPr bwMode="auto">
              <a:xfrm flipV="1">
                <a:off x="3534" y="221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0" name="Line 255"/>
              <p:cNvSpPr>
                <a:spLocks noChangeShapeType="1"/>
              </p:cNvSpPr>
              <p:nvPr/>
            </p:nvSpPr>
            <p:spPr bwMode="auto">
              <a:xfrm>
                <a:off x="3557" y="2206"/>
                <a:ext cx="4"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1" name="Line 256"/>
              <p:cNvSpPr>
                <a:spLocks noChangeShapeType="1"/>
              </p:cNvSpPr>
              <p:nvPr/>
            </p:nvSpPr>
            <p:spPr bwMode="auto">
              <a:xfrm flipV="1">
                <a:off x="3581" y="220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2" name="Line 257"/>
              <p:cNvSpPr>
                <a:spLocks noChangeShapeType="1"/>
              </p:cNvSpPr>
              <p:nvPr/>
            </p:nvSpPr>
            <p:spPr bwMode="auto">
              <a:xfrm flipV="1">
                <a:off x="3605" y="2199"/>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3" name="Line 258"/>
              <p:cNvSpPr>
                <a:spLocks noChangeShapeType="1"/>
              </p:cNvSpPr>
              <p:nvPr/>
            </p:nvSpPr>
            <p:spPr bwMode="auto">
              <a:xfrm>
                <a:off x="3629" y="2196"/>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4" name="Line 259"/>
              <p:cNvSpPr>
                <a:spLocks noChangeShapeType="1"/>
              </p:cNvSpPr>
              <p:nvPr/>
            </p:nvSpPr>
            <p:spPr bwMode="auto">
              <a:xfrm>
                <a:off x="3653" y="219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5" name="Line 260"/>
              <p:cNvSpPr>
                <a:spLocks noChangeShapeType="1"/>
              </p:cNvSpPr>
              <p:nvPr/>
            </p:nvSpPr>
            <p:spPr bwMode="auto">
              <a:xfrm>
                <a:off x="3676" y="218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6" name="Line 261"/>
              <p:cNvSpPr>
                <a:spLocks noChangeShapeType="1"/>
              </p:cNvSpPr>
              <p:nvPr/>
            </p:nvSpPr>
            <p:spPr bwMode="auto">
              <a:xfrm flipV="1">
                <a:off x="3700" y="218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7" name="Line 262"/>
              <p:cNvSpPr>
                <a:spLocks noChangeShapeType="1"/>
              </p:cNvSpPr>
              <p:nvPr/>
            </p:nvSpPr>
            <p:spPr bwMode="auto">
              <a:xfrm flipV="1">
                <a:off x="3724" y="218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8" name="Line 263"/>
              <p:cNvSpPr>
                <a:spLocks noChangeShapeType="1"/>
              </p:cNvSpPr>
              <p:nvPr/>
            </p:nvSpPr>
            <p:spPr bwMode="auto">
              <a:xfrm>
                <a:off x="3748" y="218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99" name="Line 264"/>
              <p:cNvSpPr>
                <a:spLocks noChangeShapeType="1"/>
              </p:cNvSpPr>
              <p:nvPr/>
            </p:nvSpPr>
            <p:spPr bwMode="auto">
              <a:xfrm>
                <a:off x="3772" y="217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0" name="Line 265"/>
              <p:cNvSpPr>
                <a:spLocks noChangeShapeType="1"/>
              </p:cNvSpPr>
              <p:nvPr/>
            </p:nvSpPr>
            <p:spPr bwMode="auto">
              <a:xfrm flipV="1">
                <a:off x="3795" y="2174"/>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1" name="Line 266"/>
              <p:cNvSpPr>
                <a:spLocks noChangeShapeType="1"/>
              </p:cNvSpPr>
              <p:nvPr/>
            </p:nvSpPr>
            <p:spPr bwMode="auto">
              <a:xfrm>
                <a:off x="3819" y="217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2" name="Line 267"/>
              <p:cNvSpPr>
                <a:spLocks noChangeShapeType="1"/>
              </p:cNvSpPr>
              <p:nvPr/>
            </p:nvSpPr>
            <p:spPr bwMode="auto">
              <a:xfrm>
                <a:off x="3843" y="216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3" name="Line 268"/>
              <p:cNvSpPr>
                <a:spLocks noChangeShapeType="1"/>
              </p:cNvSpPr>
              <p:nvPr/>
            </p:nvSpPr>
            <p:spPr bwMode="auto">
              <a:xfrm>
                <a:off x="3867" y="216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4" name="Line 269"/>
              <p:cNvSpPr>
                <a:spLocks noChangeShapeType="1"/>
              </p:cNvSpPr>
              <p:nvPr/>
            </p:nvSpPr>
            <p:spPr bwMode="auto">
              <a:xfrm flipV="1">
                <a:off x="3890" y="2164"/>
                <a:ext cx="4"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5" name="Line 270"/>
              <p:cNvSpPr>
                <a:spLocks noChangeShapeType="1"/>
              </p:cNvSpPr>
              <p:nvPr/>
            </p:nvSpPr>
            <p:spPr bwMode="auto">
              <a:xfrm>
                <a:off x="3914" y="216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6" name="Line 271"/>
              <p:cNvSpPr>
                <a:spLocks noChangeShapeType="1"/>
              </p:cNvSpPr>
              <p:nvPr/>
            </p:nvSpPr>
            <p:spPr bwMode="auto">
              <a:xfrm flipV="1">
                <a:off x="3938" y="2160"/>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7" name="Line 272"/>
              <p:cNvSpPr>
                <a:spLocks noChangeShapeType="1"/>
              </p:cNvSpPr>
              <p:nvPr/>
            </p:nvSpPr>
            <p:spPr bwMode="auto">
              <a:xfrm>
                <a:off x="3962" y="215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8" name="Line 273"/>
              <p:cNvSpPr>
                <a:spLocks noChangeShapeType="1"/>
              </p:cNvSpPr>
              <p:nvPr/>
            </p:nvSpPr>
            <p:spPr bwMode="auto">
              <a:xfrm flipV="1">
                <a:off x="3986" y="215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09" name="Line 274"/>
              <p:cNvSpPr>
                <a:spLocks noChangeShapeType="1"/>
              </p:cNvSpPr>
              <p:nvPr/>
            </p:nvSpPr>
            <p:spPr bwMode="auto">
              <a:xfrm>
                <a:off x="4009" y="2155"/>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0" name="Line 275"/>
              <p:cNvSpPr>
                <a:spLocks noChangeShapeType="1"/>
              </p:cNvSpPr>
              <p:nvPr/>
            </p:nvSpPr>
            <p:spPr bwMode="auto">
              <a:xfrm>
                <a:off x="4033" y="215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1" name="Line 276"/>
              <p:cNvSpPr>
                <a:spLocks noChangeShapeType="1"/>
              </p:cNvSpPr>
              <p:nvPr/>
            </p:nvSpPr>
            <p:spPr bwMode="auto">
              <a:xfrm>
                <a:off x="4038" y="215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2" name="Line 277"/>
              <p:cNvSpPr>
                <a:spLocks noChangeShapeType="1"/>
              </p:cNvSpPr>
              <p:nvPr/>
            </p:nvSpPr>
            <p:spPr bwMode="auto">
              <a:xfrm>
                <a:off x="4062" y="2151"/>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3" name="Line 278"/>
              <p:cNvSpPr>
                <a:spLocks noChangeShapeType="1"/>
              </p:cNvSpPr>
              <p:nvPr/>
            </p:nvSpPr>
            <p:spPr bwMode="auto">
              <a:xfrm flipV="1">
                <a:off x="4085" y="215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4" name="Line 279"/>
              <p:cNvSpPr>
                <a:spLocks noChangeShapeType="1"/>
              </p:cNvSpPr>
              <p:nvPr/>
            </p:nvSpPr>
            <p:spPr bwMode="auto">
              <a:xfrm>
                <a:off x="4109" y="2149"/>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5" name="Line 280"/>
              <p:cNvSpPr>
                <a:spLocks noChangeShapeType="1"/>
              </p:cNvSpPr>
              <p:nvPr/>
            </p:nvSpPr>
            <p:spPr bwMode="auto">
              <a:xfrm>
                <a:off x="4133" y="2147"/>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6" name="Line 281"/>
              <p:cNvSpPr>
                <a:spLocks noChangeShapeType="1"/>
              </p:cNvSpPr>
              <p:nvPr/>
            </p:nvSpPr>
            <p:spPr bwMode="auto">
              <a:xfrm flipV="1">
                <a:off x="4157" y="2146"/>
                <a:ext cx="3" cy="1"/>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7" name="Line 282"/>
              <p:cNvSpPr>
                <a:spLocks noChangeShapeType="1"/>
              </p:cNvSpPr>
              <p:nvPr/>
            </p:nvSpPr>
            <p:spPr bwMode="auto">
              <a:xfrm>
                <a:off x="4180" y="2145"/>
                <a:ext cx="4"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8" name="Line 283"/>
              <p:cNvSpPr>
                <a:spLocks noChangeShapeType="1"/>
              </p:cNvSpPr>
              <p:nvPr/>
            </p:nvSpPr>
            <p:spPr bwMode="auto">
              <a:xfrm>
                <a:off x="4204" y="2144"/>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19" name="Line 284"/>
              <p:cNvSpPr>
                <a:spLocks noChangeShapeType="1"/>
              </p:cNvSpPr>
              <p:nvPr/>
            </p:nvSpPr>
            <p:spPr bwMode="auto">
              <a:xfrm>
                <a:off x="4228" y="2143"/>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0" name="Line 285"/>
              <p:cNvSpPr>
                <a:spLocks noChangeShapeType="1"/>
              </p:cNvSpPr>
              <p:nvPr/>
            </p:nvSpPr>
            <p:spPr bwMode="auto">
              <a:xfrm>
                <a:off x="4252" y="214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1" name="Line 286"/>
              <p:cNvSpPr>
                <a:spLocks noChangeShapeType="1"/>
              </p:cNvSpPr>
              <p:nvPr/>
            </p:nvSpPr>
            <p:spPr bwMode="auto">
              <a:xfrm>
                <a:off x="4276" y="2142"/>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2" name="Line 287"/>
              <p:cNvSpPr>
                <a:spLocks noChangeShapeType="1"/>
              </p:cNvSpPr>
              <p:nvPr/>
            </p:nvSpPr>
            <p:spPr bwMode="auto">
              <a:xfrm>
                <a:off x="4299" y="2141"/>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3" name="Line 288"/>
              <p:cNvSpPr>
                <a:spLocks noChangeShapeType="1"/>
              </p:cNvSpPr>
              <p:nvPr/>
            </p:nvSpPr>
            <p:spPr bwMode="auto">
              <a:xfrm>
                <a:off x="4323" y="2141"/>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4" name="Line 289"/>
              <p:cNvSpPr>
                <a:spLocks noChangeShapeType="1"/>
              </p:cNvSpPr>
              <p:nvPr/>
            </p:nvSpPr>
            <p:spPr bwMode="auto">
              <a:xfrm>
                <a:off x="4347" y="214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5" name="Line 290"/>
              <p:cNvSpPr>
                <a:spLocks noChangeShapeType="1"/>
              </p:cNvSpPr>
              <p:nvPr/>
            </p:nvSpPr>
            <p:spPr bwMode="auto">
              <a:xfrm>
                <a:off x="4371" y="214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6" name="Line 291"/>
              <p:cNvSpPr>
                <a:spLocks noChangeShapeType="1"/>
              </p:cNvSpPr>
              <p:nvPr/>
            </p:nvSpPr>
            <p:spPr bwMode="auto">
              <a:xfrm>
                <a:off x="4395" y="2140"/>
                <a:ext cx="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7" name="Oval 292"/>
              <p:cNvSpPr>
                <a:spLocks noChangeArrowheads="1"/>
              </p:cNvSpPr>
              <p:nvPr/>
            </p:nvSpPr>
            <p:spPr bwMode="auto">
              <a:xfrm>
                <a:off x="632"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8" name="Oval 293"/>
              <p:cNvSpPr>
                <a:spLocks noChangeArrowheads="1"/>
              </p:cNvSpPr>
              <p:nvPr/>
            </p:nvSpPr>
            <p:spPr bwMode="auto">
              <a:xfrm>
                <a:off x="1006"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29" name="Oval 294"/>
              <p:cNvSpPr>
                <a:spLocks noChangeArrowheads="1"/>
              </p:cNvSpPr>
              <p:nvPr/>
            </p:nvSpPr>
            <p:spPr bwMode="auto">
              <a:xfrm>
                <a:off x="1379"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0" name="Oval 295"/>
              <p:cNvSpPr>
                <a:spLocks noChangeArrowheads="1"/>
              </p:cNvSpPr>
              <p:nvPr/>
            </p:nvSpPr>
            <p:spPr bwMode="auto">
              <a:xfrm>
                <a:off x="1753"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1" name="Oval 296"/>
              <p:cNvSpPr>
                <a:spLocks noChangeArrowheads="1"/>
              </p:cNvSpPr>
              <p:nvPr/>
            </p:nvSpPr>
            <p:spPr bwMode="auto">
              <a:xfrm>
                <a:off x="2126" y="3352"/>
                <a:ext cx="92"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2" name="Oval 297"/>
              <p:cNvSpPr>
                <a:spLocks noChangeArrowheads="1"/>
              </p:cNvSpPr>
              <p:nvPr/>
            </p:nvSpPr>
            <p:spPr bwMode="auto">
              <a:xfrm>
                <a:off x="2499" y="3352"/>
                <a:ext cx="92"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3" name="Oval 298"/>
              <p:cNvSpPr>
                <a:spLocks noChangeArrowheads="1"/>
              </p:cNvSpPr>
              <p:nvPr/>
            </p:nvSpPr>
            <p:spPr bwMode="auto">
              <a:xfrm>
                <a:off x="2872"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4" name="Oval 299"/>
              <p:cNvSpPr>
                <a:spLocks noChangeArrowheads="1"/>
              </p:cNvSpPr>
              <p:nvPr/>
            </p:nvSpPr>
            <p:spPr bwMode="auto">
              <a:xfrm>
                <a:off x="3245"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5" name="Oval 300"/>
              <p:cNvSpPr>
                <a:spLocks noChangeArrowheads="1"/>
              </p:cNvSpPr>
              <p:nvPr/>
            </p:nvSpPr>
            <p:spPr bwMode="auto">
              <a:xfrm>
                <a:off x="3619"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6" name="Oval 301"/>
              <p:cNvSpPr>
                <a:spLocks noChangeArrowheads="1"/>
              </p:cNvSpPr>
              <p:nvPr/>
            </p:nvSpPr>
            <p:spPr bwMode="auto">
              <a:xfrm>
                <a:off x="3992" y="3352"/>
                <a:ext cx="93"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7" name="Line 302"/>
              <p:cNvSpPr>
                <a:spLocks noChangeShapeType="1"/>
              </p:cNvSpPr>
              <p:nvPr/>
            </p:nvSpPr>
            <p:spPr bwMode="auto">
              <a:xfrm>
                <a:off x="679" y="3398"/>
                <a:ext cx="8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8" name="Freeform 303"/>
              <p:cNvSpPr>
                <a:spLocks/>
              </p:cNvSpPr>
              <p:nvPr/>
            </p:nvSpPr>
            <p:spPr bwMode="auto">
              <a:xfrm>
                <a:off x="794" y="3398"/>
                <a:ext cx="152"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39" name="Freeform 304"/>
              <p:cNvSpPr>
                <a:spLocks/>
              </p:cNvSpPr>
              <p:nvPr/>
            </p:nvSpPr>
            <p:spPr bwMode="auto">
              <a:xfrm>
                <a:off x="97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0" name="Freeform 305"/>
              <p:cNvSpPr>
                <a:spLocks/>
              </p:cNvSpPr>
              <p:nvPr/>
            </p:nvSpPr>
            <p:spPr bwMode="auto">
              <a:xfrm>
                <a:off x="1161"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1" name="Freeform 306"/>
              <p:cNvSpPr>
                <a:spLocks/>
              </p:cNvSpPr>
              <p:nvPr/>
            </p:nvSpPr>
            <p:spPr bwMode="auto">
              <a:xfrm>
                <a:off x="134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2" name="Freeform 307"/>
              <p:cNvSpPr>
                <a:spLocks/>
              </p:cNvSpPr>
              <p:nvPr/>
            </p:nvSpPr>
            <p:spPr bwMode="auto">
              <a:xfrm>
                <a:off x="152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3" name="Freeform 308"/>
              <p:cNvSpPr>
                <a:spLocks/>
              </p:cNvSpPr>
              <p:nvPr/>
            </p:nvSpPr>
            <p:spPr bwMode="auto">
              <a:xfrm>
                <a:off x="1711"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4" name="Freeform 309"/>
              <p:cNvSpPr>
                <a:spLocks/>
              </p:cNvSpPr>
              <p:nvPr/>
            </p:nvSpPr>
            <p:spPr bwMode="auto">
              <a:xfrm>
                <a:off x="189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5" name="Freeform 310"/>
              <p:cNvSpPr>
                <a:spLocks/>
              </p:cNvSpPr>
              <p:nvPr/>
            </p:nvSpPr>
            <p:spPr bwMode="auto">
              <a:xfrm>
                <a:off x="207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6" name="Freeform 311"/>
              <p:cNvSpPr>
                <a:spLocks/>
              </p:cNvSpPr>
              <p:nvPr/>
            </p:nvSpPr>
            <p:spPr bwMode="auto">
              <a:xfrm>
                <a:off x="2261" y="3398"/>
                <a:ext cx="152"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7" name="Freeform 312"/>
              <p:cNvSpPr>
                <a:spLocks/>
              </p:cNvSpPr>
              <p:nvPr/>
            </p:nvSpPr>
            <p:spPr bwMode="auto">
              <a:xfrm>
                <a:off x="244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8" name="Freeform 313"/>
              <p:cNvSpPr>
                <a:spLocks/>
              </p:cNvSpPr>
              <p:nvPr/>
            </p:nvSpPr>
            <p:spPr bwMode="auto">
              <a:xfrm>
                <a:off x="2628"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49" name="Freeform 314"/>
              <p:cNvSpPr>
                <a:spLocks/>
              </p:cNvSpPr>
              <p:nvPr/>
            </p:nvSpPr>
            <p:spPr bwMode="auto">
              <a:xfrm>
                <a:off x="2812"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0" name="Freeform 315"/>
              <p:cNvSpPr>
                <a:spLocks/>
              </p:cNvSpPr>
              <p:nvPr/>
            </p:nvSpPr>
            <p:spPr bwMode="auto">
              <a:xfrm>
                <a:off x="299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1" name="Freeform 316"/>
              <p:cNvSpPr>
                <a:spLocks/>
              </p:cNvSpPr>
              <p:nvPr/>
            </p:nvSpPr>
            <p:spPr bwMode="auto">
              <a:xfrm>
                <a:off x="3178" y="3398"/>
                <a:ext cx="152"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2" name="Freeform 317"/>
              <p:cNvSpPr>
                <a:spLocks/>
              </p:cNvSpPr>
              <p:nvPr/>
            </p:nvSpPr>
            <p:spPr bwMode="auto">
              <a:xfrm>
                <a:off x="3362"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3" name="Freeform 318"/>
              <p:cNvSpPr>
                <a:spLocks/>
              </p:cNvSpPr>
              <p:nvPr/>
            </p:nvSpPr>
            <p:spPr bwMode="auto">
              <a:xfrm>
                <a:off x="3545"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4" name="Freeform 319"/>
              <p:cNvSpPr>
                <a:spLocks/>
              </p:cNvSpPr>
              <p:nvPr/>
            </p:nvSpPr>
            <p:spPr bwMode="auto">
              <a:xfrm>
                <a:off x="3729"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5" name="Line 320"/>
              <p:cNvSpPr>
                <a:spLocks noChangeShapeType="1"/>
              </p:cNvSpPr>
              <p:nvPr/>
            </p:nvSpPr>
            <p:spPr bwMode="auto">
              <a:xfrm>
                <a:off x="3912" y="3398"/>
                <a:ext cx="68"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6" name="Oval 321"/>
              <p:cNvSpPr>
                <a:spLocks noChangeArrowheads="1"/>
              </p:cNvSpPr>
              <p:nvPr/>
            </p:nvSpPr>
            <p:spPr bwMode="auto">
              <a:xfrm>
                <a:off x="4365" y="3352"/>
                <a:ext cx="92" cy="92"/>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7" name="Line 322"/>
              <p:cNvSpPr>
                <a:spLocks noChangeShapeType="1"/>
              </p:cNvSpPr>
              <p:nvPr/>
            </p:nvSpPr>
            <p:spPr bwMode="auto">
              <a:xfrm>
                <a:off x="4038" y="3398"/>
                <a:ext cx="8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8" name="Freeform 323"/>
              <p:cNvSpPr>
                <a:spLocks/>
              </p:cNvSpPr>
              <p:nvPr/>
            </p:nvSpPr>
            <p:spPr bwMode="auto">
              <a:xfrm>
                <a:off x="4153" y="3398"/>
                <a:ext cx="151" cy="0"/>
              </a:xfrm>
              <a:custGeom>
                <a:avLst/>
                <a:gdLst>
                  <a:gd name="T0" fmla="*/ 0 w 197"/>
                  <a:gd name="T1" fmla="*/ 89 w 197"/>
                  <a:gd name="T2" fmla="*/ 197 w 197"/>
                </a:gdLst>
                <a:ahLst/>
                <a:cxnLst>
                  <a:cxn ang="0">
                    <a:pos x="T0" y="0"/>
                  </a:cxn>
                  <a:cxn ang="0">
                    <a:pos x="T1" y="0"/>
                  </a:cxn>
                  <a:cxn ang="0">
                    <a:pos x="T2" y="0"/>
                  </a:cxn>
                </a:cxnLst>
                <a:rect l="0" t="0" r="r" b="b"/>
                <a:pathLst>
                  <a:path w="197">
                    <a:moveTo>
                      <a:pt x="0" y="0"/>
                    </a:moveTo>
                    <a:lnTo>
                      <a:pt x="89" y="0"/>
                    </a:lnTo>
                    <a:lnTo>
                      <a:pt x="197"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59" name="Line 324"/>
              <p:cNvSpPr>
                <a:spLocks noChangeShapeType="1"/>
              </p:cNvSpPr>
              <p:nvPr/>
            </p:nvSpPr>
            <p:spPr bwMode="auto">
              <a:xfrm>
                <a:off x="4336" y="3398"/>
                <a:ext cx="69"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60" name="Oval 325"/>
              <p:cNvSpPr>
                <a:spLocks noChangeArrowheads="1"/>
              </p:cNvSpPr>
              <p:nvPr/>
            </p:nvSpPr>
            <p:spPr bwMode="auto">
              <a:xfrm>
                <a:off x="632"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61" name="Oval 326"/>
              <p:cNvSpPr>
                <a:spLocks noChangeArrowheads="1"/>
              </p:cNvSpPr>
              <p:nvPr/>
            </p:nvSpPr>
            <p:spPr bwMode="auto">
              <a:xfrm>
                <a:off x="1006"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62" name="Oval 327"/>
              <p:cNvSpPr>
                <a:spLocks noChangeArrowheads="1"/>
              </p:cNvSpPr>
              <p:nvPr/>
            </p:nvSpPr>
            <p:spPr bwMode="auto">
              <a:xfrm>
                <a:off x="1379" y="2094"/>
                <a:ext cx="93"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63" name="Oval 328"/>
              <p:cNvSpPr>
                <a:spLocks noChangeArrowheads="1"/>
              </p:cNvSpPr>
              <p:nvPr/>
            </p:nvSpPr>
            <p:spPr bwMode="auto">
              <a:xfrm>
                <a:off x="1753"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64" name="Oval 329"/>
              <p:cNvSpPr>
                <a:spLocks noChangeArrowheads="1"/>
              </p:cNvSpPr>
              <p:nvPr/>
            </p:nvSpPr>
            <p:spPr bwMode="auto">
              <a:xfrm>
                <a:off x="2126" y="2094"/>
                <a:ext cx="92"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65" name="Oval 330"/>
              <p:cNvSpPr>
                <a:spLocks noChangeArrowheads="1"/>
              </p:cNvSpPr>
              <p:nvPr/>
            </p:nvSpPr>
            <p:spPr bwMode="auto">
              <a:xfrm>
                <a:off x="2499" y="2094"/>
                <a:ext cx="92"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66" name="Oval 331"/>
              <p:cNvSpPr>
                <a:spLocks noChangeArrowheads="1"/>
              </p:cNvSpPr>
              <p:nvPr/>
            </p:nvSpPr>
            <p:spPr bwMode="auto">
              <a:xfrm>
                <a:off x="2872" y="2094"/>
                <a:ext cx="93"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67" name="Oval 332"/>
              <p:cNvSpPr>
                <a:spLocks noChangeArrowheads="1"/>
              </p:cNvSpPr>
              <p:nvPr/>
            </p:nvSpPr>
            <p:spPr bwMode="auto">
              <a:xfrm>
                <a:off x="3245"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68" name="Oval 333"/>
              <p:cNvSpPr>
                <a:spLocks noChangeArrowheads="1"/>
              </p:cNvSpPr>
              <p:nvPr/>
            </p:nvSpPr>
            <p:spPr bwMode="auto">
              <a:xfrm>
                <a:off x="3619" y="2094"/>
                <a:ext cx="93" cy="93"/>
              </a:xfrm>
              <a:prstGeom prst="ellipse">
                <a:avLst/>
              </a:prstGeom>
              <a:solidFill>
                <a:srgbClr val="990099"/>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69" name="Oval 334"/>
              <p:cNvSpPr>
                <a:spLocks noChangeArrowheads="1"/>
              </p:cNvSpPr>
              <p:nvPr/>
            </p:nvSpPr>
            <p:spPr bwMode="auto">
              <a:xfrm>
                <a:off x="3992" y="2094"/>
                <a:ext cx="93"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670" name="Line 335"/>
              <p:cNvSpPr>
                <a:spLocks noChangeShapeType="1"/>
              </p:cNvSpPr>
              <p:nvPr/>
            </p:nvSpPr>
            <p:spPr bwMode="auto">
              <a:xfrm>
                <a:off x="679"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1" name="Line 336"/>
              <p:cNvSpPr>
                <a:spLocks noChangeShapeType="1"/>
              </p:cNvSpPr>
              <p:nvPr/>
            </p:nvSpPr>
            <p:spPr bwMode="auto">
              <a:xfrm>
                <a:off x="741"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2" name="Line 337"/>
              <p:cNvSpPr>
                <a:spLocks noChangeShapeType="1"/>
              </p:cNvSpPr>
              <p:nvPr/>
            </p:nvSpPr>
            <p:spPr bwMode="auto">
              <a:xfrm>
                <a:off x="777"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3" name="Line 338"/>
              <p:cNvSpPr>
                <a:spLocks noChangeShapeType="1"/>
              </p:cNvSpPr>
              <p:nvPr/>
            </p:nvSpPr>
            <p:spPr bwMode="auto">
              <a:xfrm>
                <a:off x="838"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4" name="Line 339"/>
              <p:cNvSpPr>
                <a:spLocks noChangeShapeType="1"/>
              </p:cNvSpPr>
              <p:nvPr/>
            </p:nvSpPr>
            <p:spPr bwMode="auto">
              <a:xfrm>
                <a:off x="874"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5" name="Line 340"/>
              <p:cNvSpPr>
                <a:spLocks noChangeShapeType="1"/>
              </p:cNvSpPr>
              <p:nvPr/>
            </p:nvSpPr>
            <p:spPr bwMode="auto">
              <a:xfrm>
                <a:off x="936"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6" name="Line 341"/>
              <p:cNvSpPr>
                <a:spLocks noChangeShapeType="1"/>
              </p:cNvSpPr>
              <p:nvPr/>
            </p:nvSpPr>
            <p:spPr bwMode="auto">
              <a:xfrm>
                <a:off x="972"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7" name="Line 342"/>
              <p:cNvSpPr>
                <a:spLocks noChangeShapeType="1"/>
              </p:cNvSpPr>
              <p:nvPr/>
            </p:nvSpPr>
            <p:spPr bwMode="auto">
              <a:xfrm>
                <a:off x="1033"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8" name="Line 343"/>
              <p:cNvSpPr>
                <a:spLocks noChangeShapeType="1"/>
              </p:cNvSpPr>
              <p:nvPr/>
            </p:nvSpPr>
            <p:spPr bwMode="auto">
              <a:xfrm>
                <a:off x="1069"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79" name="Line 344"/>
              <p:cNvSpPr>
                <a:spLocks noChangeShapeType="1"/>
              </p:cNvSpPr>
              <p:nvPr/>
            </p:nvSpPr>
            <p:spPr bwMode="auto">
              <a:xfrm>
                <a:off x="1130" y="2140"/>
                <a:ext cx="4"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0" name="Line 345"/>
              <p:cNvSpPr>
                <a:spLocks noChangeShapeType="1"/>
              </p:cNvSpPr>
              <p:nvPr/>
            </p:nvSpPr>
            <p:spPr bwMode="auto">
              <a:xfrm>
                <a:off x="1167"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1" name="Line 346"/>
              <p:cNvSpPr>
                <a:spLocks noChangeShapeType="1"/>
              </p:cNvSpPr>
              <p:nvPr/>
            </p:nvSpPr>
            <p:spPr bwMode="auto">
              <a:xfrm>
                <a:off x="1228"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2" name="Line 347"/>
              <p:cNvSpPr>
                <a:spLocks noChangeShapeType="1"/>
              </p:cNvSpPr>
              <p:nvPr/>
            </p:nvSpPr>
            <p:spPr bwMode="auto">
              <a:xfrm>
                <a:off x="1264"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3" name="Line 348"/>
              <p:cNvSpPr>
                <a:spLocks noChangeShapeType="1"/>
              </p:cNvSpPr>
              <p:nvPr/>
            </p:nvSpPr>
            <p:spPr bwMode="auto">
              <a:xfrm>
                <a:off x="132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4" name="Line 349"/>
              <p:cNvSpPr>
                <a:spLocks noChangeShapeType="1"/>
              </p:cNvSpPr>
              <p:nvPr/>
            </p:nvSpPr>
            <p:spPr bwMode="auto">
              <a:xfrm>
                <a:off x="1361"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5" name="Line 350"/>
              <p:cNvSpPr>
                <a:spLocks noChangeShapeType="1"/>
              </p:cNvSpPr>
              <p:nvPr/>
            </p:nvSpPr>
            <p:spPr bwMode="auto">
              <a:xfrm>
                <a:off x="1423" y="2140"/>
                <a:ext cx="3" cy="0"/>
              </a:xfrm>
              <a:prstGeom prst="line">
                <a:avLst/>
              </a:prstGeom>
              <a:noFill/>
              <a:ln w="30163">
                <a:solidFill>
                  <a:srgbClr val="990099"/>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6" name="Line 351"/>
              <p:cNvSpPr>
                <a:spLocks noChangeShapeType="1"/>
              </p:cNvSpPr>
              <p:nvPr/>
            </p:nvSpPr>
            <p:spPr bwMode="auto">
              <a:xfrm>
                <a:off x="1459"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7" name="Line 352"/>
              <p:cNvSpPr>
                <a:spLocks noChangeShapeType="1"/>
              </p:cNvSpPr>
              <p:nvPr/>
            </p:nvSpPr>
            <p:spPr bwMode="auto">
              <a:xfrm>
                <a:off x="152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8" name="Line 353"/>
              <p:cNvSpPr>
                <a:spLocks noChangeShapeType="1"/>
              </p:cNvSpPr>
              <p:nvPr/>
            </p:nvSpPr>
            <p:spPr bwMode="auto">
              <a:xfrm>
                <a:off x="1556"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89" name="Line 354"/>
              <p:cNvSpPr>
                <a:spLocks noChangeShapeType="1"/>
              </p:cNvSpPr>
              <p:nvPr/>
            </p:nvSpPr>
            <p:spPr bwMode="auto">
              <a:xfrm>
                <a:off x="1618"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0" name="Line 355"/>
              <p:cNvSpPr>
                <a:spLocks noChangeShapeType="1"/>
              </p:cNvSpPr>
              <p:nvPr/>
            </p:nvSpPr>
            <p:spPr bwMode="auto">
              <a:xfrm>
                <a:off x="1654"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1" name="Line 356"/>
              <p:cNvSpPr>
                <a:spLocks noChangeShapeType="1"/>
              </p:cNvSpPr>
              <p:nvPr/>
            </p:nvSpPr>
            <p:spPr bwMode="auto">
              <a:xfrm>
                <a:off x="171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2" name="Line 357"/>
              <p:cNvSpPr>
                <a:spLocks noChangeShapeType="1"/>
              </p:cNvSpPr>
              <p:nvPr/>
            </p:nvSpPr>
            <p:spPr bwMode="auto">
              <a:xfrm>
                <a:off x="1751"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3" name="Line 358"/>
              <p:cNvSpPr>
                <a:spLocks noChangeShapeType="1"/>
              </p:cNvSpPr>
              <p:nvPr/>
            </p:nvSpPr>
            <p:spPr bwMode="auto">
              <a:xfrm>
                <a:off x="1813"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4" name="Line 359"/>
              <p:cNvSpPr>
                <a:spLocks noChangeShapeType="1"/>
              </p:cNvSpPr>
              <p:nvPr/>
            </p:nvSpPr>
            <p:spPr bwMode="auto">
              <a:xfrm>
                <a:off x="1849"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5" name="Line 360"/>
              <p:cNvSpPr>
                <a:spLocks noChangeShapeType="1"/>
              </p:cNvSpPr>
              <p:nvPr/>
            </p:nvSpPr>
            <p:spPr bwMode="auto">
              <a:xfrm>
                <a:off x="191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6" name="Line 361"/>
              <p:cNvSpPr>
                <a:spLocks noChangeShapeType="1"/>
              </p:cNvSpPr>
              <p:nvPr/>
            </p:nvSpPr>
            <p:spPr bwMode="auto">
              <a:xfrm>
                <a:off x="1946"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7" name="Line 362"/>
              <p:cNvSpPr>
                <a:spLocks noChangeShapeType="1"/>
              </p:cNvSpPr>
              <p:nvPr/>
            </p:nvSpPr>
            <p:spPr bwMode="auto">
              <a:xfrm>
                <a:off x="2007" y="2140"/>
                <a:ext cx="4"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8" name="Line 363"/>
              <p:cNvSpPr>
                <a:spLocks noChangeShapeType="1"/>
              </p:cNvSpPr>
              <p:nvPr/>
            </p:nvSpPr>
            <p:spPr bwMode="auto">
              <a:xfrm>
                <a:off x="2044"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699" name="Line 364"/>
              <p:cNvSpPr>
                <a:spLocks noChangeShapeType="1"/>
              </p:cNvSpPr>
              <p:nvPr/>
            </p:nvSpPr>
            <p:spPr bwMode="auto">
              <a:xfrm>
                <a:off x="210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0" name="Line 365"/>
              <p:cNvSpPr>
                <a:spLocks noChangeShapeType="1"/>
              </p:cNvSpPr>
              <p:nvPr/>
            </p:nvSpPr>
            <p:spPr bwMode="auto">
              <a:xfrm>
                <a:off x="2141"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1" name="Line 366"/>
              <p:cNvSpPr>
                <a:spLocks noChangeShapeType="1"/>
              </p:cNvSpPr>
              <p:nvPr/>
            </p:nvSpPr>
            <p:spPr bwMode="auto">
              <a:xfrm>
                <a:off x="220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2" name="Line 367"/>
              <p:cNvSpPr>
                <a:spLocks noChangeShapeType="1"/>
              </p:cNvSpPr>
              <p:nvPr/>
            </p:nvSpPr>
            <p:spPr bwMode="auto">
              <a:xfrm>
                <a:off x="2238"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3" name="Line 368"/>
              <p:cNvSpPr>
                <a:spLocks noChangeShapeType="1"/>
              </p:cNvSpPr>
              <p:nvPr/>
            </p:nvSpPr>
            <p:spPr bwMode="auto">
              <a:xfrm>
                <a:off x="230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4" name="Line 369"/>
              <p:cNvSpPr>
                <a:spLocks noChangeShapeType="1"/>
              </p:cNvSpPr>
              <p:nvPr/>
            </p:nvSpPr>
            <p:spPr bwMode="auto">
              <a:xfrm>
                <a:off x="2336"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5" name="Line 370"/>
              <p:cNvSpPr>
                <a:spLocks noChangeShapeType="1"/>
              </p:cNvSpPr>
              <p:nvPr/>
            </p:nvSpPr>
            <p:spPr bwMode="auto">
              <a:xfrm>
                <a:off x="239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6" name="Line 371"/>
              <p:cNvSpPr>
                <a:spLocks noChangeShapeType="1"/>
              </p:cNvSpPr>
              <p:nvPr/>
            </p:nvSpPr>
            <p:spPr bwMode="auto">
              <a:xfrm>
                <a:off x="2433"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7" name="Line 372"/>
              <p:cNvSpPr>
                <a:spLocks noChangeShapeType="1"/>
              </p:cNvSpPr>
              <p:nvPr/>
            </p:nvSpPr>
            <p:spPr bwMode="auto">
              <a:xfrm>
                <a:off x="249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8" name="Line 373"/>
              <p:cNvSpPr>
                <a:spLocks noChangeShapeType="1"/>
              </p:cNvSpPr>
              <p:nvPr/>
            </p:nvSpPr>
            <p:spPr bwMode="auto">
              <a:xfrm>
                <a:off x="2531"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09" name="Line 374"/>
              <p:cNvSpPr>
                <a:spLocks noChangeShapeType="1"/>
              </p:cNvSpPr>
              <p:nvPr/>
            </p:nvSpPr>
            <p:spPr bwMode="auto">
              <a:xfrm>
                <a:off x="259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0" name="Line 375"/>
              <p:cNvSpPr>
                <a:spLocks noChangeShapeType="1"/>
              </p:cNvSpPr>
              <p:nvPr/>
            </p:nvSpPr>
            <p:spPr bwMode="auto">
              <a:xfrm>
                <a:off x="2628"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1" name="Line 376"/>
              <p:cNvSpPr>
                <a:spLocks noChangeShapeType="1"/>
              </p:cNvSpPr>
              <p:nvPr/>
            </p:nvSpPr>
            <p:spPr bwMode="auto">
              <a:xfrm>
                <a:off x="2690"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2" name="Line 377"/>
              <p:cNvSpPr>
                <a:spLocks noChangeShapeType="1"/>
              </p:cNvSpPr>
              <p:nvPr/>
            </p:nvSpPr>
            <p:spPr bwMode="auto">
              <a:xfrm>
                <a:off x="2726"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3" name="Line 378"/>
              <p:cNvSpPr>
                <a:spLocks noChangeShapeType="1"/>
              </p:cNvSpPr>
              <p:nvPr/>
            </p:nvSpPr>
            <p:spPr bwMode="auto">
              <a:xfrm>
                <a:off x="278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4" name="Line 379"/>
              <p:cNvSpPr>
                <a:spLocks noChangeShapeType="1"/>
              </p:cNvSpPr>
              <p:nvPr/>
            </p:nvSpPr>
            <p:spPr bwMode="auto">
              <a:xfrm>
                <a:off x="2823"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5" name="Line 380"/>
              <p:cNvSpPr>
                <a:spLocks noChangeShapeType="1"/>
              </p:cNvSpPr>
              <p:nvPr/>
            </p:nvSpPr>
            <p:spPr bwMode="auto">
              <a:xfrm>
                <a:off x="2885"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6" name="Line 381"/>
              <p:cNvSpPr>
                <a:spLocks noChangeShapeType="1"/>
              </p:cNvSpPr>
              <p:nvPr/>
            </p:nvSpPr>
            <p:spPr bwMode="auto">
              <a:xfrm>
                <a:off x="2921"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7" name="Line 382"/>
              <p:cNvSpPr>
                <a:spLocks noChangeShapeType="1"/>
              </p:cNvSpPr>
              <p:nvPr/>
            </p:nvSpPr>
            <p:spPr bwMode="auto">
              <a:xfrm>
                <a:off x="298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8" name="Line 383"/>
              <p:cNvSpPr>
                <a:spLocks noChangeShapeType="1"/>
              </p:cNvSpPr>
              <p:nvPr/>
            </p:nvSpPr>
            <p:spPr bwMode="auto">
              <a:xfrm>
                <a:off x="3018"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19" name="Line 384"/>
              <p:cNvSpPr>
                <a:spLocks noChangeShapeType="1"/>
              </p:cNvSpPr>
              <p:nvPr/>
            </p:nvSpPr>
            <p:spPr bwMode="auto">
              <a:xfrm>
                <a:off x="3079"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0" name="Line 385"/>
              <p:cNvSpPr>
                <a:spLocks noChangeShapeType="1"/>
              </p:cNvSpPr>
              <p:nvPr/>
            </p:nvSpPr>
            <p:spPr bwMode="auto">
              <a:xfrm>
                <a:off x="3115"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1" name="Line 386"/>
              <p:cNvSpPr>
                <a:spLocks noChangeShapeType="1"/>
              </p:cNvSpPr>
              <p:nvPr/>
            </p:nvSpPr>
            <p:spPr bwMode="auto">
              <a:xfrm>
                <a:off x="317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2" name="Line 387"/>
              <p:cNvSpPr>
                <a:spLocks noChangeShapeType="1"/>
              </p:cNvSpPr>
              <p:nvPr/>
            </p:nvSpPr>
            <p:spPr bwMode="auto">
              <a:xfrm>
                <a:off x="3213"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3" name="Line 388"/>
              <p:cNvSpPr>
                <a:spLocks noChangeShapeType="1"/>
              </p:cNvSpPr>
              <p:nvPr/>
            </p:nvSpPr>
            <p:spPr bwMode="auto">
              <a:xfrm>
                <a:off x="3274"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4" name="Line 389"/>
              <p:cNvSpPr>
                <a:spLocks noChangeShapeType="1"/>
              </p:cNvSpPr>
              <p:nvPr/>
            </p:nvSpPr>
            <p:spPr bwMode="auto">
              <a:xfrm>
                <a:off x="3310"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5" name="Line 390"/>
              <p:cNvSpPr>
                <a:spLocks noChangeShapeType="1"/>
              </p:cNvSpPr>
              <p:nvPr/>
            </p:nvSpPr>
            <p:spPr bwMode="auto">
              <a:xfrm>
                <a:off x="337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6" name="Line 391"/>
              <p:cNvSpPr>
                <a:spLocks noChangeShapeType="1"/>
              </p:cNvSpPr>
              <p:nvPr/>
            </p:nvSpPr>
            <p:spPr bwMode="auto">
              <a:xfrm>
                <a:off x="3408"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7" name="Line 392"/>
              <p:cNvSpPr>
                <a:spLocks noChangeShapeType="1"/>
              </p:cNvSpPr>
              <p:nvPr/>
            </p:nvSpPr>
            <p:spPr bwMode="auto">
              <a:xfrm>
                <a:off x="3469"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8" name="Line 393"/>
              <p:cNvSpPr>
                <a:spLocks noChangeShapeType="1"/>
              </p:cNvSpPr>
              <p:nvPr/>
            </p:nvSpPr>
            <p:spPr bwMode="auto">
              <a:xfrm>
                <a:off x="3505"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29" name="Line 394"/>
              <p:cNvSpPr>
                <a:spLocks noChangeShapeType="1"/>
              </p:cNvSpPr>
              <p:nvPr/>
            </p:nvSpPr>
            <p:spPr bwMode="auto">
              <a:xfrm>
                <a:off x="3567"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0" name="Line 395"/>
              <p:cNvSpPr>
                <a:spLocks noChangeShapeType="1"/>
              </p:cNvSpPr>
              <p:nvPr/>
            </p:nvSpPr>
            <p:spPr bwMode="auto">
              <a:xfrm>
                <a:off x="3603"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1" name="Line 396"/>
              <p:cNvSpPr>
                <a:spLocks noChangeShapeType="1"/>
              </p:cNvSpPr>
              <p:nvPr/>
            </p:nvSpPr>
            <p:spPr bwMode="auto">
              <a:xfrm>
                <a:off x="3664"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2" name="Line 397"/>
              <p:cNvSpPr>
                <a:spLocks noChangeShapeType="1"/>
              </p:cNvSpPr>
              <p:nvPr/>
            </p:nvSpPr>
            <p:spPr bwMode="auto">
              <a:xfrm>
                <a:off x="3700"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3" name="Line 398"/>
              <p:cNvSpPr>
                <a:spLocks noChangeShapeType="1"/>
              </p:cNvSpPr>
              <p:nvPr/>
            </p:nvSpPr>
            <p:spPr bwMode="auto">
              <a:xfrm>
                <a:off x="3762"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4" name="Line 399"/>
              <p:cNvSpPr>
                <a:spLocks noChangeShapeType="1"/>
              </p:cNvSpPr>
              <p:nvPr/>
            </p:nvSpPr>
            <p:spPr bwMode="auto">
              <a:xfrm>
                <a:off x="3798"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5" name="Line 400"/>
              <p:cNvSpPr>
                <a:spLocks noChangeShapeType="1"/>
              </p:cNvSpPr>
              <p:nvPr/>
            </p:nvSpPr>
            <p:spPr bwMode="auto">
              <a:xfrm>
                <a:off x="3859" y="2140"/>
                <a:ext cx="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6" name="Line 401"/>
              <p:cNvSpPr>
                <a:spLocks noChangeShapeType="1"/>
              </p:cNvSpPr>
              <p:nvPr/>
            </p:nvSpPr>
            <p:spPr bwMode="auto">
              <a:xfrm>
                <a:off x="3895"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7" name="Line 402"/>
              <p:cNvSpPr>
                <a:spLocks noChangeShapeType="1"/>
              </p:cNvSpPr>
              <p:nvPr/>
            </p:nvSpPr>
            <p:spPr bwMode="auto">
              <a:xfrm>
                <a:off x="3956" y="2140"/>
                <a:ext cx="4"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8" name="Line 403"/>
              <p:cNvSpPr>
                <a:spLocks noChangeShapeType="1"/>
              </p:cNvSpPr>
              <p:nvPr/>
            </p:nvSpPr>
            <p:spPr bwMode="auto">
              <a:xfrm>
                <a:off x="3992" y="2140"/>
                <a:ext cx="28"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739" name="Oval 404"/>
              <p:cNvSpPr>
                <a:spLocks noChangeArrowheads="1"/>
              </p:cNvSpPr>
              <p:nvPr/>
            </p:nvSpPr>
            <p:spPr bwMode="auto">
              <a:xfrm>
                <a:off x="4365" y="2094"/>
                <a:ext cx="92" cy="93"/>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740" name="Line 405"/>
              <p:cNvSpPr>
                <a:spLocks noChangeShapeType="1"/>
              </p:cNvSpPr>
              <p:nvPr/>
            </p:nvSpPr>
            <p:spPr bwMode="auto">
              <a:xfrm>
                <a:off x="4038" y="2140"/>
                <a:ext cx="27"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grpSp>
        <p:sp>
          <p:nvSpPr>
            <p:cNvPr id="482" name="Line 407"/>
            <p:cNvSpPr>
              <a:spLocks noChangeShapeType="1"/>
            </p:cNvSpPr>
            <p:nvPr/>
          </p:nvSpPr>
          <p:spPr bwMode="auto">
            <a:xfrm>
              <a:off x="6507163" y="339725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3" name="Line 408"/>
            <p:cNvSpPr>
              <a:spLocks noChangeShapeType="1"/>
            </p:cNvSpPr>
            <p:nvPr/>
          </p:nvSpPr>
          <p:spPr bwMode="auto">
            <a:xfrm>
              <a:off x="6564313" y="339725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4" name="Line 409"/>
            <p:cNvSpPr>
              <a:spLocks noChangeShapeType="1"/>
            </p:cNvSpPr>
            <p:nvPr/>
          </p:nvSpPr>
          <p:spPr bwMode="auto">
            <a:xfrm>
              <a:off x="6662738" y="339725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5" name="Line 410"/>
            <p:cNvSpPr>
              <a:spLocks noChangeShapeType="1"/>
            </p:cNvSpPr>
            <p:nvPr/>
          </p:nvSpPr>
          <p:spPr bwMode="auto">
            <a:xfrm>
              <a:off x="6719888" y="3397250"/>
              <a:ext cx="428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6" name="Line 411"/>
            <p:cNvSpPr>
              <a:spLocks noChangeShapeType="1"/>
            </p:cNvSpPr>
            <p:nvPr/>
          </p:nvSpPr>
          <p:spPr bwMode="auto">
            <a:xfrm>
              <a:off x="6816725" y="339725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7" name="Line 412"/>
            <p:cNvSpPr>
              <a:spLocks noChangeShapeType="1"/>
            </p:cNvSpPr>
            <p:nvPr/>
          </p:nvSpPr>
          <p:spPr bwMode="auto">
            <a:xfrm>
              <a:off x="6873875" y="339725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8" name="Line 413"/>
            <p:cNvSpPr>
              <a:spLocks noChangeShapeType="1"/>
            </p:cNvSpPr>
            <p:nvPr/>
          </p:nvSpPr>
          <p:spPr bwMode="auto">
            <a:xfrm>
              <a:off x="6970713" y="3397250"/>
              <a:ext cx="63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89" name="Rectangle 414"/>
            <p:cNvSpPr>
              <a:spLocks noChangeArrowheads="1"/>
            </p:cNvSpPr>
            <p:nvPr/>
          </p:nvSpPr>
          <p:spPr bwMode="auto">
            <a:xfrm>
              <a:off x="4403725" y="976313"/>
              <a:ext cx="2748408" cy="2962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FF"/>
                  </a:solidFill>
                  <a:effectLst/>
                  <a:latin typeface="Arial" panose="020B0604020202020204" pitchFamily="34" charset="0"/>
                </a:rPr>
                <a:t>Breeding Value of [A2A2]</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490" name="Line 415"/>
            <p:cNvSpPr>
              <a:spLocks noChangeShapeType="1"/>
            </p:cNvSpPr>
            <p:nvPr/>
          </p:nvSpPr>
          <p:spPr bwMode="auto">
            <a:xfrm>
              <a:off x="3875088" y="1092200"/>
              <a:ext cx="395288"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1" name="Rectangle 416"/>
            <p:cNvSpPr>
              <a:spLocks noChangeArrowheads="1"/>
            </p:cNvSpPr>
            <p:nvPr/>
          </p:nvSpPr>
          <p:spPr bwMode="auto">
            <a:xfrm>
              <a:off x="4021138" y="1041400"/>
              <a:ext cx="103188" cy="103187"/>
            </a:xfrm>
            <a:prstGeom prst="rect">
              <a:avLst/>
            </a:prstGeom>
            <a:noFill/>
            <a:ln w="30163">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2" name="Rectangle 417"/>
            <p:cNvSpPr>
              <a:spLocks noChangeArrowheads="1"/>
            </p:cNvSpPr>
            <p:nvPr/>
          </p:nvSpPr>
          <p:spPr bwMode="auto">
            <a:xfrm>
              <a:off x="4403725" y="1239837"/>
              <a:ext cx="2748408" cy="2962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800080"/>
                  </a:solidFill>
                  <a:effectLst/>
                  <a:latin typeface="Arial" panose="020B0604020202020204" pitchFamily="34" charset="0"/>
                </a:rPr>
                <a:t>Breeding Value of [A1A2]</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493" name="Line 418"/>
            <p:cNvSpPr>
              <a:spLocks noChangeShapeType="1"/>
            </p:cNvSpPr>
            <p:nvPr/>
          </p:nvSpPr>
          <p:spPr bwMode="auto">
            <a:xfrm>
              <a:off x="3875088" y="1357313"/>
              <a:ext cx="395288"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4" name="Rectangle 419"/>
            <p:cNvSpPr>
              <a:spLocks noChangeArrowheads="1"/>
            </p:cNvSpPr>
            <p:nvPr/>
          </p:nvSpPr>
          <p:spPr bwMode="auto">
            <a:xfrm>
              <a:off x="4021138" y="1304925"/>
              <a:ext cx="103188" cy="101600"/>
            </a:xfrm>
            <a:prstGeom prst="rect">
              <a:avLst/>
            </a:prstGeom>
            <a:noFill/>
            <a:ln w="30163">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5" name="Line 420"/>
            <p:cNvSpPr>
              <a:spLocks noChangeShapeType="1"/>
            </p:cNvSpPr>
            <p:nvPr/>
          </p:nvSpPr>
          <p:spPr bwMode="auto">
            <a:xfrm>
              <a:off x="4022725" y="1357313"/>
              <a:ext cx="101600" cy="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6" name="Line 421"/>
            <p:cNvSpPr>
              <a:spLocks noChangeShapeType="1"/>
            </p:cNvSpPr>
            <p:nvPr/>
          </p:nvSpPr>
          <p:spPr bwMode="auto">
            <a:xfrm>
              <a:off x="4073525" y="1306513"/>
              <a:ext cx="0" cy="101600"/>
            </a:xfrm>
            <a:prstGeom prst="line">
              <a:avLst/>
            </a:prstGeom>
            <a:noFill/>
            <a:ln w="30163">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7" name="Rectangle 422"/>
            <p:cNvSpPr>
              <a:spLocks noChangeArrowheads="1"/>
            </p:cNvSpPr>
            <p:nvPr/>
          </p:nvSpPr>
          <p:spPr bwMode="auto">
            <a:xfrm>
              <a:off x="4403725" y="1504950"/>
              <a:ext cx="2748408" cy="2962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FF0000"/>
                  </a:solidFill>
                  <a:effectLst/>
                  <a:latin typeface="Arial" panose="020B0604020202020204" pitchFamily="34" charset="0"/>
                </a:rPr>
                <a:t>Breeding Value of [A1A1]</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498" name="Line 423"/>
            <p:cNvSpPr>
              <a:spLocks noChangeShapeType="1"/>
            </p:cNvSpPr>
            <p:nvPr/>
          </p:nvSpPr>
          <p:spPr bwMode="auto">
            <a:xfrm>
              <a:off x="3875088" y="1620838"/>
              <a:ext cx="395288" cy="0"/>
            </a:xfrm>
            <a:prstGeom prst="line">
              <a:avLst/>
            </a:prstGeom>
            <a:noFill/>
            <a:ln w="30163">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499" name="Rectangle 424"/>
            <p:cNvSpPr>
              <a:spLocks noChangeArrowheads="1"/>
            </p:cNvSpPr>
            <p:nvPr/>
          </p:nvSpPr>
          <p:spPr bwMode="auto">
            <a:xfrm>
              <a:off x="4021138" y="1568450"/>
              <a:ext cx="103188" cy="103187"/>
            </a:xfrm>
            <a:prstGeom prst="rect">
              <a:avLst/>
            </a:prstGeom>
            <a:solidFill>
              <a:srgbClr val="FF0000"/>
            </a:solidFill>
            <a:ln w="30163">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500" name="Rectangle 425"/>
            <p:cNvSpPr>
              <a:spLocks noChangeArrowheads="1"/>
            </p:cNvSpPr>
            <p:nvPr/>
          </p:nvSpPr>
          <p:spPr bwMode="auto">
            <a:xfrm>
              <a:off x="4403725" y="1768475"/>
              <a:ext cx="2059079" cy="29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808080"/>
                  </a:solidFill>
                  <a:effectLst/>
                  <a:latin typeface="Arial" panose="020B0604020202020204" pitchFamily="34" charset="0"/>
                </a:rPr>
                <a:t>Population mean </a:t>
              </a:r>
              <a:r>
                <a:rPr kumimoji="0" lang="en-US" altLang="en-US" sz="1400" b="1" i="0" u="none" strike="noStrike" cap="none" normalizeH="0" baseline="0" dirty="0">
                  <a:ln>
                    <a:noFill/>
                  </a:ln>
                  <a:solidFill>
                    <a:srgbClr val="808080"/>
                  </a:solidFill>
                  <a:effectLst>
                    <a:outerShdw blurRad="38100" dist="38100" dir="2700000" algn="tl">
                      <a:srgbClr val="000000">
                        <a:alpha val="43137"/>
                      </a:srgbClr>
                    </a:outerShdw>
                  </a:effectLst>
                  <a:latin typeface="Arial" panose="020B0604020202020204" pitchFamily="34" charset="0"/>
                </a:rPr>
                <a:t>µ</a:t>
              </a:r>
              <a:endParaRPr kumimoji="0" lang="en-US" altLang="en-US" sz="14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501" name="Line 426"/>
            <p:cNvSpPr>
              <a:spLocks noChangeShapeType="1"/>
            </p:cNvSpPr>
            <p:nvPr/>
          </p:nvSpPr>
          <p:spPr bwMode="auto">
            <a:xfrm>
              <a:off x="3875088"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2" name="Line 427"/>
            <p:cNvSpPr>
              <a:spLocks noChangeShapeType="1"/>
            </p:cNvSpPr>
            <p:nvPr/>
          </p:nvSpPr>
          <p:spPr bwMode="auto">
            <a:xfrm>
              <a:off x="3913188"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3" name="Line 428"/>
            <p:cNvSpPr>
              <a:spLocks noChangeShapeType="1"/>
            </p:cNvSpPr>
            <p:nvPr/>
          </p:nvSpPr>
          <p:spPr bwMode="auto">
            <a:xfrm>
              <a:off x="3951288"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4" name="Line 429"/>
            <p:cNvSpPr>
              <a:spLocks noChangeShapeType="1"/>
            </p:cNvSpPr>
            <p:nvPr/>
          </p:nvSpPr>
          <p:spPr bwMode="auto">
            <a:xfrm>
              <a:off x="39878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5" name="Line 430"/>
            <p:cNvSpPr>
              <a:spLocks noChangeShapeType="1"/>
            </p:cNvSpPr>
            <p:nvPr/>
          </p:nvSpPr>
          <p:spPr bwMode="auto">
            <a:xfrm>
              <a:off x="40259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6" name="Line 431"/>
            <p:cNvSpPr>
              <a:spLocks noChangeShapeType="1"/>
            </p:cNvSpPr>
            <p:nvPr/>
          </p:nvSpPr>
          <p:spPr bwMode="auto">
            <a:xfrm>
              <a:off x="40640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7" name="Line 432"/>
            <p:cNvSpPr>
              <a:spLocks noChangeShapeType="1"/>
            </p:cNvSpPr>
            <p:nvPr/>
          </p:nvSpPr>
          <p:spPr bwMode="auto">
            <a:xfrm>
              <a:off x="41021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8" name="Line 433"/>
            <p:cNvSpPr>
              <a:spLocks noChangeShapeType="1"/>
            </p:cNvSpPr>
            <p:nvPr/>
          </p:nvSpPr>
          <p:spPr bwMode="auto">
            <a:xfrm>
              <a:off x="4140200"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09" name="Line 434"/>
            <p:cNvSpPr>
              <a:spLocks noChangeShapeType="1"/>
            </p:cNvSpPr>
            <p:nvPr/>
          </p:nvSpPr>
          <p:spPr bwMode="auto">
            <a:xfrm>
              <a:off x="4176713"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0" name="Line 435"/>
            <p:cNvSpPr>
              <a:spLocks noChangeShapeType="1"/>
            </p:cNvSpPr>
            <p:nvPr/>
          </p:nvSpPr>
          <p:spPr bwMode="auto">
            <a:xfrm>
              <a:off x="4214813"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1" name="Line 436"/>
            <p:cNvSpPr>
              <a:spLocks noChangeShapeType="1"/>
            </p:cNvSpPr>
            <p:nvPr/>
          </p:nvSpPr>
          <p:spPr bwMode="auto">
            <a:xfrm>
              <a:off x="4252913" y="1884363"/>
              <a:ext cx="4763" cy="0"/>
            </a:xfrm>
            <a:prstGeom prst="line">
              <a:avLst/>
            </a:prstGeom>
            <a:noFill/>
            <a:ln w="30163">
              <a:solidFill>
                <a:srgbClr val="80808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2" name="Rectangle 437"/>
            <p:cNvSpPr>
              <a:spLocks noChangeArrowheads="1"/>
            </p:cNvSpPr>
            <p:nvPr/>
          </p:nvSpPr>
          <p:spPr bwMode="auto">
            <a:xfrm>
              <a:off x="4403725" y="2032000"/>
              <a:ext cx="2848319" cy="2962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FF"/>
                  </a:solidFill>
                  <a:effectLst/>
                  <a:latin typeface="Arial" panose="020B0604020202020204" pitchFamily="34" charset="0"/>
                </a:rPr>
                <a:t>Genotypic value of [A2A2]</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513" name="Line 438"/>
            <p:cNvSpPr>
              <a:spLocks noChangeShapeType="1"/>
            </p:cNvSpPr>
            <p:nvPr/>
          </p:nvSpPr>
          <p:spPr bwMode="auto">
            <a:xfrm>
              <a:off x="3875088" y="2149475"/>
              <a:ext cx="1317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4" name="Line 439"/>
            <p:cNvSpPr>
              <a:spLocks noChangeShapeType="1"/>
            </p:cNvSpPr>
            <p:nvPr/>
          </p:nvSpPr>
          <p:spPr bwMode="auto">
            <a:xfrm>
              <a:off x="4057650" y="2149475"/>
              <a:ext cx="107950"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5" name="Oval 440"/>
            <p:cNvSpPr>
              <a:spLocks noChangeArrowheads="1"/>
            </p:cNvSpPr>
            <p:nvPr/>
          </p:nvSpPr>
          <p:spPr bwMode="auto">
            <a:xfrm>
              <a:off x="4002088" y="2076450"/>
              <a:ext cx="144463" cy="146050"/>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6" name="Rectangle 441"/>
            <p:cNvSpPr>
              <a:spLocks noChangeArrowheads="1"/>
            </p:cNvSpPr>
            <p:nvPr/>
          </p:nvSpPr>
          <p:spPr bwMode="auto">
            <a:xfrm>
              <a:off x="4403725" y="2297113"/>
              <a:ext cx="2636062" cy="2962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en-US" sz="1400" b="0" i="0" u="none" strike="noStrike" cap="none" normalizeH="0" baseline="0" dirty="0" err="1">
                  <a:ln>
                    <a:noFill/>
                  </a:ln>
                  <a:solidFill>
                    <a:srgbClr val="FF0000"/>
                  </a:solidFill>
                  <a:effectLst/>
                </a:rPr>
                <a:t>Gen.V</a:t>
              </a:r>
              <a:r>
                <a:rPr kumimoji="0" lang="en-US" altLang="en-US" sz="1400" b="0" i="0" u="none" strike="noStrike" cap="none" normalizeH="0" baseline="0" dirty="0">
                  <a:ln>
                    <a:noFill/>
                  </a:ln>
                  <a:solidFill>
                    <a:srgbClr val="FF0000"/>
                  </a:solidFill>
                  <a:effectLst/>
                </a:rPr>
                <a:t>. of [A1A1]</a:t>
              </a:r>
              <a:r>
                <a:rPr kumimoji="0" lang="en-US" altLang="en-US" sz="1400" b="0" i="0" u="none" strike="noStrike" cap="none" normalizeH="0" baseline="0" dirty="0">
                  <a:ln>
                    <a:noFill/>
                  </a:ln>
                  <a:solidFill>
                    <a:schemeClr val="tx1">
                      <a:lumMod val="50000"/>
                      <a:lumOff val="50000"/>
                    </a:schemeClr>
                  </a:solidFill>
                  <a:effectLst/>
                </a:rPr>
                <a:t>;</a:t>
              </a:r>
              <a:r>
                <a:rPr lang="en-US" altLang="en-US" sz="1400" dirty="0">
                  <a:solidFill>
                    <a:srgbClr val="800080"/>
                  </a:solidFill>
                </a:rPr>
                <a:t>[A1A2]</a:t>
              </a:r>
            </a:p>
          </p:txBody>
        </p:sp>
        <p:sp>
          <p:nvSpPr>
            <p:cNvPr id="517" name="Line 442"/>
            <p:cNvSpPr>
              <a:spLocks noChangeShapeType="1"/>
            </p:cNvSpPr>
            <p:nvPr/>
          </p:nvSpPr>
          <p:spPr bwMode="auto">
            <a:xfrm>
              <a:off x="3875088" y="241300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8" name="Line 443"/>
            <p:cNvSpPr>
              <a:spLocks noChangeShapeType="1"/>
            </p:cNvSpPr>
            <p:nvPr/>
          </p:nvSpPr>
          <p:spPr bwMode="auto">
            <a:xfrm>
              <a:off x="3971925" y="241300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19" name="Line 444"/>
            <p:cNvSpPr>
              <a:spLocks noChangeShapeType="1"/>
            </p:cNvSpPr>
            <p:nvPr/>
          </p:nvSpPr>
          <p:spPr bwMode="auto">
            <a:xfrm>
              <a:off x="4029075" y="241300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0" name="Line 445"/>
            <p:cNvSpPr>
              <a:spLocks noChangeShapeType="1"/>
            </p:cNvSpPr>
            <p:nvPr/>
          </p:nvSpPr>
          <p:spPr bwMode="auto">
            <a:xfrm>
              <a:off x="4127500" y="2413000"/>
              <a:ext cx="4763"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1" name="Line 446"/>
            <p:cNvSpPr>
              <a:spLocks noChangeShapeType="1"/>
            </p:cNvSpPr>
            <p:nvPr/>
          </p:nvSpPr>
          <p:spPr bwMode="auto">
            <a:xfrm>
              <a:off x="4184650" y="2413000"/>
              <a:ext cx="44450" cy="0"/>
            </a:xfrm>
            <a:prstGeom prst="line">
              <a:avLst/>
            </a:prstGeom>
            <a:noFill/>
            <a:ln w="30163">
              <a:solidFill>
                <a:srgbClr val="FF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2" name="Oval 447"/>
            <p:cNvSpPr>
              <a:spLocks noChangeArrowheads="1"/>
            </p:cNvSpPr>
            <p:nvPr/>
          </p:nvSpPr>
          <p:spPr bwMode="auto">
            <a:xfrm>
              <a:off x="4011613" y="2341563"/>
              <a:ext cx="144463" cy="144462"/>
            </a:xfrm>
            <a:prstGeom prst="ellipse">
              <a:avLst/>
            </a:prstGeom>
            <a:solidFill>
              <a:srgbClr val="FF0000"/>
            </a:solid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523" name="Freeform 449"/>
            <p:cNvSpPr>
              <a:spLocks/>
            </p:cNvSpPr>
            <p:nvPr/>
          </p:nvSpPr>
          <p:spPr bwMode="auto">
            <a:xfrm>
              <a:off x="1344613" y="1595438"/>
              <a:ext cx="60325" cy="1801812"/>
            </a:xfrm>
            <a:custGeom>
              <a:avLst/>
              <a:gdLst>
                <a:gd name="T0" fmla="*/ 25 w 50"/>
                <a:gd name="T1" fmla="*/ 1478 h 1478"/>
                <a:gd name="T2" fmla="*/ 25 w 50"/>
                <a:gd name="T3" fmla="*/ 0 h 1478"/>
                <a:gd name="T4" fmla="*/ 50 w 50"/>
                <a:gd name="T5" fmla="*/ 128 h 1478"/>
                <a:gd name="T6" fmla="*/ 0 w 50"/>
                <a:gd name="T7" fmla="*/ 128 h 1478"/>
                <a:gd name="T8" fmla="*/ 25 w 50"/>
                <a:gd name="T9" fmla="*/ 0 h 1478"/>
              </a:gdLst>
              <a:ahLst/>
              <a:cxnLst>
                <a:cxn ang="0">
                  <a:pos x="T0" y="T1"/>
                </a:cxn>
                <a:cxn ang="0">
                  <a:pos x="T2" y="T3"/>
                </a:cxn>
                <a:cxn ang="0">
                  <a:pos x="T4" y="T5"/>
                </a:cxn>
                <a:cxn ang="0">
                  <a:pos x="T6" y="T7"/>
                </a:cxn>
                <a:cxn ang="0">
                  <a:pos x="T8" y="T9"/>
                </a:cxn>
              </a:cxnLst>
              <a:rect l="0" t="0" r="r" b="b"/>
              <a:pathLst>
                <a:path w="50" h="1478">
                  <a:moveTo>
                    <a:pt x="25" y="1478"/>
                  </a:moveTo>
                  <a:lnTo>
                    <a:pt x="25" y="0"/>
                  </a:lnTo>
                  <a:lnTo>
                    <a:pt x="50" y="128"/>
                  </a:lnTo>
                  <a:lnTo>
                    <a:pt x="0" y="128"/>
                  </a:lnTo>
                  <a:lnTo>
                    <a:pt x="25" y="0"/>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4" name="Freeform 450"/>
            <p:cNvSpPr>
              <a:spLocks/>
            </p:cNvSpPr>
            <p:nvPr/>
          </p:nvSpPr>
          <p:spPr bwMode="auto">
            <a:xfrm>
              <a:off x="1344613" y="1595438"/>
              <a:ext cx="60325" cy="157162"/>
            </a:xfrm>
            <a:custGeom>
              <a:avLst/>
              <a:gdLst>
                <a:gd name="T0" fmla="*/ 38 w 77"/>
                <a:gd name="T1" fmla="*/ 0 h 196"/>
                <a:gd name="T2" fmla="*/ 77 w 77"/>
                <a:gd name="T3" fmla="*/ 196 h 196"/>
                <a:gd name="T4" fmla="*/ 0 w 77"/>
                <a:gd name="T5" fmla="*/ 196 h 196"/>
                <a:gd name="T6" fmla="*/ 38 w 77"/>
                <a:gd name="T7" fmla="*/ 0 h 196"/>
              </a:gdLst>
              <a:ahLst/>
              <a:cxnLst>
                <a:cxn ang="0">
                  <a:pos x="T0" y="T1"/>
                </a:cxn>
                <a:cxn ang="0">
                  <a:pos x="T2" y="T3"/>
                </a:cxn>
                <a:cxn ang="0">
                  <a:pos x="T4" y="T5"/>
                </a:cxn>
                <a:cxn ang="0">
                  <a:pos x="T6" y="T7"/>
                </a:cxn>
              </a:cxnLst>
              <a:rect l="0" t="0" r="r" b="b"/>
              <a:pathLst>
                <a:path w="77" h="196">
                  <a:moveTo>
                    <a:pt x="38" y="0"/>
                  </a:moveTo>
                  <a:lnTo>
                    <a:pt x="77" y="196"/>
                  </a:lnTo>
                  <a:lnTo>
                    <a:pt x="0" y="196"/>
                  </a:lnTo>
                  <a:lnTo>
                    <a:pt x="38" y="0"/>
                  </a:lnTo>
                  <a:close/>
                </a:path>
              </a:pathLst>
            </a:custGeom>
            <a:solidFill>
              <a:srgbClr val="FF0000"/>
            </a:solidFill>
            <a:ln w="30163">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525" name="Freeform 451"/>
            <p:cNvSpPr>
              <a:spLocks/>
            </p:cNvSpPr>
            <p:nvPr/>
          </p:nvSpPr>
          <p:spPr bwMode="auto">
            <a:xfrm>
              <a:off x="1344613" y="3240088"/>
              <a:ext cx="60325" cy="157162"/>
            </a:xfrm>
            <a:custGeom>
              <a:avLst/>
              <a:gdLst>
                <a:gd name="T0" fmla="*/ 25 w 50"/>
                <a:gd name="T1" fmla="*/ 128 h 128"/>
                <a:gd name="T2" fmla="*/ 0 w 50"/>
                <a:gd name="T3" fmla="*/ 0 h 128"/>
                <a:gd name="T4" fmla="*/ 50 w 50"/>
                <a:gd name="T5" fmla="*/ 0 h 128"/>
                <a:gd name="T6" fmla="*/ 25 w 50"/>
                <a:gd name="T7" fmla="*/ 128 h 128"/>
              </a:gdLst>
              <a:ahLst/>
              <a:cxnLst>
                <a:cxn ang="0">
                  <a:pos x="T0" y="T1"/>
                </a:cxn>
                <a:cxn ang="0">
                  <a:pos x="T2" y="T3"/>
                </a:cxn>
                <a:cxn ang="0">
                  <a:pos x="T4" y="T5"/>
                </a:cxn>
                <a:cxn ang="0">
                  <a:pos x="T6" y="T7"/>
                </a:cxn>
              </a:cxnLst>
              <a:rect l="0" t="0" r="r" b="b"/>
              <a:pathLst>
                <a:path w="50" h="128">
                  <a:moveTo>
                    <a:pt x="25" y="128"/>
                  </a:moveTo>
                  <a:lnTo>
                    <a:pt x="0" y="0"/>
                  </a:lnTo>
                  <a:lnTo>
                    <a:pt x="50" y="0"/>
                  </a:lnTo>
                  <a:lnTo>
                    <a:pt x="25" y="128"/>
                  </a:lnTo>
                </a:path>
              </a:pathLst>
            </a:cu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6" name="Freeform 452"/>
            <p:cNvSpPr>
              <a:spLocks/>
            </p:cNvSpPr>
            <p:nvPr/>
          </p:nvSpPr>
          <p:spPr bwMode="auto">
            <a:xfrm>
              <a:off x="1344613" y="3240088"/>
              <a:ext cx="60325" cy="157162"/>
            </a:xfrm>
            <a:custGeom>
              <a:avLst/>
              <a:gdLst>
                <a:gd name="T0" fmla="*/ 38 w 77"/>
                <a:gd name="T1" fmla="*/ 196 h 196"/>
                <a:gd name="T2" fmla="*/ 0 w 77"/>
                <a:gd name="T3" fmla="*/ 0 h 196"/>
                <a:gd name="T4" fmla="*/ 77 w 77"/>
                <a:gd name="T5" fmla="*/ 0 h 196"/>
                <a:gd name="T6" fmla="*/ 38 w 77"/>
                <a:gd name="T7" fmla="*/ 196 h 196"/>
              </a:gdLst>
              <a:ahLst/>
              <a:cxnLst>
                <a:cxn ang="0">
                  <a:pos x="T0" y="T1"/>
                </a:cxn>
                <a:cxn ang="0">
                  <a:pos x="T2" y="T3"/>
                </a:cxn>
                <a:cxn ang="0">
                  <a:pos x="T4" y="T5"/>
                </a:cxn>
                <a:cxn ang="0">
                  <a:pos x="T6" y="T7"/>
                </a:cxn>
              </a:cxnLst>
              <a:rect l="0" t="0" r="r" b="b"/>
              <a:pathLst>
                <a:path w="77" h="196">
                  <a:moveTo>
                    <a:pt x="38" y="196"/>
                  </a:moveTo>
                  <a:lnTo>
                    <a:pt x="0" y="0"/>
                  </a:lnTo>
                  <a:lnTo>
                    <a:pt x="77" y="0"/>
                  </a:lnTo>
                  <a:lnTo>
                    <a:pt x="38" y="196"/>
                  </a:lnTo>
                  <a:close/>
                </a:path>
              </a:pathLst>
            </a:custGeom>
            <a:solidFill>
              <a:srgbClr val="FF0000"/>
            </a:solidFill>
            <a:ln w="30163">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527" name="Freeform 453"/>
            <p:cNvSpPr>
              <a:spLocks/>
            </p:cNvSpPr>
            <p:nvPr/>
          </p:nvSpPr>
          <p:spPr bwMode="auto">
            <a:xfrm>
              <a:off x="4010025" y="3397250"/>
              <a:ext cx="61913" cy="498475"/>
            </a:xfrm>
            <a:custGeom>
              <a:avLst/>
              <a:gdLst>
                <a:gd name="T0" fmla="*/ 25 w 50"/>
                <a:gd name="T1" fmla="*/ 410 h 410"/>
                <a:gd name="T2" fmla="*/ 25 w 50"/>
                <a:gd name="T3" fmla="*/ 0 h 410"/>
                <a:gd name="T4" fmla="*/ 50 w 50"/>
                <a:gd name="T5" fmla="*/ 76 h 410"/>
                <a:gd name="T6" fmla="*/ 0 w 50"/>
                <a:gd name="T7" fmla="*/ 76 h 410"/>
                <a:gd name="T8" fmla="*/ 25 w 50"/>
                <a:gd name="T9" fmla="*/ 0 h 410"/>
              </a:gdLst>
              <a:ahLst/>
              <a:cxnLst>
                <a:cxn ang="0">
                  <a:pos x="T0" y="T1"/>
                </a:cxn>
                <a:cxn ang="0">
                  <a:pos x="T2" y="T3"/>
                </a:cxn>
                <a:cxn ang="0">
                  <a:pos x="T4" y="T5"/>
                </a:cxn>
                <a:cxn ang="0">
                  <a:pos x="T6" y="T7"/>
                </a:cxn>
                <a:cxn ang="0">
                  <a:pos x="T8" y="T9"/>
                </a:cxn>
              </a:cxnLst>
              <a:rect l="0" t="0" r="r" b="b"/>
              <a:pathLst>
                <a:path w="50" h="410">
                  <a:moveTo>
                    <a:pt x="25" y="410"/>
                  </a:moveTo>
                  <a:lnTo>
                    <a:pt x="25" y="0"/>
                  </a:lnTo>
                  <a:lnTo>
                    <a:pt x="50" y="76"/>
                  </a:lnTo>
                  <a:lnTo>
                    <a:pt x="0" y="76"/>
                  </a:lnTo>
                  <a:lnTo>
                    <a:pt x="25" y="0"/>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28" name="Freeform 454"/>
            <p:cNvSpPr>
              <a:spLocks/>
            </p:cNvSpPr>
            <p:nvPr/>
          </p:nvSpPr>
          <p:spPr bwMode="auto">
            <a:xfrm>
              <a:off x="4010025" y="3397250"/>
              <a:ext cx="61913" cy="92075"/>
            </a:xfrm>
            <a:custGeom>
              <a:avLst/>
              <a:gdLst>
                <a:gd name="T0" fmla="*/ 39 w 77"/>
                <a:gd name="T1" fmla="*/ 0 h 117"/>
                <a:gd name="T2" fmla="*/ 77 w 77"/>
                <a:gd name="T3" fmla="*/ 117 h 117"/>
                <a:gd name="T4" fmla="*/ 0 w 77"/>
                <a:gd name="T5" fmla="*/ 117 h 117"/>
                <a:gd name="T6" fmla="*/ 39 w 77"/>
                <a:gd name="T7" fmla="*/ 0 h 117"/>
              </a:gdLst>
              <a:ahLst/>
              <a:cxnLst>
                <a:cxn ang="0">
                  <a:pos x="T0" y="T1"/>
                </a:cxn>
                <a:cxn ang="0">
                  <a:pos x="T2" y="T3"/>
                </a:cxn>
                <a:cxn ang="0">
                  <a:pos x="T4" y="T5"/>
                </a:cxn>
                <a:cxn ang="0">
                  <a:pos x="T6" y="T7"/>
                </a:cxn>
              </a:cxnLst>
              <a:rect l="0" t="0" r="r" b="b"/>
              <a:pathLst>
                <a:path w="77" h="117">
                  <a:moveTo>
                    <a:pt x="39" y="0"/>
                  </a:moveTo>
                  <a:lnTo>
                    <a:pt x="77" y="117"/>
                  </a:lnTo>
                  <a:lnTo>
                    <a:pt x="0" y="117"/>
                  </a:lnTo>
                  <a:lnTo>
                    <a:pt x="39" y="0"/>
                  </a:lnTo>
                  <a:close/>
                </a:path>
              </a:pathLst>
            </a:custGeom>
            <a:solidFill>
              <a:srgbClr val="800080"/>
            </a:solidFill>
            <a:ln w="3016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529" name="Freeform 455"/>
            <p:cNvSpPr>
              <a:spLocks/>
            </p:cNvSpPr>
            <p:nvPr/>
          </p:nvSpPr>
          <p:spPr bwMode="auto">
            <a:xfrm>
              <a:off x="4010025" y="3803650"/>
              <a:ext cx="61913" cy="92075"/>
            </a:xfrm>
            <a:custGeom>
              <a:avLst/>
              <a:gdLst>
                <a:gd name="T0" fmla="*/ 25 w 50"/>
                <a:gd name="T1" fmla="*/ 76 h 76"/>
                <a:gd name="T2" fmla="*/ 0 w 50"/>
                <a:gd name="T3" fmla="*/ 0 h 76"/>
                <a:gd name="T4" fmla="*/ 50 w 50"/>
                <a:gd name="T5" fmla="*/ 0 h 76"/>
                <a:gd name="T6" fmla="*/ 25 w 50"/>
                <a:gd name="T7" fmla="*/ 76 h 76"/>
              </a:gdLst>
              <a:ahLst/>
              <a:cxnLst>
                <a:cxn ang="0">
                  <a:pos x="T0" y="T1"/>
                </a:cxn>
                <a:cxn ang="0">
                  <a:pos x="T2" y="T3"/>
                </a:cxn>
                <a:cxn ang="0">
                  <a:pos x="T4" y="T5"/>
                </a:cxn>
                <a:cxn ang="0">
                  <a:pos x="T6" y="T7"/>
                </a:cxn>
              </a:cxnLst>
              <a:rect l="0" t="0" r="r" b="b"/>
              <a:pathLst>
                <a:path w="50" h="76">
                  <a:moveTo>
                    <a:pt x="25" y="76"/>
                  </a:moveTo>
                  <a:lnTo>
                    <a:pt x="0" y="0"/>
                  </a:lnTo>
                  <a:lnTo>
                    <a:pt x="50" y="0"/>
                  </a:lnTo>
                  <a:lnTo>
                    <a:pt x="25" y="76"/>
                  </a:lnTo>
                </a:path>
              </a:pathLst>
            </a:cu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0" name="Freeform 456"/>
            <p:cNvSpPr>
              <a:spLocks/>
            </p:cNvSpPr>
            <p:nvPr/>
          </p:nvSpPr>
          <p:spPr bwMode="auto">
            <a:xfrm>
              <a:off x="4010025" y="3803650"/>
              <a:ext cx="61913" cy="92075"/>
            </a:xfrm>
            <a:custGeom>
              <a:avLst/>
              <a:gdLst>
                <a:gd name="T0" fmla="*/ 39 w 77"/>
                <a:gd name="T1" fmla="*/ 117 h 117"/>
                <a:gd name="T2" fmla="*/ 0 w 77"/>
                <a:gd name="T3" fmla="*/ 0 h 117"/>
                <a:gd name="T4" fmla="*/ 77 w 77"/>
                <a:gd name="T5" fmla="*/ 0 h 117"/>
                <a:gd name="T6" fmla="*/ 39 w 77"/>
                <a:gd name="T7" fmla="*/ 117 h 117"/>
              </a:gdLst>
              <a:ahLst/>
              <a:cxnLst>
                <a:cxn ang="0">
                  <a:pos x="T0" y="T1"/>
                </a:cxn>
                <a:cxn ang="0">
                  <a:pos x="T2" y="T3"/>
                </a:cxn>
                <a:cxn ang="0">
                  <a:pos x="T4" y="T5"/>
                </a:cxn>
                <a:cxn ang="0">
                  <a:pos x="T6" y="T7"/>
                </a:cxn>
              </a:cxnLst>
              <a:rect l="0" t="0" r="r" b="b"/>
              <a:pathLst>
                <a:path w="77" h="117">
                  <a:moveTo>
                    <a:pt x="39" y="117"/>
                  </a:moveTo>
                  <a:lnTo>
                    <a:pt x="0" y="0"/>
                  </a:lnTo>
                  <a:lnTo>
                    <a:pt x="77" y="0"/>
                  </a:lnTo>
                  <a:lnTo>
                    <a:pt x="39" y="117"/>
                  </a:lnTo>
                  <a:close/>
                </a:path>
              </a:pathLst>
            </a:custGeom>
            <a:solidFill>
              <a:srgbClr val="800080"/>
            </a:solidFill>
            <a:ln w="30163">
              <a:solidFill>
                <a:srgbClr val="800080"/>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531" name="Freeform 457"/>
            <p:cNvSpPr>
              <a:spLocks/>
            </p:cNvSpPr>
            <p:nvPr/>
          </p:nvSpPr>
          <p:spPr bwMode="auto">
            <a:xfrm>
              <a:off x="6675438" y="3590925"/>
              <a:ext cx="60325" cy="1803400"/>
            </a:xfrm>
            <a:custGeom>
              <a:avLst/>
              <a:gdLst>
                <a:gd name="T0" fmla="*/ 25 w 50"/>
                <a:gd name="T1" fmla="*/ 1479 h 1479"/>
                <a:gd name="T2" fmla="*/ 25 w 50"/>
                <a:gd name="T3" fmla="*/ 0 h 1479"/>
                <a:gd name="T4" fmla="*/ 50 w 50"/>
                <a:gd name="T5" fmla="*/ 128 h 1479"/>
                <a:gd name="T6" fmla="*/ 0 w 50"/>
                <a:gd name="T7" fmla="*/ 128 h 1479"/>
                <a:gd name="T8" fmla="*/ 25 w 50"/>
                <a:gd name="T9" fmla="*/ 0 h 1479"/>
              </a:gdLst>
              <a:ahLst/>
              <a:cxnLst>
                <a:cxn ang="0">
                  <a:pos x="T0" y="T1"/>
                </a:cxn>
                <a:cxn ang="0">
                  <a:pos x="T2" y="T3"/>
                </a:cxn>
                <a:cxn ang="0">
                  <a:pos x="T4" y="T5"/>
                </a:cxn>
                <a:cxn ang="0">
                  <a:pos x="T6" y="T7"/>
                </a:cxn>
                <a:cxn ang="0">
                  <a:pos x="T8" y="T9"/>
                </a:cxn>
              </a:cxnLst>
              <a:rect l="0" t="0" r="r" b="b"/>
              <a:pathLst>
                <a:path w="50" h="1479">
                  <a:moveTo>
                    <a:pt x="25" y="1479"/>
                  </a:moveTo>
                  <a:lnTo>
                    <a:pt x="25" y="0"/>
                  </a:lnTo>
                  <a:lnTo>
                    <a:pt x="50" y="128"/>
                  </a:lnTo>
                  <a:lnTo>
                    <a:pt x="0" y="128"/>
                  </a:lnTo>
                  <a:lnTo>
                    <a:pt x="25" y="0"/>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2" name="Freeform 458"/>
            <p:cNvSpPr>
              <a:spLocks/>
            </p:cNvSpPr>
            <p:nvPr/>
          </p:nvSpPr>
          <p:spPr bwMode="auto">
            <a:xfrm>
              <a:off x="6675438" y="3590925"/>
              <a:ext cx="60325" cy="157162"/>
            </a:xfrm>
            <a:custGeom>
              <a:avLst/>
              <a:gdLst>
                <a:gd name="T0" fmla="*/ 38 w 77"/>
                <a:gd name="T1" fmla="*/ 0 h 196"/>
                <a:gd name="T2" fmla="*/ 77 w 77"/>
                <a:gd name="T3" fmla="*/ 196 h 196"/>
                <a:gd name="T4" fmla="*/ 0 w 77"/>
                <a:gd name="T5" fmla="*/ 196 h 196"/>
                <a:gd name="T6" fmla="*/ 38 w 77"/>
                <a:gd name="T7" fmla="*/ 0 h 196"/>
              </a:gdLst>
              <a:ahLst/>
              <a:cxnLst>
                <a:cxn ang="0">
                  <a:pos x="T0" y="T1"/>
                </a:cxn>
                <a:cxn ang="0">
                  <a:pos x="T2" y="T3"/>
                </a:cxn>
                <a:cxn ang="0">
                  <a:pos x="T4" y="T5"/>
                </a:cxn>
                <a:cxn ang="0">
                  <a:pos x="T6" y="T7"/>
                </a:cxn>
              </a:cxnLst>
              <a:rect l="0" t="0" r="r" b="b"/>
              <a:pathLst>
                <a:path w="77" h="196">
                  <a:moveTo>
                    <a:pt x="38" y="0"/>
                  </a:moveTo>
                  <a:lnTo>
                    <a:pt x="77" y="196"/>
                  </a:lnTo>
                  <a:lnTo>
                    <a:pt x="0" y="196"/>
                  </a:lnTo>
                  <a:lnTo>
                    <a:pt x="38" y="0"/>
                  </a:lnTo>
                  <a:close/>
                </a:path>
              </a:pathLst>
            </a:custGeom>
            <a:solidFill>
              <a:srgbClr val="0000FF"/>
            </a:solidFill>
            <a:ln w="3016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533" name="Freeform 459"/>
            <p:cNvSpPr>
              <a:spLocks/>
            </p:cNvSpPr>
            <p:nvPr/>
          </p:nvSpPr>
          <p:spPr bwMode="auto">
            <a:xfrm>
              <a:off x="6675438" y="5237163"/>
              <a:ext cx="60325" cy="157162"/>
            </a:xfrm>
            <a:custGeom>
              <a:avLst/>
              <a:gdLst>
                <a:gd name="T0" fmla="*/ 25 w 50"/>
                <a:gd name="T1" fmla="*/ 128 h 128"/>
                <a:gd name="T2" fmla="*/ 0 w 50"/>
                <a:gd name="T3" fmla="*/ 0 h 128"/>
                <a:gd name="T4" fmla="*/ 50 w 50"/>
                <a:gd name="T5" fmla="*/ 0 h 128"/>
                <a:gd name="T6" fmla="*/ 25 w 50"/>
                <a:gd name="T7" fmla="*/ 128 h 128"/>
              </a:gdLst>
              <a:ahLst/>
              <a:cxnLst>
                <a:cxn ang="0">
                  <a:pos x="T0" y="T1"/>
                </a:cxn>
                <a:cxn ang="0">
                  <a:pos x="T2" y="T3"/>
                </a:cxn>
                <a:cxn ang="0">
                  <a:pos x="T4" y="T5"/>
                </a:cxn>
                <a:cxn ang="0">
                  <a:pos x="T6" y="T7"/>
                </a:cxn>
              </a:cxnLst>
              <a:rect l="0" t="0" r="r" b="b"/>
              <a:pathLst>
                <a:path w="50" h="128">
                  <a:moveTo>
                    <a:pt x="25" y="128"/>
                  </a:moveTo>
                  <a:lnTo>
                    <a:pt x="0" y="0"/>
                  </a:lnTo>
                  <a:lnTo>
                    <a:pt x="50" y="0"/>
                  </a:lnTo>
                  <a:lnTo>
                    <a:pt x="25" y="128"/>
                  </a:lnTo>
                </a:path>
              </a:pathLst>
            </a:cu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534" name="Freeform 460"/>
            <p:cNvSpPr>
              <a:spLocks/>
            </p:cNvSpPr>
            <p:nvPr/>
          </p:nvSpPr>
          <p:spPr bwMode="auto">
            <a:xfrm>
              <a:off x="6675438" y="5237163"/>
              <a:ext cx="60325" cy="157162"/>
            </a:xfrm>
            <a:custGeom>
              <a:avLst/>
              <a:gdLst>
                <a:gd name="T0" fmla="*/ 38 w 77"/>
                <a:gd name="T1" fmla="*/ 196 h 196"/>
                <a:gd name="T2" fmla="*/ 0 w 77"/>
                <a:gd name="T3" fmla="*/ 0 h 196"/>
                <a:gd name="T4" fmla="*/ 77 w 77"/>
                <a:gd name="T5" fmla="*/ 0 h 196"/>
                <a:gd name="T6" fmla="*/ 38 w 77"/>
                <a:gd name="T7" fmla="*/ 196 h 196"/>
              </a:gdLst>
              <a:ahLst/>
              <a:cxnLst>
                <a:cxn ang="0">
                  <a:pos x="T0" y="T1"/>
                </a:cxn>
                <a:cxn ang="0">
                  <a:pos x="T2" y="T3"/>
                </a:cxn>
                <a:cxn ang="0">
                  <a:pos x="T4" y="T5"/>
                </a:cxn>
                <a:cxn ang="0">
                  <a:pos x="T6" y="T7"/>
                </a:cxn>
              </a:cxnLst>
              <a:rect l="0" t="0" r="r" b="b"/>
              <a:pathLst>
                <a:path w="77" h="196">
                  <a:moveTo>
                    <a:pt x="38" y="196"/>
                  </a:moveTo>
                  <a:lnTo>
                    <a:pt x="0" y="0"/>
                  </a:lnTo>
                  <a:lnTo>
                    <a:pt x="77" y="0"/>
                  </a:lnTo>
                  <a:lnTo>
                    <a:pt x="38" y="196"/>
                  </a:lnTo>
                  <a:close/>
                </a:path>
              </a:pathLst>
            </a:custGeom>
            <a:solidFill>
              <a:srgbClr val="0000FF"/>
            </a:solidFill>
            <a:ln w="30163">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sz="1400"/>
            </a:p>
          </p:txBody>
        </p:sp>
        <p:sp>
          <p:nvSpPr>
            <p:cNvPr id="535" name="Rectangle 462"/>
            <p:cNvSpPr>
              <a:spLocks noChangeArrowheads="1"/>
            </p:cNvSpPr>
            <p:nvPr/>
          </p:nvSpPr>
          <p:spPr bwMode="auto">
            <a:xfrm>
              <a:off x="5368925" y="4511675"/>
              <a:ext cx="1313931" cy="29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FF"/>
                  </a:solidFill>
                  <a:effectLst/>
                  <a:latin typeface="Arial" panose="020B0604020202020204" pitchFamily="34" charset="0"/>
                </a:rPr>
                <a:t>Dominance </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536" name="Rectangle 465"/>
            <p:cNvSpPr>
              <a:spLocks noChangeArrowheads="1"/>
            </p:cNvSpPr>
            <p:nvPr/>
          </p:nvSpPr>
          <p:spPr bwMode="auto">
            <a:xfrm>
              <a:off x="1412875" y="2640013"/>
              <a:ext cx="1313931" cy="29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i="0" u="none" strike="noStrike" cap="none" normalizeH="0" baseline="0" dirty="0">
                  <a:ln>
                    <a:noFill/>
                  </a:ln>
                  <a:solidFill>
                    <a:srgbClr val="FF0000"/>
                  </a:solidFill>
                  <a:effectLst/>
                  <a:latin typeface="Arial" panose="020B0604020202020204" pitchFamily="34" charset="0"/>
                </a:rPr>
                <a:t>Dominance</a:t>
              </a:r>
              <a:r>
                <a:rPr kumimoji="0" lang="en-US" altLang="en-US" sz="1400" b="1" i="0" u="none" strike="noStrike" cap="none" normalizeH="0" baseline="0" dirty="0">
                  <a:ln>
                    <a:noFill/>
                  </a:ln>
                  <a:solidFill>
                    <a:srgbClr val="FF0000"/>
                  </a:solidFill>
                  <a:effectLst/>
                  <a:latin typeface="Arial" panose="020B0604020202020204" pitchFamily="34" charset="0"/>
                </a:rPr>
                <a:t> </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537" name="Rectangle 466"/>
            <p:cNvSpPr>
              <a:spLocks noChangeArrowheads="1"/>
            </p:cNvSpPr>
            <p:nvPr/>
          </p:nvSpPr>
          <p:spPr bwMode="auto">
            <a:xfrm>
              <a:off x="1412875" y="2824164"/>
              <a:ext cx="2067898" cy="29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i="0" u="none" strike="noStrike" cap="none" normalizeH="0" baseline="0" dirty="0">
                  <a:ln>
                    <a:noFill/>
                  </a:ln>
                  <a:solidFill>
                    <a:srgbClr val="FF0000"/>
                  </a:solidFill>
                  <a:effectLst/>
                  <a:latin typeface="Arial" panose="020B0604020202020204" pitchFamily="34" charset="0"/>
                </a:rPr>
                <a:t>deviation</a:t>
              </a:r>
              <a:r>
                <a:rPr kumimoji="0" lang="en-US" altLang="en-US" sz="1400" b="1" i="0" u="none" strike="noStrike" cap="none" normalizeH="0" baseline="0" dirty="0">
                  <a:ln>
                    <a:noFill/>
                  </a:ln>
                  <a:solidFill>
                    <a:srgbClr val="FF0000"/>
                  </a:solidFill>
                  <a:effectLst/>
                  <a:latin typeface="Arial" panose="020B0604020202020204" pitchFamily="34" charset="0"/>
                </a:rPr>
                <a:t> </a:t>
              </a:r>
              <a:r>
                <a:rPr kumimoji="0" lang="en-US" altLang="en-US" sz="1400" i="0" u="none" strike="noStrike" cap="none" normalizeH="0" baseline="0" dirty="0">
                  <a:ln>
                    <a:noFill/>
                  </a:ln>
                  <a:solidFill>
                    <a:srgbClr val="FF0000"/>
                  </a:solidFill>
                  <a:effectLst/>
                  <a:latin typeface="Arial" panose="020B0604020202020204" pitchFamily="34" charset="0"/>
                </a:rPr>
                <a:t>of [A1A1]</a:t>
              </a:r>
              <a:endParaRPr kumimoji="0" lang="en-US" altLang="en-US" sz="1400" i="0" u="none" strike="noStrike" cap="none" normalizeH="0" baseline="0" dirty="0">
                <a:ln>
                  <a:noFill/>
                </a:ln>
                <a:solidFill>
                  <a:schemeClr val="tx1"/>
                </a:solidFill>
                <a:effectLst/>
                <a:latin typeface="Arial" panose="020B0604020202020204" pitchFamily="34" charset="0"/>
              </a:endParaRPr>
            </a:p>
          </p:txBody>
        </p:sp>
        <p:sp>
          <p:nvSpPr>
            <p:cNvPr id="538" name="Rectangle 468"/>
            <p:cNvSpPr>
              <a:spLocks noChangeArrowheads="1"/>
            </p:cNvSpPr>
            <p:nvPr/>
          </p:nvSpPr>
          <p:spPr bwMode="auto">
            <a:xfrm>
              <a:off x="4098925" y="3464978"/>
              <a:ext cx="1382273" cy="29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altLang="en-US" sz="1400" dirty="0">
                  <a:solidFill>
                    <a:srgbClr val="800080"/>
                  </a:solidFill>
                </a:rPr>
                <a:t>δ</a:t>
              </a:r>
              <a:r>
                <a:rPr lang="el-GR" altLang="en-US" sz="1400" baseline="-25000" dirty="0">
                  <a:solidFill>
                    <a:srgbClr val="800080"/>
                  </a:solidFill>
                </a:rPr>
                <a:t>12 </a:t>
              </a:r>
              <a:r>
                <a:rPr kumimoji="0" lang="en-US" altLang="en-US" sz="1400" i="0" u="none" strike="noStrike" cap="none" normalizeH="0" baseline="0" dirty="0">
                  <a:ln>
                    <a:noFill/>
                  </a:ln>
                  <a:solidFill>
                    <a:srgbClr val="800080"/>
                  </a:solidFill>
                  <a:effectLst/>
                  <a:latin typeface="Arial" panose="020B0604020202020204" pitchFamily="34" charset="0"/>
                </a:rPr>
                <a:t>of [A1A2]</a:t>
              </a:r>
              <a:endParaRPr kumimoji="0" lang="en-US" altLang="en-US" sz="1400" i="0" u="none" strike="noStrike" cap="none" normalizeH="0" baseline="0" dirty="0">
                <a:ln>
                  <a:noFill/>
                </a:ln>
                <a:solidFill>
                  <a:schemeClr val="tx1"/>
                </a:solidFill>
                <a:effectLst/>
                <a:latin typeface="Arial" panose="020B0604020202020204" pitchFamily="34" charset="0"/>
              </a:endParaRPr>
            </a:p>
          </p:txBody>
        </p:sp>
        <p:sp>
          <p:nvSpPr>
            <p:cNvPr id="539" name="Rectangle 470"/>
            <p:cNvSpPr>
              <a:spLocks noChangeArrowheads="1"/>
            </p:cNvSpPr>
            <p:nvPr/>
          </p:nvSpPr>
          <p:spPr bwMode="auto">
            <a:xfrm>
              <a:off x="6662738" y="2265363"/>
              <a:ext cx="89" cy="29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540" name="Rectangle 463"/>
            <p:cNvSpPr>
              <a:spLocks noChangeArrowheads="1"/>
            </p:cNvSpPr>
            <p:nvPr/>
          </p:nvSpPr>
          <p:spPr bwMode="auto">
            <a:xfrm>
              <a:off x="5368925" y="4821249"/>
              <a:ext cx="2067898" cy="2962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FF"/>
                  </a:solidFill>
                  <a:effectLst/>
                  <a:latin typeface="Arial" panose="020B0604020202020204" pitchFamily="34" charset="0"/>
                </a:rPr>
                <a:t>deviation of [A2A2]</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grpSp>
      <p:grpSp>
        <p:nvGrpSpPr>
          <p:cNvPr id="17" name="Group 16"/>
          <p:cNvGrpSpPr/>
          <p:nvPr/>
        </p:nvGrpSpPr>
        <p:grpSpPr>
          <a:xfrm>
            <a:off x="5426075" y="2174875"/>
            <a:ext cx="5761038" cy="4603750"/>
            <a:chOff x="5426075" y="2174875"/>
            <a:chExt cx="5761038" cy="4603750"/>
          </a:xfrm>
        </p:grpSpPr>
        <p:sp>
          <p:nvSpPr>
            <p:cNvPr id="942" name="AutoShape 472"/>
            <p:cNvSpPr>
              <a:spLocks noChangeAspect="1" noChangeArrowheads="1" noTextEdit="1"/>
            </p:cNvSpPr>
            <p:nvPr/>
          </p:nvSpPr>
          <p:spPr bwMode="auto">
            <a:xfrm>
              <a:off x="5426075" y="2174875"/>
              <a:ext cx="5759450" cy="460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943" name="Group 674"/>
            <p:cNvGrpSpPr>
              <a:grpSpLocks/>
            </p:cNvGrpSpPr>
            <p:nvPr/>
          </p:nvGrpSpPr>
          <p:grpSpPr bwMode="auto">
            <a:xfrm>
              <a:off x="5426075" y="2174875"/>
              <a:ext cx="5761038" cy="4603750"/>
              <a:chOff x="3418" y="1370"/>
              <a:chExt cx="3629" cy="2900"/>
            </a:xfrm>
          </p:grpSpPr>
          <p:sp>
            <p:nvSpPr>
              <p:cNvPr id="1054" name="Rectangle 474"/>
              <p:cNvSpPr>
                <a:spLocks noChangeArrowheads="1"/>
              </p:cNvSpPr>
              <p:nvPr/>
            </p:nvSpPr>
            <p:spPr bwMode="auto">
              <a:xfrm>
                <a:off x="3418" y="1370"/>
                <a:ext cx="3629" cy="2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055" name="Line 475"/>
              <p:cNvSpPr>
                <a:spLocks noChangeShapeType="1"/>
              </p:cNvSpPr>
              <p:nvPr/>
            </p:nvSpPr>
            <p:spPr bwMode="auto">
              <a:xfrm flipV="1">
                <a:off x="3847" y="1555"/>
                <a:ext cx="0" cy="2286"/>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56" name="Line 476"/>
              <p:cNvSpPr>
                <a:spLocks noChangeShapeType="1"/>
              </p:cNvSpPr>
              <p:nvPr/>
            </p:nvSpPr>
            <p:spPr bwMode="auto">
              <a:xfrm flipV="1">
                <a:off x="6561" y="1555"/>
                <a:ext cx="0" cy="2286"/>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57" name="Line 477"/>
              <p:cNvSpPr>
                <a:spLocks noChangeShapeType="1"/>
              </p:cNvSpPr>
              <p:nvPr/>
            </p:nvSpPr>
            <p:spPr bwMode="auto">
              <a:xfrm flipH="1">
                <a:off x="3825" y="3841"/>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58" name="Line 478"/>
              <p:cNvSpPr>
                <a:spLocks noChangeShapeType="1"/>
              </p:cNvSpPr>
              <p:nvPr/>
            </p:nvSpPr>
            <p:spPr bwMode="auto">
              <a:xfrm>
                <a:off x="6561" y="3841"/>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59" name="Line 479"/>
              <p:cNvSpPr>
                <a:spLocks noChangeShapeType="1"/>
              </p:cNvSpPr>
              <p:nvPr/>
            </p:nvSpPr>
            <p:spPr bwMode="auto">
              <a:xfrm flipH="1">
                <a:off x="3804" y="3612"/>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60" name="Line 480"/>
              <p:cNvSpPr>
                <a:spLocks noChangeShapeType="1"/>
              </p:cNvSpPr>
              <p:nvPr/>
            </p:nvSpPr>
            <p:spPr bwMode="auto">
              <a:xfrm>
                <a:off x="6561" y="3612"/>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61" name="Rectangle 481"/>
              <p:cNvSpPr>
                <a:spLocks noChangeArrowheads="1"/>
              </p:cNvSpPr>
              <p:nvPr/>
            </p:nvSpPr>
            <p:spPr bwMode="auto">
              <a:xfrm>
                <a:off x="3633" y="3563"/>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26</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062" name="Line 482"/>
              <p:cNvSpPr>
                <a:spLocks noChangeShapeType="1"/>
              </p:cNvSpPr>
              <p:nvPr/>
            </p:nvSpPr>
            <p:spPr bwMode="auto">
              <a:xfrm flipH="1">
                <a:off x="3825" y="3384"/>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63" name="Line 483"/>
              <p:cNvSpPr>
                <a:spLocks noChangeShapeType="1"/>
              </p:cNvSpPr>
              <p:nvPr/>
            </p:nvSpPr>
            <p:spPr bwMode="auto">
              <a:xfrm>
                <a:off x="6561" y="3384"/>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64" name="Line 484"/>
              <p:cNvSpPr>
                <a:spLocks noChangeShapeType="1"/>
              </p:cNvSpPr>
              <p:nvPr/>
            </p:nvSpPr>
            <p:spPr bwMode="auto">
              <a:xfrm flipH="1">
                <a:off x="3804" y="3155"/>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65" name="Line 485"/>
              <p:cNvSpPr>
                <a:spLocks noChangeShapeType="1"/>
              </p:cNvSpPr>
              <p:nvPr/>
            </p:nvSpPr>
            <p:spPr bwMode="auto">
              <a:xfrm>
                <a:off x="6561" y="3155"/>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66" name="Rectangle 486"/>
              <p:cNvSpPr>
                <a:spLocks noChangeArrowheads="1"/>
              </p:cNvSpPr>
              <p:nvPr/>
            </p:nvSpPr>
            <p:spPr bwMode="auto">
              <a:xfrm>
                <a:off x="3633" y="3105"/>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28</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067" name="Line 487"/>
              <p:cNvSpPr>
                <a:spLocks noChangeShapeType="1"/>
              </p:cNvSpPr>
              <p:nvPr/>
            </p:nvSpPr>
            <p:spPr bwMode="auto">
              <a:xfrm flipH="1">
                <a:off x="3825" y="2927"/>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68" name="Line 488"/>
              <p:cNvSpPr>
                <a:spLocks noChangeShapeType="1"/>
              </p:cNvSpPr>
              <p:nvPr/>
            </p:nvSpPr>
            <p:spPr bwMode="auto">
              <a:xfrm>
                <a:off x="6561" y="2927"/>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69" name="Line 489"/>
              <p:cNvSpPr>
                <a:spLocks noChangeShapeType="1"/>
              </p:cNvSpPr>
              <p:nvPr/>
            </p:nvSpPr>
            <p:spPr bwMode="auto">
              <a:xfrm flipH="1">
                <a:off x="3804" y="2698"/>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70" name="Line 490"/>
              <p:cNvSpPr>
                <a:spLocks noChangeShapeType="1"/>
              </p:cNvSpPr>
              <p:nvPr/>
            </p:nvSpPr>
            <p:spPr bwMode="auto">
              <a:xfrm>
                <a:off x="6561" y="2698"/>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71" name="Rectangle 491"/>
              <p:cNvSpPr>
                <a:spLocks noChangeArrowheads="1"/>
              </p:cNvSpPr>
              <p:nvPr/>
            </p:nvSpPr>
            <p:spPr bwMode="auto">
              <a:xfrm>
                <a:off x="3633" y="2648"/>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30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072" name="Line 492"/>
              <p:cNvSpPr>
                <a:spLocks noChangeShapeType="1"/>
              </p:cNvSpPr>
              <p:nvPr/>
            </p:nvSpPr>
            <p:spPr bwMode="auto">
              <a:xfrm flipH="1">
                <a:off x="3825" y="2470"/>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73" name="Line 493"/>
              <p:cNvSpPr>
                <a:spLocks noChangeShapeType="1"/>
              </p:cNvSpPr>
              <p:nvPr/>
            </p:nvSpPr>
            <p:spPr bwMode="auto">
              <a:xfrm>
                <a:off x="6561" y="2470"/>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74" name="Line 494"/>
              <p:cNvSpPr>
                <a:spLocks noChangeShapeType="1"/>
              </p:cNvSpPr>
              <p:nvPr/>
            </p:nvSpPr>
            <p:spPr bwMode="auto">
              <a:xfrm flipH="1">
                <a:off x="3804" y="2241"/>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75" name="Line 495"/>
              <p:cNvSpPr>
                <a:spLocks noChangeShapeType="1"/>
              </p:cNvSpPr>
              <p:nvPr/>
            </p:nvSpPr>
            <p:spPr bwMode="auto">
              <a:xfrm>
                <a:off x="6561" y="2241"/>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76" name="Rectangle 496"/>
              <p:cNvSpPr>
                <a:spLocks noChangeArrowheads="1"/>
              </p:cNvSpPr>
              <p:nvPr/>
            </p:nvSpPr>
            <p:spPr bwMode="auto">
              <a:xfrm>
                <a:off x="3633" y="2191"/>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32</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077" name="Line 497"/>
              <p:cNvSpPr>
                <a:spLocks noChangeShapeType="1"/>
              </p:cNvSpPr>
              <p:nvPr/>
            </p:nvSpPr>
            <p:spPr bwMode="auto">
              <a:xfrm flipH="1">
                <a:off x="3825" y="2013"/>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78" name="Line 498"/>
              <p:cNvSpPr>
                <a:spLocks noChangeShapeType="1"/>
              </p:cNvSpPr>
              <p:nvPr/>
            </p:nvSpPr>
            <p:spPr bwMode="auto">
              <a:xfrm>
                <a:off x="6561" y="2013"/>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79" name="Line 499"/>
              <p:cNvSpPr>
                <a:spLocks noChangeShapeType="1"/>
              </p:cNvSpPr>
              <p:nvPr/>
            </p:nvSpPr>
            <p:spPr bwMode="auto">
              <a:xfrm flipH="1">
                <a:off x="3804" y="1784"/>
                <a:ext cx="43"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80" name="Line 500"/>
              <p:cNvSpPr>
                <a:spLocks noChangeShapeType="1"/>
              </p:cNvSpPr>
              <p:nvPr/>
            </p:nvSpPr>
            <p:spPr bwMode="auto">
              <a:xfrm>
                <a:off x="6561" y="1784"/>
                <a:ext cx="4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81" name="Rectangle 501"/>
              <p:cNvSpPr>
                <a:spLocks noChangeArrowheads="1"/>
              </p:cNvSpPr>
              <p:nvPr/>
            </p:nvSpPr>
            <p:spPr bwMode="auto">
              <a:xfrm>
                <a:off x="3633" y="1734"/>
                <a:ext cx="12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rPr>
                  <a:t>34</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1082" name="Line 502"/>
              <p:cNvSpPr>
                <a:spLocks noChangeShapeType="1"/>
              </p:cNvSpPr>
              <p:nvPr/>
            </p:nvSpPr>
            <p:spPr bwMode="auto">
              <a:xfrm flipH="1">
                <a:off x="3825" y="1555"/>
                <a:ext cx="22"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83" name="Line 503"/>
              <p:cNvSpPr>
                <a:spLocks noChangeShapeType="1"/>
              </p:cNvSpPr>
              <p:nvPr/>
            </p:nvSpPr>
            <p:spPr bwMode="auto">
              <a:xfrm>
                <a:off x="6561" y="1555"/>
                <a:ext cx="21"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84" name="Rectangle 504"/>
              <p:cNvSpPr>
                <a:spLocks noChangeArrowheads="1"/>
              </p:cNvSpPr>
              <p:nvPr/>
            </p:nvSpPr>
            <p:spPr bwMode="auto">
              <a:xfrm rot="16200000">
                <a:off x="2385" y="2629"/>
                <a:ext cx="23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rPr>
                  <a:t>Value; </a:t>
                </a:r>
                <a:r>
                  <a:rPr kumimoji="0" lang="en-US" altLang="en-US" sz="1400" b="0" i="0" u="none" strike="noStrike" cap="none" normalizeH="0" baseline="0" dirty="0">
                    <a:ln>
                      <a:noFill/>
                    </a:ln>
                    <a:solidFill>
                      <a:schemeClr val="tx1">
                        <a:lumMod val="50000"/>
                        <a:lumOff val="50000"/>
                      </a:schemeClr>
                    </a:solidFill>
                    <a:effectLst/>
                    <a:latin typeface="Arial" panose="020B0604020202020204" pitchFamily="34" charset="0"/>
                  </a:rPr>
                  <a:t>including µ. Otherwise ‘just’ </a:t>
                </a:r>
                <a:r>
                  <a:rPr kumimoji="0" lang="en-US" altLang="en-US" sz="1400" b="0" i="0" u="none" strike="noStrike" cap="none" normalizeH="0" baseline="0" dirty="0" err="1">
                    <a:ln>
                      <a:noFill/>
                    </a:ln>
                    <a:solidFill>
                      <a:schemeClr val="tx1">
                        <a:lumMod val="50000"/>
                        <a:lumOff val="50000"/>
                      </a:schemeClr>
                    </a:solidFill>
                    <a:effectLst/>
                    <a:latin typeface="Arial" panose="020B0604020202020204" pitchFamily="34" charset="0"/>
                  </a:rPr>
                  <a:t>substract</a:t>
                </a:r>
                <a:r>
                  <a:rPr kumimoji="0" lang="en-US" altLang="en-US" sz="1400" b="0" i="0" u="none" strike="noStrike" cap="none" normalizeH="0" baseline="0" dirty="0">
                    <a:ln>
                      <a:noFill/>
                    </a:ln>
                    <a:solidFill>
                      <a:schemeClr val="tx1">
                        <a:lumMod val="50000"/>
                        <a:lumOff val="50000"/>
                      </a:schemeClr>
                    </a:solidFill>
                    <a:effectLst/>
                    <a:latin typeface="Arial" panose="020B0604020202020204" pitchFamily="34" charset="0"/>
                  </a:rPr>
                  <a:t> </a:t>
                </a:r>
                <a:r>
                  <a:rPr kumimoji="0" lang="en-US" altLang="en-US" sz="1400" b="0" i="0" u="none" strike="noStrike" cap="none" normalizeH="0" baseline="0" dirty="0">
                    <a:ln>
                      <a:noFill/>
                    </a:ln>
                    <a:solidFill>
                      <a:srgbClr val="000000"/>
                    </a:solidFill>
                    <a:effectLst/>
                    <a:latin typeface="Arial" panose="020B0604020202020204" pitchFamily="34" charset="0"/>
                  </a:rPr>
                  <a:t>µ</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1085" name="Line 505"/>
              <p:cNvSpPr>
                <a:spLocks noChangeShapeType="1"/>
              </p:cNvSpPr>
              <p:nvPr/>
            </p:nvSpPr>
            <p:spPr bwMode="auto">
              <a:xfrm>
                <a:off x="3847" y="3841"/>
                <a:ext cx="2714"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86" name="Line 506"/>
              <p:cNvSpPr>
                <a:spLocks noChangeShapeType="1"/>
              </p:cNvSpPr>
              <p:nvPr/>
            </p:nvSpPr>
            <p:spPr bwMode="auto">
              <a:xfrm>
                <a:off x="3847" y="1555"/>
                <a:ext cx="2714"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87" name="Line 507"/>
              <p:cNvSpPr>
                <a:spLocks noChangeShapeType="1"/>
              </p:cNvSpPr>
              <p:nvPr/>
            </p:nvSpPr>
            <p:spPr bwMode="auto">
              <a:xfrm>
                <a:off x="3847"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88" name="Line 508"/>
              <p:cNvSpPr>
                <a:spLocks noChangeShapeType="1"/>
              </p:cNvSpPr>
              <p:nvPr/>
            </p:nvSpPr>
            <p:spPr bwMode="auto">
              <a:xfrm flipV="1">
                <a:off x="3847"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89" name="Rectangle 509"/>
              <p:cNvSpPr>
                <a:spLocks noChangeArrowheads="1"/>
              </p:cNvSpPr>
              <p:nvPr/>
            </p:nvSpPr>
            <p:spPr bwMode="auto">
              <a:xfrm>
                <a:off x="3752"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090" name="Line 510"/>
              <p:cNvSpPr>
                <a:spLocks noChangeShapeType="1"/>
              </p:cNvSpPr>
              <p:nvPr/>
            </p:nvSpPr>
            <p:spPr bwMode="auto">
              <a:xfrm>
                <a:off x="4118"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91" name="Line 511"/>
              <p:cNvSpPr>
                <a:spLocks noChangeShapeType="1"/>
              </p:cNvSpPr>
              <p:nvPr/>
            </p:nvSpPr>
            <p:spPr bwMode="auto">
              <a:xfrm flipV="1">
                <a:off x="4118"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92" name="Rectangle 512"/>
              <p:cNvSpPr>
                <a:spLocks noChangeArrowheads="1"/>
              </p:cNvSpPr>
              <p:nvPr/>
            </p:nvSpPr>
            <p:spPr bwMode="auto">
              <a:xfrm>
                <a:off x="4023"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0.1</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093" name="Line 513"/>
              <p:cNvSpPr>
                <a:spLocks noChangeShapeType="1"/>
              </p:cNvSpPr>
              <p:nvPr/>
            </p:nvSpPr>
            <p:spPr bwMode="auto">
              <a:xfrm>
                <a:off x="4389"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94" name="Line 514"/>
              <p:cNvSpPr>
                <a:spLocks noChangeShapeType="1"/>
              </p:cNvSpPr>
              <p:nvPr/>
            </p:nvSpPr>
            <p:spPr bwMode="auto">
              <a:xfrm flipV="1">
                <a:off x="4389"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95" name="Rectangle 515"/>
              <p:cNvSpPr>
                <a:spLocks noChangeArrowheads="1"/>
              </p:cNvSpPr>
              <p:nvPr/>
            </p:nvSpPr>
            <p:spPr bwMode="auto">
              <a:xfrm>
                <a:off x="4294"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0.2</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096" name="Line 516"/>
              <p:cNvSpPr>
                <a:spLocks noChangeShapeType="1"/>
              </p:cNvSpPr>
              <p:nvPr/>
            </p:nvSpPr>
            <p:spPr bwMode="auto">
              <a:xfrm>
                <a:off x="4661"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97" name="Line 517"/>
              <p:cNvSpPr>
                <a:spLocks noChangeShapeType="1"/>
              </p:cNvSpPr>
              <p:nvPr/>
            </p:nvSpPr>
            <p:spPr bwMode="auto">
              <a:xfrm flipV="1">
                <a:off x="4661"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98" name="Rectangle 518"/>
              <p:cNvSpPr>
                <a:spLocks noChangeArrowheads="1"/>
              </p:cNvSpPr>
              <p:nvPr/>
            </p:nvSpPr>
            <p:spPr bwMode="auto">
              <a:xfrm>
                <a:off x="4566"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0.3</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099" name="Line 519"/>
              <p:cNvSpPr>
                <a:spLocks noChangeShapeType="1"/>
              </p:cNvSpPr>
              <p:nvPr/>
            </p:nvSpPr>
            <p:spPr bwMode="auto">
              <a:xfrm>
                <a:off x="4932"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00" name="Line 520"/>
              <p:cNvSpPr>
                <a:spLocks noChangeShapeType="1"/>
              </p:cNvSpPr>
              <p:nvPr/>
            </p:nvSpPr>
            <p:spPr bwMode="auto">
              <a:xfrm flipV="1">
                <a:off x="4932"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01" name="Rectangle 521"/>
              <p:cNvSpPr>
                <a:spLocks noChangeArrowheads="1"/>
              </p:cNvSpPr>
              <p:nvPr/>
            </p:nvSpPr>
            <p:spPr bwMode="auto">
              <a:xfrm>
                <a:off x="4837"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0.4</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02" name="Line 522"/>
              <p:cNvSpPr>
                <a:spLocks noChangeShapeType="1"/>
              </p:cNvSpPr>
              <p:nvPr/>
            </p:nvSpPr>
            <p:spPr bwMode="auto">
              <a:xfrm>
                <a:off x="5204"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03" name="Line 523"/>
              <p:cNvSpPr>
                <a:spLocks noChangeShapeType="1"/>
              </p:cNvSpPr>
              <p:nvPr/>
            </p:nvSpPr>
            <p:spPr bwMode="auto">
              <a:xfrm flipV="1">
                <a:off x="5204"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04" name="Rectangle 524"/>
              <p:cNvSpPr>
                <a:spLocks noChangeArrowheads="1"/>
              </p:cNvSpPr>
              <p:nvPr/>
            </p:nvSpPr>
            <p:spPr bwMode="auto">
              <a:xfrm>
                <a:off x="5109"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0.5</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05" name="Line 525"/>
              <p:cNvSpPr>
                <a:spLocks noChangeShapeType="1"/>
              </p:cNvSpPr>
              <p:nvPr/>
            </p:nvSpPr>
            <p:spPr bwMode="auto">
              <a:xfrm>
                <a:off x="5475"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06" name="Line 526"/>
              <p:cNvSpPr>
                <a:spLocks noChangeShapeType="1"/>
              </p:cNvSpPr>
              <p:nvPr/>
            </p:nvSpPr>
            <p:spPr bwMode="auto">
              <a:xfrm flipV="1">
                <a:off x="5475"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07" name="Rectangle 527"/>
              <p:cNvSpPr>
                <a:spLocks noChangeArrowheads="1"/>
              </p:cNvSpPr>
              <p:nvPr/>
            </p:nvSpPr>
            <p:spPr bwMode="auto">
              <a:xfrm>
                <a:off x="5380"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0.6</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08" name="Line 528"/>
              <p:cNvSpPr>
                <a:spLocks noChangeShapeType="1"/>
              </p:cNvSpPr>
              <p:nvPr/>
            </p:nvSpPr>
            <p:spPr bwMode="auto">
              <a:xfrm>
                <a:off x="5746"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09" name="Line 529"/>
              <p:cNvSpPr>
                <a:spLocks noChangeShapeType="1"/>
              </p:cNvSpPr>
              <p:nvPr/>
            </p:nvSpPr>
            <p:spPr bwMode="auto">
              <a:xfrm flipV="1">
                <a:off x="5746"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10" name="Rectangle 530"/>
              <p:cNvSpPr>
                <a:spLocks noChangeArrowheads="1"/>
              </p:cNvSpPr>
              <p:nvPr/>
            </p:nvSpPr>
            <p:spPr bwMode="auto">
              <a:xfrm>
                <a:off x="5651"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0.7</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11" name="Line 531"/>
              <p:cNvSpPr>
                <a:spLocks noChangeShapeType="1"/>
              </p:cNvSpPr>
              <p:nvPr/>
            </p:nvSpPr>
            <p:spPr bwMode="auto">
              <a:xfrm>
                <a:off x="6018"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12" name="Line 532"/>
              <p:cNvSpPr>
                <a:spLocks noChangeShapeType="1"/>
              </p:cNvSpPr>
              <p:nvPr/>
            </p:nvSpPr>
            <p:spPr bwMode="auto">
              <a:xfrm flipV="1">
                <a:off x="6018"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13" name="Rectangle 533"/>
              <p:cNvSpPr>
                <a:spLocks noChangeArrowheads="1"/>
              </p:cNvSpPr>
              <p:nvPr/>
            </p:nvSpPr>
            <p:spPr bwMode="auto">
              <a:xfrm>
                <a:off x="5923"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0.8</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14" name="Line 534"/>
              <p:cNvSpPr>
                <a:spLocks noChangeShapeType="1"/>
              </p:cNvSpPr>
              <p:nvPr/>
            </p:nvSpPr>
            <p:spPr bwMode="auto">
              <a:xfrm>
                <a:off x="6289"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15" name="Line 535"/>
              <p:cNvSpPr>
                <a:spLocks noChangeShapeType="1"/>
              </p:cNvSpPr>
              <p:nvPr/>
            </p:nvSpPr>
            <p:spPr bwMode="auto">
              <a:xfrm flipV="1">
                <a:off x="6289"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16" name="Rectangle 536"/>
              <p:cNvSpPr>
                <a:spLocks noChangeArrowheads="1"/>
              </p:cNvSpPr>
              <p:nvPr/>
            </p:nvSpPr>
            <p:spPr bwMode="auto">
              <a:xfrm>
                <a:off x="6194"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0.9</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17" name="Line 537"/>
              <p:cNvSpPr>
                <a:spLocks noChangeShapeType="1"/>
              </p:cNvSpPr>
              <p:nvPr/>
            </p:nvSpPr>
            <p:spPr bwMode="auto">
              <a:xfrm>
                <a:off x="6561" y="3841"/>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18" name="Line 538"/>
              <p:cNvSpPr>
                <a:spLocks noChangeShapeType="1"/>
              </p:cNvSpPr>
              <p:nvPr/>
            </p:nvSpPr>
            <p:spPr bwMode="auto">
              <a:xfrm flipV="1">
                <a:off x="6561" y="1513"/>
                <a:ext cx="0" cy="42"/>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19" name="Rectangle 539"/>
              <p:cNvSpPr>
                <a:spLocks noChangeArrowheads="1"/>
              </p:cNvSpPr>
              <p:nvPr/>
            </p:nvSpPr>
            <p:spPr bwMode="auto">
              <a:xfrm>
                <a:off x="6466" y="3893"/>
                <a:ext cx="15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Arial" panose="020B0604020202020204" pitchFamily="34" charset="0"/>
                  </a:rPr>
                  <a:t>1.0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20" name="Rectangle 540"/>
              <p:cNvSpPr>
                <a:spLocks noChangeArrowheads="1"/>
              </p:cNvSpPr>
              <p:nvPr/>
            </p:nvSpPr>
            <p:spPr bwMode="auto">
              <a:xfrm>
                <a:off x="4705" y="3996"/>
                <a:ext cx="83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rPr>
                  <a:t>Frequency p(</a:t>
                </a:r>
                <a:r>
                  <a:rPr kumimoji="0" lang="en-US" altLang="en-US" sz="1400" b="0" i="0" u="none" strike="noStrike" cap="none" normalizeH="0" baseline="0" dirty="0">
                    <a:ln>
                      <a:noFill/>
                    </a:ln>
                    <a:solidFill>
                      <a:srgbClr val="FF0000"/>
                    </a:solidFill>
                    <a:effectLst/>
                    <a:latin typeface="Arial" panose="020B0604020202020204" pitchFamily="34" charset="0"/>
                  </a:rPr>
                  <a:t>A1</a:t>
                </a:r>
                <a:r>
                  <a:rPr kumimoji="0" lang="en-US" altLang="en-US" sz="1400" b="0" i="0" u="none" strike="noStrike" cap="none" normalizeH="0" baseline="0" dirty="0">
                    <a:ln>
                      <a:noFill/>
                    </a:ln>
                    <a:solidFill>
                      <a:srgbClr val="000000"/>
                    </a:solidFill>
                    <a:effectLst/>
                    <a:latin typeface="Arial" panose="020B0604020202020204" pitchFamily="34" charset="0"/>
                  </a:rPr>
                  <a:t>)</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1121" name="Rectangle 541"/>
              <p:cNvSpPr>
                <a:spLocks noChangeArrowheads="1"/>
              </p:cNvSpPr>
              <p:nvPr/>
            </p:nvSpPr>
            <p:spPr bwMode="auto">
              <a:xfrm>
                <a:off x="3815" y="3582"/>
                <a:ext cx="62" cy="61"/>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22" name="Rectangle 542"/>
              <p:cNvSpPr>
                <a:spLocks noChangeArrowheads="1"/>
              </p:cNvSpPr>
              <p:nvPr/>
            </p:nvSpPr>
            <p:spPr bwMode="auto">
              <a:xfrm>
                <a:off x="4087" y="3582"/>
                <a:ext cx="61" cy="60"/>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23" name="Rectangle 543"/>
              <p:cNvSpPr>
                <a:spLocks noChangeArrowheads="1"/>
              </p:cNvSpPr>
              <p:nvPr/>
            </p:nvSpPr>
            <p:spPr bwMode="auto">
              <a:xfrm>
                <a:off x="4358" y="3582"/>
                <a:ext cx="61" cy="60"/>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24" name="Rectangle 544"/>
              <p:cNvSpPr>
                <a:spLocks noChangeArrowheads="1"/>
              </p:cNvSpPr>
              <p:nvPr/>
            </p:nvSpPr>
            <p:spPr bwMode="auto">
              <a:xfrm>
                <a:off x="4630" y="3582"/>
                <a:ext cx="61" cy="60"/>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25" name="Rectangle 545"/>
              <p:cNvSpPr>
                <a:spLocks noChangeArrowheads="1"/>
              </p:cNvSpPr>
              <p:nvPr/>
            </p:nvSpPr>
            <p:spPr bwMode="auto">
              <a:xfrm>
                <a:off x="4901" y="3582"/>
                <a:ext cx="61" cy="60"/>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26" name="Rectangle 546"/>
              <p:cNvSpPr>
                <a:spLocks noChangeArrowheads="1"/>
              </p:cNvSpPr>
              <p:nvPr/>
            </p:nvSpPr>
            <p:spPr bwMode="auto">
              <a:xfrm>
                <a:off x="5172" y="3582"/>
                <a:ext cx="62" cy="61"/>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27" name="Rectangle 547"/>
              <p:cNvSpPr>
                <a:spLocks noChangeArrowheads="1"/>
              </p:cNvSpPr>
              <p:nvPr/>
            </p:nvSpPr>
            <p:spPr bwMode="auto">
              <a:xfrm>
                <a:off x="5444" y="3582"/>
                <a:ext cx="61" cy="60"/>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28" name="Rectangle 548"/>
              <p:cNvSpPr>
                <a:spLocks noChangeArrowheads="1"/>
              </p:cNvSpPr>
              <p:nvPr/>
            </p:nvSpPr>
            <p:spPr bwMode="auto">
              <a:xfrm>
                <a:off x="5715" y="3582"/>
                <a:ext cx="61" cy="60"/>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29" name="Rectangle 549"/>
              <p:cNvSpPr>
                <a:spLocks noChangeArrowheads="1"/>
              </p:cNvSpPr>
              <p:nvPr/>
            </p:nvSpPr>
            <p:spPr bwMode="auto">
              <a:xfrm>
                <a:off x="5987" y="3582"/>
                <a:ext cx="61" cy="60"/>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0" name="Rectangle 550"/>
              <p:cNvSpPr>
                <a:spLocks noChangeArrowheads="1"/>
              </p:cNvSpPr>
              <p:nvPr/>
            </p:nvSpPr>
            <p:spPr bwMode="auto">
              <a:xfrm>
                <a:off x="6258" y="3582"/>
                <a:ext cx="61" cy="60"/>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1" name="Freeform 551"/>
              <p:cNvSpPr>
                <a:spLocks/>
              </p:cNvSpPr>
              <p:nvPr/>
            </p:nvSpPr>
            <p:spPr bwMode="auto">
              <a:xfrm>
                <a:off x="3847" y="3612"/>
                <a:ext cx="2442" cy="0"/>
              </a:xfrm>
              <a:custGeom>
                <a:avLst/>
                <a:gdLst>
                  <a:gd name="T0" fmla="*/ 0 w 4885"/>
                  <a:gd name="T1" fmla="*/ 271 w 4885"/>
                  <a:gd name="T2" fmla="*/ 542 w 4885"/>
                  <a:gd name="T3" fmla="*/ 814 w 4885"/>
                  <a:gd name="T4" fmla="*/ 1085 w 4885"/>
                  <a:gd name="T5" fmla="*/ 1357 w 4885"/>
                  <a:gd name="T6" fmla="*/ 1628 w 4885"/>
                  <a:gd name="T7" fmla="*/ 1899 w 4885"/>
                  <a:gd name="T8" fmla="*/ 2171 w 4885"/>
                  <a:gd name="T9" fmla="*/ 2442 w 4885"/>
                  <a:gd name="T10" fmla="*/ 2714 w 4885"/>
                  <a:gd name="T11" fmla="*/ 2985 w 4885"/>
                  <a:gd name="T12" fmla="*/ 3256 w 4885"/>
                  <a:gd name="T13" fmla="*/ 3528 w 4885"/>
                  <a:gd name="T14" fmla="*/ 3799 w 4885"/>
                  <a:gd name="T15" fmla="*/ 4071 w 4885"/>
                  <a:gd name="T16" fmla="*/ 4342 w 4885"/>
                  <a:gd name="T17" fmla="*/ 4613 w 4885"/>
                  <a:gd name="T18" fmla="*/ 4885 w 488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Lst>
                <a:rect l="0" t="0" r="r" b="b"/>
                <a:pathLst>
                  <a:path w="4885">
                    <a:moveTo>
                      <a:pt x="0" y="0"/>
                    </a:moveTo>
                    <a:lnTo>
                      <a:pt x="271" y="0"/>
                    </a:lnTo>
                    <a:lnTo>
                      <a:pt x="542" y="0"/>
                    </a:lnTo>
                    <a:lnTo>
                      <a:pt x="814" y="0"/>
                    </a:lnTo>
                    <a:lnTo>
                      <a:pt x="1085" y="0"/>
                    </a:lnTo>
                    <a:lnTo>
                      <a:pt x="1357" y="0"/>
                    </a:lnTo>
                    <a:lnTo>
                      <a:pt x="1628" y="0"/>
                    </a:lnTo>
                    <a:lnTo>
                      <a:pt x="1899" y="0"/>
                    </a:lnTo>
                    <a:lnTo>
                      <a:pt x="2171" y="0"/>
                    </a:lnTo>
                    <a:lnTo>
                      <a:pt x="2442" y="0"/>
                    </a:lnTo>
                    <a:lnTo>
                      <a:pt x="2714" y="0"/>
                    </a:lnTo>
                    <a:lnTo>
                      <a:pt x="2985" y="0"/>
                    </a:lnTo>
                    <a:lnTo>
                      <a:pt x="3256" y="0"/>
                    </a:lnTo>
                    <a:lnTo>
                      <a:pt x="3528" y="0"/>
                    </a:lnTo>
                    <a:lnTo>
                      <a:pt x="3799" y="0"/>
                    </a:lnTo>
                    <a:lnTo>
                      <a:pt x="4071" y="0"/>
                    </a:lnTo>
                    <a:lnTo>
                      <a:pt x="4342" y="0"/>
                    </a:lnTo>
                    <a:lnTo>
                      <a:pt x="4613" y="0"/>
                    </a:lnTo>
                    <a:lnTo>
                      <a:pt x="4885" y="0"/>
                    </a:lnTo>
                  </a:path>
                </a:pathLst>
              </a:custGeom>
              <a:noFill/>
              <a:ln w="22225">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2" name="Rectangle 552"/>
              <p:cNvSpPr>
                <a:spLocks noChangeArrowheads="1"/>
              </p:cNvSpPr>
              <p:nvPr/>
            </p:nvSpPr>
            <p:spPr bwMode="auto">
              <a:xfrm>
                <a:off x="6529" y="3582"/>
                <a:ext cx="62" cy="61"/>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3" name="Freeform 553"/>
              <p:cNvSpPr>
                <a:spLocks/>
              </p:cNvSpPr>
              <p:nvPr/>
            </p:nvSpPr>
            <p:spPr bwMode="auto">
              <a:xfrm>
                <a:off x="6289" y="3612"/>
                <a:ext cx="272" cy="0"/>
              </a:xfrm>
              <a:custGeom>
                <a:avLst/>
                <a:gdLst>
                  <a:gd name="T0" fmla="*/ 0 w 543"/>
                  <a:gd name="T1" fmla="*/ 271 w 543"/>
                  <a:gd name="T2" fmla="*/ 543 w 543"/>
                </a:gdLst>
                <a:ahLst/>
                <a:cxnLst>
                  <a:cxn ang="0">
                    <a:pos x="T0" y="0"/>
                  </a:cxn>
                  <a:cxn ang="0">
                    <a:pos x="T1" y="0"/>
                  </a:cxn>
                  <a:cxn ang="0">
                    <a:pos x="T2" y="0"/>
                  </a:cxn>
                </a:cxnLst>
                <a:rect l="0" t="0" r="r" b="b"/>
                <a:pathLst>
                  <a:path w="543">
                    <a:moveTo>
                      <a:pt x="0" y="0"/>
                    </a:moveTo>
                    <a:lnTo>
                      <a:pt x="271" y="0"/>
                    </a:lnTo>
                    <a:lnTo>
                      <a:pt x="543" y="0"/>
                    </a:lnTo>
                  </a:path>
                </a:pathLst>
              </a:custGeom>
              <a:noFill/>
              <a:ln w="22225">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4" name="Rectangle 554"/>
              <p:cNvSpPr>
                <a:spLocks noChangeArrowheads="1"/>
              </p:cNvSpPr>
              <p:nvPr/>
            </p:nvSpPr>
            <p:spPr bwMode="auto">
              <a:xfrm>
                <a:off x="3815" y="3124"/>
                <a:ext cx="62" cy="62"/>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5" name="Line 555"/>
              <p:cNvSpPr>
                <a:spLocks noChangeShapeType="1"/>
              </p:cNvSpPr>
              <p:nvPr/>
            </p:nvSpPr>
            <p:spPr bwMode="auto">
              <a:xfrm>
                <a:off x="3816"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6" name="Line 556"/>
              <p:cNvSpPr>
                <a:spLocks noChangeShapeType="1"/>
              </p:cNvSpPr>
              <p:nvPr/>
            </p:nvSpPr>
            <p:spPr bwMode="auto">
              <a:xfrm>
                <a:off x="3847"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7" name="Rectangle 557"/>
              <p:cNvSpPr>
                <a:spLocks noChangeArrowheads="1"/>
              </p:cNvSpPr>
              <p:nvPr/>
            </p:nvSpPr>
            <p:spPr bwMode="auto">
              <a:xfrm>
                <a:off x="4087" y="3124"/>
                <a:ext cx="61" cy="61"/>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8" name="Line 558"/>
              <p:cNvSpPr>
                <a:spLocks noChangeShapeType="1"/>
              </p:cNvSpPr>
              <p:nvPr/>
            </p:nvSpPr>
            <p:spPr bwMode="auto">
              <a:xfrm>
                <a:off x="4087"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39" name="Line 559"/>
              <p:cNvSpPr>
                <a:spLocks noChangeShapeType="1"/>
              </p:cNvSpPr>
              <p:nvPr/>
            </p:nvSpPr>
            <p:spPr bwMode="auto">
              <a:xfrm>
                <a:off x="4118"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0" name="Rectangle 560"/>
              <p:cNvSpPr>
                <a:spLocks noChangeArrowheads="1"/>
              </p:cNvSpPr>
              <p:nvPr/>
            </p:nvSpPr>
            <p:spPr bwMode="auto">
              <a:xfrm>
                <a:off x="4358" y="3124"/>
                <a:ext cx="61" cy="61"/>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1" name="Line 561"/>
              <p:cNvSpPr>
                <a:spLocks noChangeShapeType="1"/>
              </p:cNvSpPr>
              <p:nvPr/>
            </p:nvSpPr>
            <p:spPr bwMode="auto">
              <a:xfrm>
                <a:off x="4359"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2" name="Line 562"/>
              <p:cNvSpPr>
                <a:spLocks noChangeShapeType="1"/>
              </p:cNvSpPr>
              <p:nvPr/>
            </p:nvSpPr>
            <p:spPr bwMode="auto">
              <a:xfrm>
                <a:off x="4389"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3" name="Rectangle 563"/>
              <p:cNvSpPr>
                <a:spLocks noChangeArrowheads="1"/>
              </p:cNvSpPr>
              <p:nvPr/>
            </p:nvSpPr>
            <p:spPr bwMode="auto">
              <a:xfrm>
                <a:off x="4630" y="3124"/>
                <a:ext cx="61" cy="61"/>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4" name="Line 564"/>
              <p:cNvSpPr>
                <a:spLocks noChangeShapeType="1"/>
              </p:cNvSpPr>
              <p:nvPr/>
            </p:nvSpPr>
            <p:spPr bwMode="auto">
              <a:xfrm>
                <a:off x="4630"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5" name="Line 565"/>
              <p:cNvSpPr>
                <a:spLocks noChangeShapeType="1"/>
              </p:cNvSpPr>
              <p:nvPr/>
            </p:nvSpPr>
            <p:spPr bwMode="auto">
              <a:xfrm>
                <a:off x="4661"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6" name="Rectangle 566"/>
              <p:cNvSpPr>
                <a:spLocks noChangeArrowheads="1"/>
              </p:cNvSpPr>
              <p:nvPr/>
            </p:nvSpPr>
            <p:spPr bwMode="auto">
              <a:xfrm>
                <a:off x="4901" y="3124"/>
                <a:ext cx="61" cy="61"/>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7" name="Line 567"/>
              <p:cNvSpPr>
                <a:spLocks noChangeShapeType="1"/>
              </p:cNvSpPr>
              <p:nvPr/>
            </p:nvSpPr>
            <p:spPr bwMode="auto">
              <a:xfrm>
                <a:off x="4902" y="3155"/>
                <a:ext cx="60"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8" name="Line 568"/>
              <p:cNvSpPr>
                <a:spLocks noChangeShapeType="1"/>
              </p:cNvSpPr>
              <p:nvPr/>
            </p:nvSpPr>
            <p:spPr bwMode="auto">
              <a:xfrm>
                <a:off x="4932"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49" name="Rectangle 569"/>
              <p:cNvSpPr>
                <a:spLocks noChangeArrowheads="1"/>
              </p:cNvSpPr>
              <p:nvPr/>
            </p:nvSpPr>
            <p:spPr bwMode="auto">
              <a:xfrm>
                <a:off x="5172" y="3124"/>
                <a:ext cx="62" cy="62"/>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0" name="Line 570"/>
              <p:cNvSpPr>
                <a:spLocks noChangeShapeType="1"/>
              </p:cNvSpPr>
              <p:nvPr/>
            </p:nvSpPr>
            <p:spPr bwMode="auto">
              <a:xfrm>
                <a:off x="5173"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1" name="Line 571"/>
              <p:cNvSpPr>
                <a:spLocks noChangeShapeType="1"/>
              </p:cNvSpPr>
              <p:nvPr/>
            </p:nvSpPr>
            <p:spPr bwMode="auto">
              <a:xfrm>
                <a:off x="5204"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2" name="Rectangle 572"/>
              <p:cNvSpPr>
                <a:spLocks noChangeArrowheads="1"/>
              </p:cNvSpPr>
              <p:nvPr/>
            </p:nvSpPr>
            <p:spPr bwMode="auto">
              <a:xfrm>
                <a:off x="5444" y="3124"/>
                <a:ext cx="61" cy="61"/>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3" name="Line 573"/>
              <p:cNvSpPr>
                <a:spLocks noChangeShapeType="1"/>
              </p:cNvSpPr>
              <p:nvPr/>
            </p:nvSpPr>
            <p:spPr bwMode="auto">
              <a:xfrm>
                <a:off x="5444"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4" name="Line 574"/>
              <p:cNvSpPr>
                <a:spLocks noChangeShapeType="1"/>
              </p:cNvSpPr>
              <p:nvPr/>
            </p:nvSpPr>
            <p:spPr bwMode="auto">
              <a:xfrm>
                <a:off x="5475"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5" name="Rectangle 575"/>
              <p:cNvSpPr>
                <a:spLocks noChangeArrowheads="1"/>
              </p:cNvSpPr>
              <p:nvPr/>
            </p:nvSpPr>
            <p:spPr bwMode="auto">
              <a:xfrm>
                <a:off x="5715" y="3124"/>
                <a:ext cx="61" cy="61"/>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6" name="Line 576"/>
              <p:cNvSpPr>
                <a:spLocks noChangeShapeType="1"/>
              </p:cNvSpPr>
              <p:nvPr/>
            </p:nvSpPr>
            <p:spPr bwMode="auto">
              <a:xfrm>
                <a:off x="5716"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7" name="Line 577"/>
              <p:cNvSpPr>
                <a:spLocks noChangeShapeType="1"/>
              </p:cNvSpPr>
              <p:nvPr/>
            </p:nvSpPr>
            <p:spPr bwMode="auto">
              <a:xfrm>
                <a:off x="5746"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8" name="Rectangle 578"/>
              <p:cNvSpPr>
                <a:spLocks noChangeArrowheads="1"/>
              </p:cNvSpPr>
              <p:nvPr/>
            </p:nvSpPr>
            <p:spPr bwMode="auto">
              <a:xfrm>
                <a:off x="5987" y="3124"/>
                <a:ext cx="61" cy="61"/>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59" name="Line 579"/>
              <p:cNvSpPr>
                <a:spLocks noChangeShapeType="1"/>
              </p:cNvSpPr>
              <p:nvPr/>
            </p:nvSpPr>
            <p:spPr bwMode="auto">
              <a:xfrm>
                <a:off x="5987"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0" name="Line 580"/>
              <p:cNvSpPr>
                <a:spLocks noChangeShapeType="1"/>
              </p:cNvSpPr>
              <p:nvPr/>
            </p:nvSpPr>
            <p:spPr bwMode="auto">
              <a:xfrm>
                <a:off x="6018"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1" name="Rectangle 581"/>
              <p:cNvSpPr>
                <a:spLocks noChangeArrowheads="1"/>
              </p:cNvSpPr>
              <p:nvPr/>
            </p:nvSpPr>
            <p:spPr bwMode="auto">
              <a:xfrm>
                <a:off x="6258" y="3124"/>
                <a:ext cx="61" cy="61"/>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2" name="Line 582"/>
              <p:cNvSpPr>
                <a:spLocks noChangeShapeType="1"/>
              </p:cNvSpPr>
              <p:nvPr/>
            </p:nvSpPr>
            <p:spPr bwMode="auto">
              <a:xfrm>
                <a:off x="6259"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3" name="Line 583"/>
              <p:cNvSpPr>
                <a:spLocks noChangeShapeType="1"/>
              </p:cNvSpPr>
              <p:nvPr/>
            </p:nvSpPr>
            <p:spPr bwMode="auto">
              <a:xfrm>
                <a:off x="6289"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4" name="Freeform 584"/>
              <p:cNvSpPr>
                <a:spLocks/>
              </p:cNvSpPr>
              <p:nvPr/>
            </p:nvSpPr>
            <p:spPr bwMode="auto">
              <a:xfrm>
                <a:off x="3847" y="3155"/>
                <a:ext cx="2442" cy="0"/>
              </a:xfrm>
              <a:custGeom>
                <a:avLst/>
                <a:gdLst>
                  <a:gd name="T0" fmla="*/ 0 w 4885"/>
                  <a:gd name="T1" fmla="*/ 271 w 4885"/>
                  <a:gd name="T2" fmla="*/ 542 w 4885"/>
                  <a:gd name="T3" fmla="*/ 814 w 4885"/>
                  <a:gd name="T4" fmla="*/ 1085 w 4885"/>
                  <a:gd name="T5" fmla="*/ 1357 w 4885"/>
                  <a:gd name="T6" fmla="*/ 1628 w 4885"/>
                  <a:gd name="T7" fmla="*/ 1899 w 4885"/>
                  <a:gd name="T8" fmla="*/ 2171 w 4885"/>
                  <a:gd name="T9" fmla="*/ 2442 w 4885"/>
                  <a:gd name="T10" fmla="*/ 2714 w 4885"/>
                  <a:gd name="T11" fmla="*/ 2985 w 4885"/>
                  <a:gd name="T12" fmla="*/ 3256 w 4885"/>
                  <a:gd name="T13" fmla="*/ 3528 w 4885"/>
                  <a:gd name="T14" fmla="*/ 3799 w 4885"/>
                  <a:gd name="T15" fmla="*/ 4071 w 4885"/>
                  <a:gd name="T16" fmla="*/ 4342 w 4885"/>
                  <a:gd name="T17" fmla="*/ 4613 w 4885"/>
                  <a:gd name="T18" fmla="*/ 4885 w 488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Lst>
                <a:rect l="0" t="0" r="r" b="b"/>
                <a:pathLst>
                  <a:path w="4885">
                    <a:moveTo>
                      <a:pt x="0" y="0"/>
                    </a:moveTo>
                    <a:lnTo>
                      <a:pt x="271" y="0"/>
                    </a:lnTo>
                    <a:lnTo>
                      <a:pt x="542" y="0"/>
                    </a:lnTo>
                    <a:lnTo>
                      <a:pt x="814" y="0"/>
                    </a:lnTo>
                    <a:lnTo>
                      <a:pt x="1085" y="0"/>
                    </a:lnTo>
                    <a:lnTo>
                      <a:pt x="1357" y="0"/>
                    </a:lnTo>
                    <a:lnTo>
                      <a:pt x="1628" y="0"/>
                    </a:lnTo>
                    <a:lnTo>
                      <a:pt x="1899" y="0"/>
                    </a:lnTo>
                    <a:lnTo>
                      <a:pt x="2171" y="0"/>
                    </a:lnTo>
                    <a:lnTo>
                      <a:pt x="2442" y="0"/>
                    </a:lnTo>
                    <a:lnTo>
                      <a:pt x="2714" y="0"/>
                    </a:lnTo>
                    <a:lnTo>
                      <a:pt x="2985" y="0"/>
                    </a:lnTo>
                    <a:lnTo>
                      <a:pt x="3256" y="0"/>
                    </a:lnTo>
                    <a:lnTo>
                      <a:pt x="3528" y="0"/>
                    </a:lnTo>
                    <a:lnTo>
                      <a:pt x="3799" y="0"/>
                    </a:lnTo>
                    <a:lnTo>
                      <a:pt x="4071" y="0"/>
                    </a:lnTo>
                    <a:lnTo>
                      <a:pt x="4342" y="0"/>
                    </a:lnTo>
                    <a:lnTo>
                      <a:pt x="4613" y="0"/>
                    </a:lnTo>
                    <a:lnTo>
                      <a:pt x="4885" y="0"/>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5" name="Rectangle 585"/>
              <p:cNvSpPr>
                <a:spLocks noChangeArrowheads="1"/>
              </p:cNvSpPr>
              <p:nvPr/>
            </p:nvSpPr>
            <p:spPr bwMode="auto">
              <a:xfrm>
                <a:off x="6529" y="3124"/>
                <a:ext cx="62" cy="62"/>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6" name="Line 586"/>
              <p:cNvSpPr>
                <a:spLocks noChangeShapeType="1"/>
              </p:cNvSpPr>
              <p:nvPr/>
            </p:nvSpPr>
            <p:spPr bwMode="auto">
              <a:xfrm>
                <a:off x="6530" y="3155"/>
                <a:ext cx="61"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7" name="Line 587"/>
              <p:cNvSpPr>
                <a:spLocks noChangeShapeType="1"/>
              </p:cNvSpPr>
              <p:nvPr/>
            </p:nvSpPr>
            <p:spPr bwMode="auto">
              <a:xfrm>
                <a:off x="6561" y="3125"/>
                <a:ext cx="0" cy="61"/>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8" name="Freeform 588"/>
              <p:cNvSpPr>
                <a:spLocks/>
              </p:cNvSpPr>
              <p:nvPr/>
            </p:nvSpPr>
            <p:spPr bwMode="auto">
              <a:xfrm>
                <a:off x="6289" y="3155"/>
                <a:ext cx="272" cy="0"/>
              </a:xfrm>
              <a:custGeom>
                <a:avLst/>
                <a:gdLst>
                  <a:gd name="T0" fmla="*/ 0 w 543"/>
                  <a:gd name="T1" fmla="*/ 271 w 543"/>
                  <a:gd name="T2" fmla="*/ 543 w 543"/>
                </a:gdLst>
                <a:ahLst/>
                <a:cxnLst>
                  <a:cxn ang="0">
                    <a:pos x="T0" y="0"/>
                  </a:cxn>
                  <a:cxn ang="0">
                    <a:pos x="T1" y="0"/>
                  </a:cxn>
                  <a:cxn ang="0">
                    <a:pos x="T2" y="0"/>
                  </a:cxn>
                </a:cxnLst>
                <a:rect l="0" t="0" r="r" b="b"/>
                <a:pathLst>
                  <a:path w="543">
                    <a:moveTo>
                      <a:pt x="0" y="0"/>
                    </a:moveTo>
                    <a:lnTo>
                      <a:pt x="271" y="0"/>
                    </a:lnTo>
                    <a:lnTo>
                      <a:pt x="543" y="0"/>
                    </a:lnTo>
                  </a:path>
                </a:pathLst>
              </a:custGeom>
              <a:noFill/>
              <a:ln w="22225">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69" name="Rectangle 589"/>
              <p:cNvSpPr>
                <a:spLocks noChangeArrowheads="1"/>
              </p:cNvSpPr>
              <p:nvPr/>
            </p:nvSpPr>
            <p:spPr bwMode="auto">
              <a:xfrm>
                <a:off x="3815" y="2667"/>
                <a:ext cx="62" cy="62"/>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0" name="Rectangle 590"/>
              <p:cNvSpPr>
                <a:spLocks noChangeArrowheads="1"/>
              </p:cNvSpPr>
              <p:nvPr/>
            </p:nvSpPr>
            <p:spPr bwMode="auto">
              <a:xfrm>
                <a:off x="4087" y="2667"/>
                <a:ext cx="61" cy="61"/>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1" name="Rectangle 591"/>
              <p:cNvSpPr>
                <a:spLocks noChangeArrowheads="1"/>
              </p:cNvSpPr>
              <p:nvPr/>
            </p:nvSpPr>
            <p:spPr bwMode="auto">
              <a:xfrm>
                <a:off x="4358" y="2667"/>
                <a:ext cx="61" cy="61"/>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2" name="Rectangle 592"/>
              <p:cNvSpPr>
                <a:spLocks noChangeArrowheads="1"/>
              </p:cNvSpPr>
              <p:nvPr/>
            </p:nvSpPr>
            <p:spPr bwMode="auto">
              <a:xfrm>
                <a:off x="4630" y="2667"/>
                <a:ext cx="61" cy="61"/>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3" name="Rectangle 593"/>
              <p:cNvSpPr>
                <a:spLocks noChangeArrowheads="1"/>
              </p:cNvSpPr>
              <p:nvPr/>
            </p:nvSpPr>
            <p:spPr bwMode="auto">
              <a:xfrm>
                <a:off x="4901" y="2667"/>
                <a:ext cx="61" cy="61"/>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4" name="Rectangle 594"/>
              <p:cNvSpPr>
                <a:spLocks noChangeArrowheads="1"/>
              </p:cNvSpPr>
              <p:nvPr/>
            </p:nvSpPr>
            <p:spPr bwMode="auto">
              <a:xfrm>
                <a:off x="5172" y="2667"/>
                <a:ext cx="62" cy="62"/>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5" name="Rectangle 595"/>
              <p:cNvSpPr>
                <a:spLocks noChangeArrowheads="1"/>
              </p:cNvSpPr>
              <p:nvPr/>
            </p:nvSpPr>
            <p:spPr bwMode="auto">
              <a:xfrm>
                <a:off x="5444" y="2667"/>
                <a:ext cx="61" cy="61"/>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6" name="Rectangle 596"/>
              <p:cNvSpPr>
                <a:spLocks noChangeArrowheads="1"/>
              </p:cNvSpPr>
              <p:nvPr/>
            </p:nvSpPr>
            <p:spPr bwMode="auto">
              <a:xfrm>
                <a:off x="5715" y="2667"/>
                <a:ext cx="61" cy="61"/>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7" name="Rectangle 597"/>
              <p:cNvSpPr>
                <a:spLocks noChangeArrowheads="1"/>
              </p:cNvSpPr>
              <p:nvPr/>
            </p:nvSpPr>
            <p:spPr bwMode="auto">
              <a:xfrm>
                <a:off x="5987" y="2667"/>
                <a:ext cx="61" cy="61"/>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8" name="Rectangle 598"/>
              <p:cNvSpPr>
                <a:spLocks noChangeArrowheads="1"/>
              </p:cNvSpPr>
              <p:nvPr/>
            </p:nvSpPr>
            <p:spPr bwMode="auto">
              <a:xfrm>
                <a:off x="6258" y="2667"/>
                <a:ext cx="61" cy="61"/>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79" name="Freeform 599"/>
              <p:cNvSpPr>
                <a:spLocks/>
              </p:cNvSpPr>
              <p:nvPr/>
            </p:nvSpPr>
            <p:spPr bwMode="auto">
              <a:xfrm>
                <a:off x="3847" y="2698"/>
                <a:ext cx="2442" cy="0"/>
              </a:xfrm>
              <a:custGeom>
                <a:avLst/>
                <a:gdLst>
                  <a:gd name="T0" fmla="*/ 0 w 4885"/>
                  <a:gd name="T1" fmla="*/ 271 w 4885"/>
                  <a:gd name="T2" fmla="*/ 542 w 4885"/>
                  <a:gd name="T3" fmla="*/ 814 w 4885"/>
                  <a:gd name="T4" fmla="*/ 1085 w 4885"/>
                  <a:gd name="T5" fmla="*/ 1357 w 4885"/>
                  <a:gd name="T6" fmla="*/ 1628 w 4885"/>
                  <a:gd name="T7" fmla="*/ 1899 w 4885"/>
                  <a:gd name="T8" fmla="*/ 2171 w 4885"/>
                  <a:gd name="T9" fmla="*/ 2442 w 4885"/>
                  <a:gd name="T10" fmla="*/ 2714 w 4885"/>
                  <a:gd name="T11" fmla="*/ 2985 w 4885"/>
                  <a:gd name="T12" fmla="*/ 3256 w 4885"/>
                  <a:gd name="T13" fmla="*/ 3528 w 4885"/>
                  <a:gd name="T14" fmla="*/ 3799 w 4885"/>
                  <a:gd name="T15" fmla="*/ 4071 w 4885"/>
                  <a:gd name="T16" fmla="*/ 4342 w 4885"/>
                  <a:gd name="T17" fmla="*/ 4613 w 4885"/>
                  <a:gd name="T18" fmla="*/ 4885 w 4885"/>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Lst>
                <a:rect l="0" t="0" r="r" b="b"/>
                <a:pathLst>
                  <a:path w="4885">
                    <a:moveTo>
                      <a:pt x="0" y="0"/>
                    </a:moveTo>
                    <a:lnTo>
                      <a:pt x="271" y="0"/>
                    </a:lnTo>
                    <a:lnTo>
                      <a:pt x="542" y="0"/>
                    </a:lnTo>
                    <a:lnTo>
                      <a:pt x="814" y="0"/>
                    </a:lnTo>
                    <a:lnTo>
                      <a:pt x="1085" y="0"/>
                    </a:lnTo>
                    <a:lnTo>
                      <a:pt x="1357" y="0"/>
                    </a:lnTo>
                    <a:lnTo>
                      <a:pt x="1628" y="0"/>
                    </a:lnTo>
                    <a:lnTo>
                      <a:pt x="1899" y="0"/>
                    </a:lnTo>
                    <a:lnTo>
                      <a:pt x="2171" y="0"/>
                    </a:lnTo>
                    <a:lnTo>
                      <a:pt x="2442" y="0"/>
                    </a:lnTo>
                    <a:lnTo>
                      <a:pt x="2714" y="0"/>
                    </a:lnTo>
                    <a:lnTo>
                      <a:pt x="2985" y="0"/>
                    </a:lnTo>
                    <a:lnTo>
                      <a:pt x="3256" y="0"/>
                    </a:lnTo>
                    <a:lnTo>
                      <a:pt x="3528" y="0"/>
                    </a:lnTo>
                    <a:lnTo>
                      <a:pt x="3799" y="0"/>
                    </a:lnTo>
                    <a:lnTo>
                      <a:pt x="4071" y="0"/>
                    </a:lnTo>
                    <a:lnTo>
                      <a:pt x="4342" y="0"/>
                    </a:lnTo>
                    <a:lnTo>
                      <a:pt x="4613" y="0"/>
                    </a:lnTo>
                    <a:lnTo>
                      <a:pt x="4885" y="0"/>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0" name="Rectangle 600"/>
              <p:cNvSpPr>
                <a:spLocks noChangeArrowheads="1"/>
              </p:cNvSpPr>
              <p:nvPr/>
            </p:nvSpPr>
            <p:spPr bwMode="auto">
              <a:xfrm>
                <a:off x="6529" y="2667"/>
                <a:ext cx="62" cy="62"/>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181" name="Freeform 601"/>
              <p:cNvSpPr>
                <a:spLocks/>
              </p:cNvSpPr>
              <p:nvPr/>
            </p:nvSpPr>
            <p:spPr bwMode="auto">
              <a:xfrm>
                <a:off x="6289" y="2698"/>
                <a:ext cx="272" cy="0"/>
              </a:xfrm>
              <a:custGeom>
                <a:avLst/>
                <a:gdLst>
                  <a:gd name="T0" fmla="*/ 0 w 543"/>
                  <a:gd name="T1" fmla="*/ 271 w 543"/>
                  <a:gd name="T2" fmla="*/ 543 w 543"/>
                </a:gdLst>
                <a:ahLst/>
                <a:cxnLst>
                  <a:cxn ang="0">
                    <a:pos x="T0" y="0"/>
                  </a:cxn>
                  <a:cxn ang="0">
                    <a:pos x="T1" y="0"/>
                  </a:cxn>
                  <a:cxn ang="0">
                    <a:pos x="T2" y="0"/>
                  </a:cxn>
                </a:cxnLst>
                <a:rect l="0" t="0" r="r" b="b"/>
                <a:pathLst>
                  <a:path w="543">
                    <a:moveTo>
                      <a:pt x="0" y="0"/>
                    </a:moveTo>
                    <a:lnTo>
                      <a:pt x="271" y="0"/>
                    </a:lnTo>
                    <a:lnTo>
                      <a:pt x="543" y="0"/>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2" name="Line 602"/>
              <p:cNvSpPr>
                <a:spLocks noChangeShapeType="1"/>
              </p:cNvSpPr>
              <p:nvPr/>
            </p:nvSpPr>
            <p:spPr bwMode="auto">
              <a:xfrm flipV="1">
                <a:off x="3847" y="3612"/>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3" name="Line 603"/>
              <p:cNvSpPr>
                <a:spLocks noChangeShapeType="1"/>
              </p:cNvSpPr>
              <p:nvPr/>
            </p:nvSpPr>
            <p:spPr bwMode="auto">
              <a:xfrm flipV="1">
                <a:off x="3864" y="3606"/>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4" name="Line 604"/>
              <p:cNvSpPr>
                <a:spLocks noChangeShapeType="1"/>
              </p:cNvSpPr>
              <p:nvPr/>
            </p:nvSpPr>
            <p:spPr bwMode="auto">
              <a:xfrm flipV="1">
                <a:off x="3881" y="3600"/>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5" name="Line 605"/>
              <p:cNvSpPr>
                <a:spLocks noChangeShapeType="1"/>
              </p:cNvSpPr>
              <p:nvPr/>
            </p:nvSpPr>
            <p:spPr bwMode="auto">
              <a:xfrm flipV="1">
                <a:off x="3898" y="3594"/>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6" name="Line 606"/>
              <p:cNvSpPr>
                <a:spLocks noChangeShapeType="1"/>
              </p:cNvSpPr>
              <p:nvPr/>
            </p:nvSpPr>
            <p:spPr bwMode="auto">
              <a:xfrm flipV="1">
                <a:off x="3916" y="3588"/>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7" name="Line 607"/>
              <p:cNvSpPr>
                <a:spLocks noChangeShapeType="1"/>
              </p:cNvSpPr>
              <p:nvPr/>
            </p:nvSpPr>
            <p:spPr bwMode="auto">
              <a:xfrm flipV="1">
                <a:off x="3933" y="3582"/>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8" name="Line 608"/>
              <p:cNvSpPr>
                <a:spLocks noChangeShapeType="1"/>
              </p:cNvSpPr>
              <p:nvPr/>
            </p:nvSpPr>
            <p:spPr bwMode="auto">
              <a:xfrm flipV="1">
                <a:off x="3950" y="3577"/>
                <a:ext cx="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89" name="Line 609"/>
              <p:cNvSpPr>
                <a:spLocks noChangeShapeType="1"/>
              </p:cNvSpPr>
              <p:nvPr/>
            </p:nvSpPr>
            <p:spPr bwMode="auto">
              <a:xfrm flipV="1">
                <a:off x="3968" y="3570"/>
                <a:ext cx="2" cy="2"/>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0" name="Line 610"/>
              <p:cNvSpPr>
                <a:spLocks noChangeShapeType="1"/>
              </p:cNvSpPr>
              <p:nvPr/>
            </p:nvSpPr>
            <p:spPr bwMode="auto">
              <a:xfrm flipV="1">
                <a:off x="3985" y="3565"/>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1" name="Line 611"/>
              <p:cNvSpPr>
                <a:spLocks noChangeShapeType="1"/>
              </p:cNvSpPr>
              <p:nvPr/>
            </p:nvSpPr>
            <p:spPr bwMode="auto">
              <a:xfrm flipV="1">
                <a:off x="4002" y="3559"/>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2" name="Line 612"/>
              <p:cNvSpPr>
                <a:spLocks noChangeShapeType="1"/>
              </p:cNvSpPr>
              <p:nvPr/>
            </p:nvSpPr>
            <p:spPr bwMode="auto">
              <a:xfrm flipV="1">
                <a:off x="4020" y="3553"/>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3" name="Line 613"/>
              <p:cNvSpPr>
                <a:spLocks noChangeShapeType="1"/>
              </p:cNvSpPr>
              <p:nvPr/>
            </p:nvSpPr>
            <p:spPr bwMode="auto">
              <a:xfrm flipV="1">
                <a:off x="4037" y="3548"/>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4" name="Line 614"/>
              <p:cNvSpPr>
                <a:spLocks noChangeShapeType="1"/>
              </p:cNvSpPr>
              <p:nvPr/>
            </p:nvSpPr>
            <p:spPr bwMode="auto">
              <a:xfrm flipV="1">
                <a:off x="4054" y="3541"/>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5" name="Line 615"/>
              <p:cNvSpPr>
                <a:spLocks noChangeShapeType="1"/>
              </p:cNvSpPr>
              <p:nvPr/>
            </p:nvSpPr>
            <p:spPr bwMode="auto">
              <a:xfrm flipV="1">
                <a:off x="4071" y="3536"/>
                <a:ext cx="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6" name="Line 616"/>
              <p:cNvSpPr>
                <a:spLocks noChangeShapeType="1"/>
              </p:cNvSpPr>
              <p:nvPr/>
            </p:nvSpPr>
            <p:spPr bwMode="auto">
              <a:xfrm flipV="1">
                <a:off x="4089" y="3530"/>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7" name="Line 617"/>
              <p:cNvSpPr>
                <a:spLocks noChangeShapeType="1"/>
              </p:cNvSpPr>
              <p:nvPr/>
            </p:nvSpPr>
            <p:spPr bwMode="auto">
              <a:xfrm flipV="1">
                <a:off x="4106" y="3524"/>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8" name="Line 618"/>
              <p:cNvSpPr>
                <a:spLocks noChangeShapeType="1"/>
              </p:cNvSpPr>
              <p:nvPr/>
            </p:nvSpPr>
            <p:spPr bwMode="auto">
              <a:xfrm flipV="1">
                <a:off x="4123" y="3518"/>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199" name="Line 619"/>
              <p:cNvSpPr>
                <a:spLocks noChangeShapeType="1"/>
              </p:cNvSpPr>
              <p:nvPr/>
            </p:nvSpPr>
            <p:spPr bwMode="auto">
              <a:xfrm flipV="1">
                <a:off x="4141" y="3512"/>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0" name="Line 620"/>
              <p:cNvSpPr>
                <a:spLocks noChangeShapeType="1"/>
              </p:cNvSpPr>
              <p:nvPr/>
            </p:nvSpPr>
            <p:spPr bwMode="auto">
              <a:xfrm flipV="1">
                <a:off x="4158" y="3506"/>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1" name="Line 621"/>
              <p:cNvSpPr>
                <a:spLocks noChangeShapeType="1"/>
              </p:cNvSpPr>
              <p:nvPr/>
            </p:nvSpPr>
            <p:spPr bwMode="auto">
              <a:xfrm flipV="1">
                <a:off x="4175" y="3501"/>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2" name="Line 622"/>
              <p:cNvSpPr>
                <a:spLocks noChangeShapeType="1"/>
              </p:cNvSpPr>
              <p:nvPr/>
            </p:nvSpPr>
            <p:spPr bwMode="auto">
              <a:xfrm flipV="1">
                <a:off x="4192" y="3495"/>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3" name="Line 623"/>
              <p:cNvSpPr>
                <a:spLocks noChangeShapeType="1"/>
              </p:cNvSpPr>
              <p:nvPr/>
            </p:nvSpPr>
            <p:spPr bwMode="auto">
              <a:xfrm flipV="1">
                <a:off x="4210" y="3489"/>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4" name="Line 624"/>
              <p:cNvSpPr>
                <a:spLocks noChangeShapeType="1"/>
              </p:cNvSpPr>
              <p:nvPr/>
            </p:nvSpPr>
            <p:spPr bwMode="auto">
              <a:xfrm flipV="1">
                <a:off x="4227" y="3483"/>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5" name="Line 625"/>
              <p:cNvSpPr>
                <a:spLocks noChangeShapeType="1"/>
              </p:cNvSpPr>
              <p:nvPr/>
            </p:nvSpPr>
            <p:spPr bwMode="auto">
              <a:xfrm flipV="1">
                <a:off x="4244" y="3477"/>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6" name="Line 626"/>
              <p:cNvSpPr>
                <a:spLocks noChangeShapeType="1"/>
              </p:cNvSpPr>
              <p:nvPr/>
            </p:nvSpPr>
            <p:spPr bwMode="auto">
              <a:xfrm flipV="1">
                <a:off x="4262" y="3472"/>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7" name="Line 627"/>
              <p:cNvSpPr>
                <a:spLocks noChangeShapeType="1"/>
              </p:cNvSpPr>
              <p:nvPr/>
            </p:nvSpPr>
            <p:spPr bwMode="auto">
              <a:xfrm flipV="1">
                <a:off x="4279" y="3466"/>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8" name="Line 628"/>
              <p:cNvSpPr>
                <a:spLocks noChangeShapeType="1"/>
              </p:cNvSpPr>
              <p:nvPr/>
            </p:nvSpPr>
            <p:spPr bwMode="auto">
              <a:xfrm flipV="1">
                <a:off x="4296" y="3460"/>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09" name="Line 629"/>
              <p:cNvSpPr>
                <a:spLocks noChangeShapeType="1"/>
              </p:cNvSpPr>
              <p:nvPr/>
            </p:nvSpPr>
            <p:spPr bwMode="auto">
              <a:xfrm flipV="1">
                <a:off x="4314" y="3454"/>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0" name="Line 630"/>
              <p:cNvSpPr>
                <a:spLocks noChangeShapeType="1"/>
              </p:cNvSpPr>
              <p:nvPr/>
            </p:nvSpPr>
            <p:spPr bwMode="auto">
              <a:xfrm flipV="1">
                <a:off x="4331" y="3448"/>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1" name="Line 631"/>
              <p:cNvSpPr>
                <a:spLocks noChangeShapeType="1"/>
              </p:cNvSpPr>
              <p:nvPr/>
            </p:nvSpPr>
            <p:spPr bwMode="auto">
              <a:xfrm flipV="1">
                <a:off x="4348" y="3442"/>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2" name="Line 632"/>
              <p:cNvSpPr>
                <a:spLocks noChangeShapeType="1"/>
              </p:cNvSpPr>
              <p:nvPr/>
            </p:nvSpPr>
            <p:spPr bwMode="auto">
              <a:xfrm flipV="1">
                <a:off x="4365" y="3437"/>
                <a:ext cx="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3" name="Line 633"/>
              <p:cNvSpPr>
                <a:spLocks noChangeShapeType="1"/>
              </p:cNvSpPr>
              <p:nvPr/>
            </p:nvSpPr>
            <p:spPr bwMode="auto">
              <a:xfrm flipV="1">
                <a:off x="4383" y="3430"/>
                <a:ext cx="2" cy="2"/>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4" name="Line 634"/>
              <p:cNvSpPr>
                <a:spLocks noChangeShapeType="1"/>
              </p:cNvSpPr>
              <p:nvPr/>
            </p:nvSpPr>
            <p:spPr bwMode="auto">
              <a:xfrm flipV="1">
                <a:off x="4400" y="3425"/>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5" name="Line 635"/>
              <p:cNvSpPr>
                <a:spLocks noChangeShapeType="1"/>
              </p:cNvSpPr>
              <p:nvPr/>
            </p:nvSpPr>
            <p:spPr bwMode="auto">
              <a:xfrm flipV="1">
                <a:off x="4417" y="3419"/>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6" name="Line 636"/>
              <p:cNvSpPr>
                <a:spLocks noChangeShapeType="1"/>
              </p:cNvSpPr>
              <p:nvPr/>
            </p:nvSpPr>
            <p:spPr bwMode="auto">
              <a:xfrm flipV="1">
                <a:off x="4435" y="3413"/>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7" name="Line 637"/>
              <p:cNvSpPr>
                <a:spLocks noChangeShapeType="1"/>
              </p:cNvSpPr>
              <p:nvPr/>
            </p:nvSpPr>
            <p:spPr bwMode="auto">
              <a:xfrm flipV="1">
                <a:off x="4452" y="3408"/>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8" name="Line 638"/>
              <p:cNvSpPr>
                <a:spLocks noChangeShapeType="1"/>
              </p:cNvSpPr>
              <p:nvPr/>
            </p:nvSpPr>
            <p:spPr bwMode="auto">
              <a:xfrm flipV="1">
                <a:off x="4469" y="3401"/>
                <a:ext cx="2" cy="2"/>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19" name="Line 639"/>
              <p:cNvSpPr>
                <a:spLocks noChangeShapeType="1"/>
              </p:cNvSpPr>
              <p:nvPr/>
            </p:nvSpPr>
            <p:spPr bwMode="auto">
              <a:xfrm flipV="1">
                <a:off x="4487" y="3396"/>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0" name="Line 640"/>
              <p:cNvSpPr>
                <a:spLocks noChangeShapeType="1"/>
              </p:cNvSpPr>
              <p:nvPr/>
            </p:nvSpPr>
            <p:spPr bwMode="auto">
              <a:xfrm flipV="1">
                <a:off x="4504" y="3390"/>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1" name="Line 641"/>
              <p:cNvSpPr>
                <a:spLocks noChangeShapeType="1"/>
              </p:cNvSpPr>
              <p:nvPr/>
            </p:nvSpPr>
            <p:spPr bwMode="auto">
              <a:xfrm flipV="1">
                <a:off x="4521" y="3384"/>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2" name="Line 642"/>
              <p:cNvSpPr>
                <a:spLocks noChangeShapeType="1"/>
              </p:cNvSpPr>
              <p:nvPr/>
            </p:nvSpPr>
            <p:spPr bwMode="auto">
              <a:xfrm flipV="1">
                <a:off x="4538" y="3379"/>
                <a:ext cx="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3" name="Line 643"/>
              <p:cNvSpPr>
                <a:spLocks noChangeShapeType="1"/>
              </p:cNvSpPr>
              <p:nvPr/>
            </p:nvSpPr>
            <p:spPr bwMode="auto">
              <a:xfrm flipV="1">
                <a:off x="4556" y="3372"/>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4" name="Line 644"/>
              <p:cNvSpPr>
                <a:spLocks noChangeShapeType="1"/>
              </p:cNvSpPr>
              <p:nvPr/>
            </p:nvSpPr>
            <p:spPr bwMode="auto">
              <a:xfrm flipV="1">
                <a:off x="4573" y="3367"/>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5" name="Line 645"/>
              <p:cNvSpPr>
                <a:spLocks noChangeShapeType="1"/>
              </p:cNvSpPr>
              <p:nvPr/>
            </p:nvSpPr>
            <p:spPr bwMode="auto">
              <a:xfrm flipV="1">
                <a:off x="4590" y="3361"/>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6" name="Line 646"/>
              <p:cNvSpPr>
                <a:spLocks noChangeShapeType="1"/>
              </p:cNvSpPr>
              <p:nvPr/>
            </p:nvSpPr>
            <p:spPr bwMode="auto">
              <a:xfrm flipV="1">
                <a:off x="4608" y="3355"/>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7" name="Line 647"/>
              <p:cNvSpPr>
                <a:spLocks noChangeShapeType="1"/>
              </p:cNvSpPr>
              <p:nvPr/>
            </p:nvSpPr>
            <p:spPr bwMode="auto">
              <a:xfrm flipV="1">
                <a:off x="4625" y="3349"/>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8" name="Line 648"/>
              <p:cNvSpPr>
                <a:spLocks noChangeShapeType="1"/>
              </p:cNvSpPr>
              <p:nvPr/>
            </p:nvSpPr>
            <p:spPr bwMode="auto">
              <a:xfrm flipV="1">
                <a:off x="4642" y="3343"/>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29" name="Line 649"/>
              <p:cNvSpPr>
                <a:spLocks noChangeShapeType="1"/>
              </p:cNvSpPr>
              <p:nvPr/>
            </p:nvSpPr>
            <p:spPr bwMode="auto">
              <a:xfrm flipV="1">
                <a:off x="4660" y="3337"/>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0" name="Line 650"/>
              <p:cNvSpPr>
                <a:spLocks noChangeShapeType="1"/>
              </p:cNvSpPr>
              <p:nvPr/>
            </p:nvSpPr>
            <p:spPr bwMode="auto">
              <a:xfrm flipV="1">
                <a:off x="4677" y="3332"/>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1" name="Line 651"/>
              <p:cNvSpPr>
                <a:spLocks noChangeShapeType="1"/>
              </p:cNvSpPr>
              <p:nvPr/>
            </p:nvSpPr>
            <p:spPr bwMode="auto">
              <a:xfrm flipV="1">
                <a:off x="4694" y="3326"/>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2" name="Line 652"/>
              <p:cNvSpPr>
                <a:spLocks noChangeShapeType="1"/>
              </p:cNvSpPr>
              <p:nvPr/>
            </p:nvSpPr>
            <p:spPr bwMode="auto">
              <a:xfrm flipV="1">
                <a:off x="4711" y="3320"/>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3" name="Line 653"/>
              <p:cNvSpPr>
                <a:spLocks noChangeShapeType="1"/>
              </p:cNvSpPr>
              <p:nvPr/>
            </p:nvSpPr>
            <p:spPr bwMode="auto">
              <a:xfrm flipV="1">
                <a:off x="4729" y="3314"/>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4" name="Line 654"/>
              <p:cNvSpPr>
                <a:spLocks noChangeShapeType="1"/>
              </p:cNvSpPr>
              <p:nvPr/>
            </p:nvSpPr>
            <p:spPr bwMode="auto">
              <a:xfrm flipV="1">
                <a:off x="4746" y="3308"/>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5" name="Line 655"/>
              <p:cNvSpPr>
                <a:spLocks noChangeShapeType="1"/>
              </p:cNvSpPr>
              <p:nvPr/>
            </p:nvSpPr>
            <p:spPr bwMode="auto">
              <a:xfrm flipV="1">
                <a:off x="4763" y="3303"/>
                <a:ext cx="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6" name="Line 656"/>
              <p:cNvSpPr>
                <a:spLocks noChangeShapeType="1"/>
              </p:cNvSpPr>
              <p:nvPr/>
            </p:nvSpPr>
            <p:spPr bwMode="auto">
              <a:xfrm flipV="1">
                <a:off x="4781" y="3297"/>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7" name="Line 657"/>
              <p:cNvSpPr>
                <a:spLocks noChangeShapeType="1"/>
              </p:cNvSpPr>
              <p:nvPr/>
            </p:nvSpPr>
            <p:spPr bwMode="auto">
              <a:xfrm flipV="1">
                <a:off x="4798" y="3291"/>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8" name="Line 658"/>
              <p:cNvSpPr>
                <a:spLocks noChangeShapeType="1"/>
              </p:cNvSpPr>
              <p:nvPr/>
            </p:nvSpPr>
            <p:spPr bwMode="auto">
              <a:xfrm flipV="1">
                <a:off x="4815" y="3285"/>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39" name="Line 659"/>
              <p:cNvSpPr>
                <a:spLocks noChangeShapeType="1"/>
              </p:cNvSpPr>
              <p:nvPr/>
            </p:nvSpPr>
            <p:spPr bwMode="auto">
              <a:xfrm flipV="1">
                <a:off x="4832" y="3279"/>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0" name="Line 660"/>
              <p:cNvSpPr>
                <a:spLocks noChangeShapeType="1"/>
              </p:cNvSpPr>
              <p:nvPr/>
            </p:nvSpPr>
            <p:spPr bwMode="auto">
              <a:xfrm flipV="1">
                <a:off x="4850" y="3273"/>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1" name="Line 661"/>
              <p:cNvSpPr>
                <a:spLocks noChangeShapeType="1"/>
              </p:cNvSpPr>
              <p:nvPr/>
            </p:nvSpPr>
            <p:spPr bwMode="auto">
              <a:xfrm flipV="1">
                <a:off x="4867" y="3268"/>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2" name="Line 662"/>
              <p:cNvSpPr>
                <a:spLocks noChangeShapeType="1"/>
              </p:cNvSpPr>
              <p:nvPr/>
            </p:nvSpPr>
            <p:spPr bwMode="auto">
              <a:xfrm flipV="1">
                <a:off x="4884" y="3261"/>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3" name="Line 663"/>
              <p:cNvSpPr>
                <a:spLocks noChangeShapeType="1"/>
              </p:cNvSpPr>
              <p:nvPr/>
            </p:nvSpPr>
            <p:spPr bwMode="auto">
              <a:xfrm flipV="1">
                <a:off x="4902" y="3256"/>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4" name="Line 664"/>
              <p:cNvSpPr>
                <a:spLocks noChangeShapeType="1"/>
              </p:cNvSpPr>
              <p:nvPr/>
            </p:nvSpPr>
            <p:spPr bwMode="auto">
              <a:xfrm flipV="1">
                <a:off x="4919" y="3250"/>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5" name="Line 665"/>
              <p:cNvSpPr>
                <a:spLocks noChangeShapeType="1"/>
              </p:cNvSpPr>
              <p:nvPr/>
            </p:nvSpPr>
            <p:spPr bwMode="auto">
              <a:xfrm flipV="1">
                <a:off x="4936" y="3244"/>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6" name="Line 666"/>
              <p:cNvSpPr>
                <a:spLocks noChangeShapeType="1"/>
              </p:cNvSpPr>
              <p:nvPr/>
            </p:nvSpPr>
            <p:spPr bwMode="auto">
              <a:xfrm flipV="1">
                <a:off x="4954" y="3238"/>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7" name="Line 667"/>
              <p:cNvSpPr>
                <a:spLocks noChangeShapeType="1"/>
              </p:cNvSpPr>
              <p:nvPr/>
            </p:nvSpPr>
            <p:spPr bwMode="auto">
              <a:xfrm flipV="1">
                <a:off x="4971" y="3232"/>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8" name="Line 668"/>
              <p:cNvSpPr>
                <a:spLocks noChangeShapeType="1"/>
              </p:cNvSpPr>
              <p:nvPr/>
            </p:nvSpPr>
            <p:spPr bwMode="auto">
              <a:xfrm flipV="1">
                <a:off x="4988" y="3227"/>
                <a:ext cx="2"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49" name="Line 669"/>
              <p:cNvSpPr>
                <a:spLocks noChangeShapeType="1"/>
              </p:cNvSpPr>
              <p:nvPr/>
            </p:nvSpPr>
            <p:spPr bwMode="auto">
              <a:xfrm flipV="1">
                <a:off x="5005" y="3221"/>
                <a:ext cx="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50" name="Line 670"/>
              <p:cNvSpPr>
                <a:spLocks noChangeShapeType="1"/>
              </p:cNvSpPr>
              <p:nvPr/>
            </p:nvSpPr>
            <p:spPr bwMode="auto">
              <a:xfrm flipV="1">
                <a:off x="5023" y="3215"/>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51" name="Line 671"/>
              <p:cNvSpPr>
                <a:spLocks noChangeShapeType="1"/>
              </p:cNvSpPr>
              <p:nvPr/>
            </p:nvSpPr>
            <p:spPr bwMode="auto">
              <a:xfrm flipV="1">
                <a:off x="5040" y="3209"/>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52" name="Line 672"/>
              <p:cNvSpPr>
                <a:spLocks noChangeShapeType="1"/>
              </p:cNvSpPr>
              <p:nvPr/>
            </p:nvSpPr>
            <p:spPr bwMode="auto">
              <a:xfrm flipV="1">
                <a:off x="5057" y="3203"/>
                <a:ext cx="3"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253" name="Line 673"/>
              <p:cNvSpPr>
                <a:spLocks noChangeShapeType="1"/>
              </p:cNvSpPr>
              <p:nvPr/>
            </p:nvSpPr>
            <p:spPr bwMode="auto">
              <a:xfrm flipV="1">
                <a:off x="5075" y="3197"/>
                <a:ext cx="2" cy="1"/>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grpSp>
        <p:sp>
          <p:nvSpPr>
            <p:cNvPr id="944" name="Line 675"/>
            <p:cNvSpPr>
              <a:spLocks noChangeShapeType="1"/>
            </p:cNvSpPr>
            <p:nvPr/>
          </p:nvSpPr>
          <p:spPr bwMode="auto">
            <a:xfrm flipV="1">
              <a:off x="8083550" y="5067300"/>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5" name="Line 676"/>
            <p:cNvSpPr>
              <a:spLocks noChangeShapeType="1"/>
            </p:cNvSpPr>
            <p:nvPr/>
          </p:nvSpPr>
          <p:spPr bwMode="auto">
            <a:xfrm flipV="1">
              <a:off x="8110538" y="505777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6" name="Line 677"/>
            <p:cNvSpPr>
              <a:spLocks noChangeShapeType="1"/>
            </p:cNvSpPr>
            <p:nvPr/>
          </p:nvSpPr>
          <p:spPr bwMode="auto">
            <a:xfrm flipV="1">
              <a:off x="8139113" y="504825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7" name="Line 678"/>
            <p:cNvSpPr>
              <a:spLocks noChangeShapeType="1"/>
            </p:cNvSpPr>
            <p:nvPr/>
          </p:nvSpPr>
          <p:spPr bwMode="auto">
            <a:xfrm flipV="1">
              <a:off x="8166100" y="503872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8" name="Line 679"/>
            <p:cNvSpPr>
              <a:spLocks noChangeShapeType="1"/>
            </p:cNvSpPr>
            <p:nvPr/>
          </p:nvSpPr>
          <p:spPr bwMode="auto">
            <a:xfrm flipV="1">
              <a:off x="8193088" y="503078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9" name="Line 680"/>
            <p:cNvSpPr>
              <a:spLocks noChangeShapeType="1"/>
            </p:cNvSpPr>
            <p:nvPr/>
          </p:nvSpPr>
          <p:spPr bwMode="auto">
            <a:xfrm flipV="1">
              <a:off x="8220075" y="5021263"/>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0" name="Line 681"/>
            <p:cNvSpPr>
              <a:spLocks noChangeShapeType="1"/>
            </p:cNvSpPr>
            <p:nvPr/>
          </p:nvSpPr>
          <p:spPr bwMode="auto">
            <a:xfrm flipV="1">
              <a:off x="8248650" y="5011738"/>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1" name="Line 682"/>
            <p:cNvSpPr>
              <a:spLocks noChangeShapeType="1"/>
            </p:cNvSpPr>
            <p:nvPr/>
          </p:nvSpPr>
          <p:spPr bwMode="auto">
            <a:xfrm flipV="1">
              <a:off x="8275638" y="500221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2" name="Line 683"/>
            <p:cNvSpPr>
              <a:spLocks noChangeShapeType="1"/>
            </p:cNvSpPr>
            <p:nvPr/>
          </p:nvSpPr>
          <p:spPr bwMode="auto">
            <a:xfrm flipV="1">
              <a:off x="8302625" y="4992688"/>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3" name="Line 684"/>
            <p:cNvSpPr>
              <a:spLocks noChangeShapeType="1"/>
            </p:cNvSpPr>
            <p:nvPr/>
          </p:nvSpPr>
          <p:spPr bwMode="auto">
            <a:xfrm flipV="1">
              <a:off x="8331200" y="4984750"/>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4" name="Line 685"/>
            <p:cNvSpPr>
              <a:spLocks noChangeShapeType="1"/>
            </p:cNvSpPr>
            <p:nvPr/>
          </p:nvSpPr>
          <p:spPr bwMode="auto">
            <a:xfrm flipV="1">
              <a:off x="8358188" y="497522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5" name="Line 686"/>
            <p:cNvSpPr>
              <a:spLocks noChangeShapeType="1"/>
            </p:cNvSpPr>
            <p:nvPr/>
          </p:nvSpPr>
          <p:spPr bwMode="auto">
            <a:xfrm flipV="1">
              <a:off x="8385175" y="496570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6" name="Line 687"/>
            <p:cNvSpPr>
              <a:spLocks noChangeShapeType="1"/>
            </p:cNvSpPr>
            <p:nvPr/>
          </p:nvSpPr>
          <p:spPr bwMode="auto">
            <a:xfrm flipV="1">
              <a:off x="8413750" y="495617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7" name="Line 688"/>
            <p:cNvSpPr>
              <a:spLocks noChangeShapeType="1"/>
            </p:cNvSpPr>
            <p:nvPr/>
          </p:nvSpPr>
          <p:spPr bwMode="auto">
            <a:xfrm flipV="1">
              <a:off x="8440738" y="494665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8" name="Line 689"/>
            <p:cNvSpPr>
              <a:spLocks noChangeShapeType="1"/>
            </p:cNvSpPr>
            <p:nvPr/>
          </p:nvSpPr>
          <p:spPr bwMode="auto">
            <a:xfrm flipV="1">
              <a:off x="8467725" y="4938713"/>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9" name="Line 690"/>
            <p:cNvSpPr>
              <a:spLocks noChangeShapeType="1"/>
            </p:cNvSpPr>
            <p:nvPr/>
          </p:nvSpPr>
          <p:spPr bwMode="auto">
            <a:xfrm flipV="1">
              <a:off x="8494713" y="4929188"/>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0" name="Line 691"/>
            <p:cNvSpPr>
              <a:spLocks noChangeShapeType="1"/>
            </p:cNvSpPr>
            <p:nvPr/>
          </p:nvSpPr>
          <p:spPr bwMode="auto">
            <a:xfrm flipV="1">
              <a:off x="8523288" y="491966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1" name="Line 692"/>
            <p:cNvSpPr>
              <a:spLocks noChangeShapeType="1"/>
            </p:cNvSpPr>
            <p:nvPr/>
          </p:nvSpPr>
          <p:spPr bwMode="auto">
            <a:xfrm flipV="1">
              <a:off x="8550275" y="4910138"/>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2" name="Line 693"/>
            <p:cNvSpPr>
              <a:spLocks noChangeShapeType="1"/>
            </p:cNvSpPr>
            <p:nvPr/>
          </p:nvSpPr>
          <p:spPr bwMode="auto">
            <a:xfrm flipV="1">
              <a:off x="8577263" y="4900613"/>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3" name="Line 694"/>
            <p:cNvSpPr>
              <a:spLocks noChangeShapeType="1"/>
            </p:cNvSpPr>
            <p:nvPr/>
          </p:nvSpPr>
          <p:spPr bwMode="auto">
            <a:xfrm flipV="1">
              <a:off x="8605838" y="4891088"/>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4" name="Line 695"/>
            <p:cNvSpPr>
              <a:spLocks noChangeShapeType="1"/>
            </p:cNvSpPr>
            <p:nvPr/>
          </p:nvSpPr>
          <p:spPr bwMode="auto">
            <a:xfrm flipV="1">
              <a:off x="8632825" y="4883150"/>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5" name="Line 696"/>
            <p:cNvSpPr>
              <a:spLocks noChangeShapeType="1"/>
            </p:cNvSpPr>
            <p:nvPr/>
          </p:nvSpPr>
          <p:spPr bwMode="auto">
            <a:xfrm flipV="1">
              <a:off x="8659813" y="4872038"/>
              <a:ext cx="3175" cy="3175"/>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6" name="Line 697"/>
            <p:cNvSpPr>
              <a:spLocks noChangeShapeType="1"/>
            </p:cNvSpPr>
            <p:nvPr/>
          </p:nvSpPr>
          <p:spPr bwMode="auto">
            <a:xfrm flipV="1">
              <a:off x="8686800" y="4864100"/>
              <a:ext cx="476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7" name="Line 698"/>
            <p:cNvSpPr>
              <a:spLocks noChangeShapeType="1"/>
            </p:cNvSpPr>
            <p:nvPr/>
          </p:nvSpPr>
          <p:spPr bwMode="auto">
            <a:xfrm flipV="1">
              <a:off x="8715375" y="485457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8" name="Line 699"/>
            <p:cNvSpPr>
              <a:spLocks noChangeShapeType="1"/>
            </p:cNvSpPr>
            <p:nvPr/>
          </p:nvSpPr>
          <p:spPr bwMode="auto">
            <a:xfrm flipV="1">
              <a:off x="8742363" y="484505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9" name="Line 700"/>
            <p:cNvSpPr>
              <a:spLocks noChangeShapeType="1"/>
            </p:cNvSpPr>
            <p:nvPr/>
          </p:nvSpPr>
          <p:spPr bwMode="auto">
            <a:xfrm flipV="1">
              <a:off x="8769350" y="4837113"/>
              <a:ext cx="476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0" name="Line 701"/>
            <p:cNvSpPr>
              <a:spLocks noChangeShapeType="1"/>
            </p:cNvSpPr>
            <p:nvPr/>
          </p:nvSpPr>
          <p:spPr bwMode="auto">
            <a:xfrm flipV="1">
              <a:off x="8797925" y="4826000"/>
              <a:ext cx="3175" cy="3175"/>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1" name="Line 702"/>
            <p:cNvSpPr>
              <a:spLocks noChangeShapeType="1"/>
            </p:cNvSpPr>
            <p:nvPr/>
          </p:nvSpPr>
          <p:spPr bwMode="auto">
            <a:xfrm flipV="1">
              <a:off x="8824913" y="4818063"/>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2" name="Line 703"/>
            <p:cNvSpPr>
              <a:spLocks noChangeShapeType="1"/>
            </p:cNvSpPr>
            <p:nvPr/>
          </p:nvSpPr>
          <p:spPr bwMode="auto">
            <a:xfrm flipV="1">
              <a:off x="8851900" y="4808538"/>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3" name="Line 704"/>
            <p:cNvSpPr>
              <a:spLocks noChangeShapeType="1"/>
            </p:cNvSpPr>
            <p:nvPr/>
          </p:nvSpPr>
          <p:spPr bwMode="auto">
            <a:xfrm flipV="1">
              <a:off x="8880475" y="479901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4" name="Line 705"/>
            <p:cNvSpPr>
              <a:spLocks noChangeShapeType="1"/>
            </p:cNvSpPr>
            <p:nvPr/>
          </p:nvSpPr>
          <p:spPr bwMode="auto">
            <a:xfrm flipV="1">
              <a:off x="8907463" y="4789488"/>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5" name="Line 706"/>
            <p:cNvSpPr>
              <a:spLocks noChangeShapeType="1"/>
            </p:cNvSpPr>
            <p:nvPr/>
          </p:nvSpPr>
          <p:spPr bwMode="auto">
            <a:xfrm flipV="1">
              <a:off x="8934450" y="477996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6" name="Line 707"/>
            <p:cNvSpPr>
              <a:spLocks noChangeShapeType="1"/>
            </p:cNvSpPr>
            <p:nvPr/>
          </p:nvSpPr>
          <p:spPr bwMode="auto">
            <a:xfrm flipV="1">
              <a:off x="8961438" y="4770438"/>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7" name="Line 708"/>
            <p:cNvSpPr>
              <a:spLocks noChangeShapeType="1"/>
            </p:cNvSpPr>
            <p:nvPr/>
          </p:nvSpPr>
          <p:spPr bwMode="auto">
            <a:xfrm flipV="1">
              <a:off x="8990013" y="4762500"/>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8" name="Line 709"/>
            <p:cNvSpPr>
              <a:spLocks noChangeShapeType="1"/>
            </p:cNvSpPr>
            <p:nvPr/>
          </p:nvSpPr>
          <p:spPr bwMode="auto">
            <a:xfrm flipV="1">
              <a:off x="9017000" y="475297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9" name="Line 710"/>
            <p:cNvSpPr>
              <a:spLocks noChangeShapeType="1"/>
            </p:cNvSpPr>
            <p:nvPr/>
          </p:nvSpPr>
          <p:spPr bwMode="auto">
            <a:xfrm flipV="1">
              <a:off x="9043988" y="4743450"/>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0" name="Line 711"/>
            <p:cNvSpPr>
              <a:spLocks noChangeShapeType="1"/>
            </p:cNvSpPr>
            <p:nvPr/>
          </p:nvSpPr>
          <p:spPr bwMode="auto">
            <a:xfrm flipV="1">
              <a:off x="9072563" y="473392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1" name="Line 712"/>
            <p:cNvSpPr>
              <a:spLocks noChangeShapeType="1"/>
            </p:cNvSpPr>
            <p:nvPr/>
          </p:nvSpPr>
          <p:spPr bwMode="auto">
            <a:xfrm flipV="1">
              <a:off x="9099550" y="472440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2" name="Line 713"/>
            <p:cNvSpPr>
              <a:spLocks noChangeShapeType="1"/>
            </p:cNvSpPr>
            <p:nvPr/>
          </p:nvSpPr>
          <p:spPr bwMode="auto">
            <a:xfrm flipV="1">
              <a:off x="9126538" y="4716463"/>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3" name="Line 714"/>
            <p:cNvSpPr>
              <a:spLocks noChangeShapeType="1"/>
            </p:cNvSpPr>
            <p:nvPr/>
          </p:nvSpPr>
          <p:spPr bwMode="auto">
            <a:xfrm flipV="1">
              <a:off x="9155113" y="4706938"/>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4" name="Line 715"/>
            <p:cNvSpPr>
              <a:spLocks noChangeShapeType="1"/>
            </p:cNvSpPr>
            <p:nvPr/>
          </p:nvSpPr>
          <p:spPr bwMode="auto">
            <a:xfrm flipV="1">
              <a:off x="9182100" y="469741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5" name="Line 716"/>
            <p:cNvSpPr>
              <a:spLocks noChangeShapeType="1"/>
            </p:cNvSpPr>
            <p:nvPr/>
          </p:nvSpPr>
          <p:spPr bwMode="auto">
            <a:xfrm flipV="1">
              <a:off x="9209088" y="4687888"/>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6" name="Line 717"/>
            <p:cNvSpPr>
              <a:spLocks noChangeShapeType="1"/>
            </p:cNvSpPr>
            <p:nvPr/>
          </p:nvSpPr>
          <p:spPr bwMode="auto">
            <a:xfrm flipV="1">
              <a:off x="9236075" y="4678363"/>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7" name="Line 718"/>
            <p:cNvSpPr>
              <a:spLocks noChangeShapeType="1"/>
            </p:cNvSpPr>
            <p:nvPr/>
          </p:nvSpPr>
          <p:spPr bwMode="auto">
            <a:xfrm flipV="1">
              <a:off x="9264650" y="4670425"/>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8" name="Line 719"/>
            <p:cNvSpPr>
              <a:spLocks noChangeShapeType="1"/>
            </p:cNvSpPr>
            <p:nvPr/>
          </p:nvSpPr>
          <p:spPr bwMode="auto">
            <a:xfrm flipV="1">
              <a:off x="9291638" y="4660900"/>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9" name="Line 720"/>
            <p:cNvSpPr>
              <a:spLocks noChangeShapeType="1"/>
            </p:cNvSpPr>
            <p:nvPr/>
          </p:nvSpPr>
          <p:spPr bwMode="auto">
            <a:xfrm flipV="1">
              <a:off x="9318625" y="4651375"/>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0" name="Line 721"/>
            <p:cNvSpPr>
              <a:spLocks noChangeShapeType="1"/>
            </p:cNvSpPr>
            <p:nvPr/>
          </p:nvSpPr>
          <p:spPr bwMode="auto">
            <a:xfrm flipV="1">
              <a:off x="9347200" y="464185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1" name="Line 722"/>
            <p:cNvSpPr>
              <a:spLocks noChangeShapeType="1"/>
            </p:cNvSpPr>
            <p:nvPr/>
          </p:nvSpPr>
          <p:spPr bwMode="auto">
            <a:xfrm flipV="1">
              <a:off x="9374188" y="463232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2" name="Line 723"/>
            <p:cNvSpPr>
              <a:spLocks noChangeShapeType="1"/>
            </p:cNvSpPr>
            <p:nvPr/>
          </p:nvSpPr>
          <p:spPr bwMode="auto">
            <a:xfrm flipV="1">
              <a:off x="9401175" y="462280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3" name="Line 724"/>
            <p:cNvSpPr>
              <a:spLocks noChangeShapeType="1"/>
            </p:cNvSpPr>
            <p:nvPr/>
          </p:nvSpPr>
          <p:spPr bwMode="auto">
            <a:xfrm flipV="1">
              <a:off x="9429750" y="4614863"/>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4" name="Line 725"/>
            <p:cNvSpPr>
              <a:spLocks noChangeShapeType="1"/>
            </p:cNvSpPr>
            <p:nvPr/>
          </p:nvSpPr>
          <p:spPr bwMode="auto">
            <a:xfrm flipV="1">
              <a:off x="9456738" y="4603750"/>
              <a:ext cx="3175" cy="3175"/>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5" name="Line 726"/>
            <p:cNvSpPr>
              <a:spLocks noChangeShapeType="1"/>
            </p:cNvSpPr>
            <p:nvPr/>
          </p:nvSpPr>
          <p:spPr bwMode="auto">
            <a:xfrm flipV="1">
              <a:off x="9483725" y="4595813"/>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6" name="Line 727"/>
            <p:cNvSpPr>
              <a:spLocks noChangeShapeType="1"/>
            </p:cNvSpPr>
            <p:nvPr/>
          </p:nvSpPr>
          <p:spPr bwMode="auto">
            <a:xfrm flipV="1">
              <a:off x="9510713" y="4586288"/>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7" name="Line 728"/>
            <p:cNvSpPr>
              <a:spLocks noChangeShapeType="1"/>
            </p:cNvSpPr>
            <p:nvPr/>
          </p:nvSpPr>
          <p:spPr bwMode="auto">
            <a:xfrm flipV="1">
              <a:off x="9539288" y="457676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8" name="Line 729"/>
            <p:cNvSpPr>
              <a:spLocks noChangeShapeType="1"/>
            </p:cNvSpPr>
            <p:nvPr/>
          </p:nvSpPr>
          <p:spPr bwMode="auto">
            <a:xfrm flipV="1">
              <a:off x="9566275" y="4568825"/>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9" name="Line 730"/>
            <p:cNvSpPr>
              <a:spLocks noChangeShapeType="1"/>
            </p:cNvSpPr>
            <p:nvPr/>
          </p:nvSpPr>
          <p:spPr bwMode="auto">
            <a:xfrm flipV="1">
              <a:off x="9593263" y="4557713"/>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0" name="Line 731"/>
            <p:cNvSpPr>
              <a:spLocks noChangeShapeType="1"/>
            </p:cNvSpPr>
            <p:nvPr/>
          </p:nvSpPr>
          <p:spPr bwMode="auto">
            <a:xfrm flipV="1">
              <a:off x="9621838" y="4549775"/>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1" name="Line 732"/>
            <p:cNvSpPr>
              <a:spLocks noChangeShapeType="1"/>
            </p:cNvSpPr>
            <p:nvPr/>
          </p:nvSpPr>
          <p:spPr bwMode="auto">
            <a:xfrm flipV="1">
              <a:off x="9648825" y="454025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2" name="Line 733"/>
            <p:cNvSpPr>
              <a:spLocks noChangeShapeType="1"/>
            </p:cNvSpPr>
            <p:nvPr/>
          </p:nvSpPr>
          <p:spPr bwMode="auto">
            <a:xfrm flipV="1">
              <a:off x="9675813" y="453072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3" name="Line 734"/>
            <p:cNvSpPr>
              <a:spLocks noChangeShapeType="1"/>
            </p:cNvSpPr>
            <p:nvPr/>
          </p:nvSpPr>
          <p:spPr bwMode="auto">
            <a:xfrm flipV="1">
              <a:off x="9702800" y="4521200"/>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4" name="Line 735"/>
            <p:cNvSpPr>
              <a:spLocks noChangeShapeType="1"/>
            </p:cNvSpPr>
            <p:nvPr/>
          </p:nvSpPr>
          <p:spPr bwMode="auto">
            <a:xfrm flipV="1">
              <a:off x="9731375" y="451167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5" name="Line 736"/>
            <p:cNvSpPr>
              <a:spLocks noChangeShapeType="1"/>
            </p:cNvSpPr>
            <p:nvPr/>
          </p:nvSpPr>
          <p:spPr bwMode="auto">
            <a:xfrm flipV="1">
              <a:off x="9758363" y="450215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6" name="Line 737"/>
            <p:cNvSpPr>
              <a:spLocks noChangeShapeType="1"/>
            </p:cNvSpPr>
            <p:nvPr/>
          </p:nvSpPr>
          <p:spPr bwMode="auto">
            <a:xfrm flipV="1">
              <a:off x="9785350" y="4494213"/>
              <a:ext cx="476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7" name="Line 738"/>
            <p:cNvSpPr>
              <a:spLocks noChangeShapeType="1"/>
            </p:cNvSpPr>
            <p:nvPr/>
          </p:nvSpPr>
          <p:spPr bwMode="auto">
            <a:xfrm flipV="1">
              <a:off x="9813925" y="4484688"/>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8" name="Line 739"/>
            <p:cNvSpPr>
              <a:spLocks noChangeShapeType="1"/>
            </p:cNvSpPr>
            <p:nvPr/>
          </p:nvSpPr>
          <p:spPr bwMode="auto">
            <a:xfrm flipV="1">
              <a:off x="9840913" y="447516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9" name="Line 740"/>
            <p:cNvSpPr>
              <a:spLocks noChangeShapeType="1"/>
            </p:cNvSpPr>
            <p:nvPr/>
          </p:nvSpPr>
          <p:spPr bwMode="auto">
            <a:xfrm flipV="1">
              <a:off x="9867900" y="4465638"/>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0" name="Line 741"/>
            <p:cNvSpPr>
              <a:spLocks noChangeShapeType="1"/>
            </p:cNvSpPr>
            <p:nvPr/>
          </p:nvSpPr>
          <p:spPr bwMode="auto">
            <a:xfrm flipV="1">
              <a:off x="9896475" y="445611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1" name="Line 742"/>
            <p:cNvSpPr>
              <a:spLocks noChangeShapeType="1"/>
            </p:cNvSpPr>
            <p:nvPr/>
          </p:nvSpPr>
          <p:spPr bwMode="auto">
            <a:xfrm flipV="1">
              <a:off x="9923463" y="4448175"/>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2" name="Line 743"/>
            <p:cNvSpPr>
              <a:spLocks noChangeShapeType="1"/>
            </p:cNvSpPr>
            <p:nvPr/>
          </p:nvSpPr>
          <p:spPr bwMode="auto">
            <a:xfrm flipV="1">
              <a:off x="9950450" y="4438650"/>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3" name="Line 744"/>
            <p:cNvSpPr>
              <a:spLocks noChangeShapeType="1"/>
            </p:cNvSpPr>
            <p:nvPr/>
          </p:nvSpPr>
          <p:spPr bwMode="auto">
            <a:xfrm flipV="1">
              <a:off x="9977438" y="4429125"/>
              <a:ext cx="476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4" name="Line 745"/>
            <p:cNvSpPr>
              <a:spLocks noChangeShapeType="1"/>
            </p:cNvSpPr>
            <p:nvPr/>
          </p:nvSpPr>
          <p:spPr bwMode="auto">
            <a:xfrm flipV="1">
              <a:off x="9983788" y="442753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5" name="Line 746"/>
            <p:cNvSpPr>
              <a:spLocks noChangeShapeType="1"/>
            </p:cNvSpPr>
            <p:nvPr/>
          </p:nvSpPr>
          <p:spPr bwMode="auto">
            <a:xfrm flipV="1">
              <a:off x="10010775" y="441801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6" name="Line 747"/>
            <p:cNvSpPr>
              <a:spLocks noChangeShapeType="1"/>
            </p:cNvSpPr>
            <p:nvPr/>
          </p:nvSpPr>
          <p:spPr bwMode="auto">
            <a:xfrm flipV="1">
              <a:off x="10037763" y="4408488"/>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7" name="Line 748"/>
            <p:cNvSpPr>
              <a:spLocks noChangeShapeType="1"/>
            </p:cNvSpPr>
            <p:nvPr/>
          </p:nvSpPr>
          <p:spPr bwMode="auto">
            <a:xfrm flipV="1">
              <a:off x="10066338" y="439896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8" name="Line 749"/>
            <p:cNvSpPr>
              <a:spLocks noChangeShapeType="1"/>
            </p:cNvSpPr>
            <p:nvPr/>
          </p:nvSpPr>
          <p:spPr bwMode="auto">
            <a:xfrm flipV="1">
              <a:off x="10093325" y="4389438"/>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9" name="Line 750"/>
            <p:cNvSpPr>
              <a:spLocks noChangeShapeType="1"/>
            </p:cNvSpPr>
            <p:nvPr/>
          </p:nvSpPr>
          <p:spPr bwMode="auto">
            <a:xfrm flipV="1">
              <a:off x="10120313" y="4379913"/>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0" name="Line 751"/>
            <p:cNvSpPr>
              <a:spLocks noChangeShapeType="1"/>
            </p:cNvSpPr>
            <p:nvPr/>
          </p:nvSpPr>
          <p:spPr bwMode="auto">
            <a:xfrm flipV="1">
              <a:off x="10148888" y="4371975"/>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1" name="Line 752"/>
            <p:cNvSpPr>
              <a:spLocks noChangeShapeType="1"/>
            </p:cNvSpPr>
            <p:nvPr/>
          </p:nvSpPr>
          <p:spPr bwMode="auto">
            <a:xfrm flipV="1">
              <a:off x="10175875" y="4362450"/>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2" name="Line 753"/>
            <p:cNvSpPr>
              <a:spLocks noChangeShapeType="1"/>
            </p:cNvSpPr>
            <p:nvPr/>
          </p:nvSpPr>
          <p:spPr bwMode="auto">
            <a:xfrm flipV="1">
              <a:off x="10202863" y="435292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3" name="Line 754"/>
            <p:cNvSpPr>
              <a:spLocks noChangeShapeType="1"/>
            </p:cNvSpPr>
            <p:nvPr/>
          </p:nvSpPr>
          <p:spPr bwMode="auto">
            <a:xfrm flipV="1">
              <a:off x="10229850" y="4343400"/>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4" name="Line 755"/>
            <p:cNvSpPr>
              <a:spLocks noChangeShapeType="1"/>
            </p:cNvSpPr>
            <p:nvPr/>
          </p:nvSpPr>
          <p:spPr bwMode="auto">
            <a:xfrm flipV="1">
              <a:off x="10258425" y="4333875"/>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5" name="Line 756"/>
            <p:cNvSpPr>
              <a:spLocks noChangeShapeType="1"/>
            </p:cNvSpPr>
            <p:nvPr/>
          </p:nvSpPr>
          <p:spPr bwMode="auto">
            <a:xfrm flipV="1">
              <a:off x="10285413" y="432593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6" name="Line 757"/>
            <p:cNvSpPr>
              <a:spLocks noChangeShapeType="1"/>
            </p:cNvSpPr>
            <p:nvPr/>
          </p:nvSpPr>
          <p:spPr bwMode="auto">
            <a:xfrm flipV="1">
              <a:off x="10312400" y="4316413"/>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7" name="Line 758"/>
            <p:cNvSpPr>
              <a:spLocks noChangeShapeType="1"/>
            </p:cNvSpPr>
            <p:nvPr/>
          </p:nvSpPr>
          <p:spPr bwMode="auto">
            <a:xfrm flipV="1">
              <a:off x="10340975" y="430688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8" name="Line 759"/>
            <p:cNvSpPr>
              <a:spLocks noChangeShapeType="1"/>
            </p:cNvSpPr>
            <p:nvPr/>
          </p:nvSpPr>
          <p:spPr bwMode="auto">
            <a:xfrm flipV="1">
              <a:off x="10367963" y="4297363"/>
              <a:ext cx="3175"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9" name="Line 760"/>
            <p:cNvSpPr>
              <a:spLocks noChangeShapeType="1"/>
            </p:cNvSpPr>
            <p:nvPr/>
          </p:nvSpPr>
          <p:spPr bwMode="auto">
            <a:xfrm flipV="1">
              <a:off x="10394950" y="4287838"/>
              <a:ext cx="4763" cy="1588"/>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0" name="Rectangle 761"/>
            <p:cNvSpPr>
              <a:spLocks noChangeArrowheads="1"/>
            </p:cNvSpPr>
            <p:nvPr/>
          </p:nvSpPr>
          <p:spPr bwMode="auto">
            <a:xfrm>
              <a:off x="7034146" y="2616520"/>
              <a:ext cx="311251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FF"/>
                  </a:solidFill>
                  <a:effectLst/>
                  <a:latin typeface="Arial" panose="020B0604020202020204" pitchFamily="34" charset="0"/>
                </a:rPr>
                <a:t>Breeding or Genotypic Value of [A2A2]</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1031" name="Line 762"/>
            <p:cNvSpPr>
              <a:spLocks noChangeShapeType="1"/>
            </p:cNvSpPr>
            <p:nvPr/>
          </p:nvSpPr>
          <p:spPr bwMode="auto">
            <a:xfrm>
              <a:off x="6648383" y="2702245"/>
              <a:ext cx="288925" cy="0"/>
            </a:xfrm>
            <a:prstGeom prst="line">
              <a:avLst/>
            </a:prstGeom>
            <a:noFill/>
            <a:ln w="22225">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32" name="Rectangle 763"/>
            <p:cNvSpPr>
              <a:spLocks noChangeArrowheads="1"/>
            </p:cNvSpPr>
            <p:nvPr/>
          </p:nvSpPr>
          <p:spPr bwMode="auto">
            <a:xfrm>
              <a:off x="6754746" y="2664145"/>
              <a:ext cx="74613" cy="74613"/>
            </a:xfrm>
            <a:prstGeom prst="rect">
              <a:avLst/>
            </a:prstGeom>
            <a:noFill/>
            <a:ln w="22225">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33" name="Rectangle 764"/>
            <p:cNvSpPr>
              <a:spLocks noChangeArrowheads="1"/>
            </p:cNvSpPr>
            <p:nvPr/>
          </p:nvSpPr>
          <p:spPr bwMode="auto">
            <a:xfrm>
              <a:off x="7034146" y="2808608"/>
              <a:ext cx="340105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800080"/>
                  </a:solidFill>
                  <a:effectLst/>
                  <a:latin typeface="Arial" panose="020B0604020202020204" pitchFamily="34" charset="0"/>
                </a:rPr>
                <a:t>Breeding resp. Genotypic Value of [A1A2]</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1034" name="Line 765"/>
            <p:cNvSpPr>
              <a:spLocks noChangeShapeType="1"/>
            </p:cNvSpPr>
            <p:nvPr/>
          </p:nvSpPr>
          <p:spPr bwMode="auto">
            <a:xfrm>
              <a:off x="6648383" y="2894333"/>
              <a:ext cx="288925"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35" name="Rectangle 766"/>
            <p:cNvSpPr>
              <a:spLocks noChangeArrowheads="1"/>
            </p:cNvSpPr>
            <p:nvPr/>
          </p:nvSpPr>
          <p:spPr bwMode="auto">
            <a:xfrm>
              <a:off x="6754746" y="2856233"/>
              <a:ext cx="74613" cy="74613"/>
            </a:xfrm>
            <a:prstGeom prst="rect">
              <a:avLst/>
            </a:prstGeom>
            <a:noFill/>
            <a:ln w="22225">
              <a:solidFill>
                <a:srgbClr val="8000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36" name="Line 767"/>
            <p:cNvSpPr>
              <a:spLocks noChangeShapeType="1"/>
            </p:cNvSpPr>
            <p:nvPr/>
          </p:nvSpPr>
          <p:spPr bwMode="auto">
            <a:xfrm>
              <a:off x="6756333" y="2894333"/>
              <a:ext cx="74613" cy="0"/>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37" name="Line 768"/>
            <p:cNvSpPr>
              <a:spLocks noChangeShapeType="1"/>
            </p:cNvSpPr>
            <p:nvPr/>
          </p:nvSpPr>
          <p:spPr bwMode="auto">
            <a:xfrm>
              <a:off x="6792846" y="2856233"/>
              <a:ext cx="0" cy="74613"/>
            </a:xfrm>
            <a:prstGeom prst="line">
              <a:avLst/>
            </a:prstGeom>
            <a:noFill/>
            <a:ln w="22225">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38" name="Rectangle 769"/>
            <p:cNvSpPr>
              <a:spLocks noChangeArrowheads="1"/>
            </p:cNvSpPr>
            <p:nvPr/>
          </p:nvSpPr>
          <p:spPr bwMode="auto">
            <a:xfrm>
              <a:off x="7034146" y="3000695"/>
              <a:ext cx="330167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FF0000"/>
                  </a:solidFill>
                  <a:effectLst/>
                  <a:latin typeface="Arial" panose="020B0604020202020204" pitchFamily="34" charset="0"/>
                </a:rPr>
                <a:t>Breeding resp. Genotypic Value of [A1A1]</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1039" name="Line 770"/>
            <p:cNvSpPr>
              <a:spLocks noChangeShapeType="1"/>
            </p:cNvSpPr>
            <p:nvPr/>
          </p:nvSpPr>
          <p:spPr bwMode="auto">
            <a:xfrm>
              <a:off x="6648383" y="3086420"/>
              <a:ext cx="288925" cy="0"/>
            </a:xfrm>
            <a:prstGeom prst="line">
              <a:avLst/>
            </a:prstGeom>
            <a:noFill/>
            <a:ln w="2222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40" name="Rectangle 771"/>
            <p:cNvSpPr>
              <a:spLocks noChangeArrowheads="1"/>
            </p:cNvSpPr>
            <p:nvPr/>
          </p:nvSpPr>
          <p:spPr bwMode="auto">
            <a:xfrm>
              <a:off x="6754746" y="3048320"/>
              <a:ext cx="74613" cy="74613"/>
            </a:xfrm>
            <a:prstGeom prst="rect">
              <a:avLst/>
            </a:prstGeom>
            <a:solidFill>
              <a:srgbClr val="FF0000"/>
            </a:solidFill>
            <a:ln w="22225">
              <a:solidFill>
                <a:srgbClr val="FF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sz="1400"/>
            </a:p>
          </p:txBody>
        </p:sp>
        <p:sp>
          <p:nvSpPr>
            <p:cNvPr id="1041" name="Rectangle 772"/>
            <p:cNvSpPr>
              <a:spLocks noChangeArrowheads="1"/>
            </p:cNvSpPr>
            <p:nvPr/>
          </p:nvSpPr>
          <p:spPr bwMode="auto">
            <a:xfrm>
              <a:off x="7034146" y="3192783"/>
              <a:ext cx="149720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lumMod val="50000"/>
                      <a:lumOff val="50000"/>
                    </a:schemeClr>
                  </a:solidFill>
                  <a:effectLst/>
                  <a:latin typeface="Arial" panose="020B0604020202020204" pitchFamily="34" charset="0"/>
                </a:rPr>
                <a:t>Population mean</a:t>
              </a:r>
              <a:r>
                <a:rPr kumimoji="0" lang="en-US" altLang="en-US" sz="1400" b="1" i="0" u="none" strike="noStrike" cap="none" normalizeH="0" baseline="0" dirty="0">
                  <a:ln>
                    <a:noFill/>
                  </a:ln>
                  <a:solidFill>
                    <a:schemeClr val="tx1">
                      <a:lumMod val="50000"/>
                      <a:lumOff val="50000"/>
                    </a:schemeClr>
                  </a:solidFill>
                  <a:effectLst/>
                  <a:latin typeface="Arial" panose="020B0604020202020204" pitchFamily="34" charset="0"/>
                </a:rPr>
                <a:t> µ</a:t>
              </a:r>
            </a:p>
          </p:txBody>
        </p:sp>
        <p:sp>
          <p:nvSpPr>
            <p:cNvPr id="1042" name="Line 773"/>
            <p:cNvSpPr>
              <a:spLocks noChangeShapeType="1"/>
            </p:cNvSpPr>
            <p:nvPr/>
          </p:nvSpPr>
          <p:spPr bwMode="auto">
            <a:xfrm>
              <a:off x="6648383" y="3278508"/>
              <a:ext cx="476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43" name="Line 774"/>
            <p:cNvSpPr>
              <a:spLocks noChangeShapeType="1"/>
            </p:cNvSpPr>
            <p:nvPr/>
          </p:nvSpPr>
          <p:spPr bwMode="auto">
            <a:xfrm>
              <a:off x="6676958" y="327850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44" name="Line 775"/>
            <p:cNvSpPr>
              <a:spLocks noChangeShapeType="1"/>
            </p:cNvSpPr>
            <p:nvPr/>
          </p:nvSpPr>
          <p:spPr bwMode="auto">
            <a:xfrm>
              <a:off x="6703946" y="327850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45" name="Line 776"/>
            <p:cNvSpPr>
              <a:spLocks noChangeShapeType="1"/>
            </p:cNvSpPr>
            <p:nvPr/>
          </p:nvSpPr>
          <p:spPr bwMode="auto">
            <a:xfrm>
              <a:off x="6730933" y="3278508"/>
              <a:ext cx="476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46" name="Line 777"/>
            <p:cNvSpPr>
              <a:spLocks noChangeShapeType="1"/>
            </p:cNvSpPr>
            <p:nvPr/>
          </p:nvSpPr>
          <p:spPr bwMode="auto">
            <a:xfrm>
              <a:off x="6759508" y="327850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47" name="Line 778"/>
            <p:cNvSpPr>
              <a:spLocks noChangeShapeType="1"/>
            </p:cNvSpPr>
            <p:nvPr/>
          </p:nvSpPr>
          <p:spPr bwMode="auto">
            <a:xfrm>
              <a:off x="6786496" y="327850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48" name="Line 779"/>
            <p:cNvSpPr>
              <a:spLocks noChangeShapeType="1"/>
            </p:cNvSpPr>
            <p:nvPr/>
          </p:nvSpPr>
          <p:spPr bwMode="auto">
            <a:xfrm>
              <a:off x="6813483" y="327850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49" name="Line 780"/>
            <p:cNvSpPr>
              <a:spLocks noChangeShapeType="1"/>
            </p:cNvSpPr>
            <p:nvPr/>
          </p:nvSpPr>
          <p:spPr bwMode="auto">
            <a:xfrm>
              <a:off x="6840471" y="3278508"/>
              <a:ext cx="476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50" name="Line 781"/>
            <p:cNvSpPr>
              <a:spLocks noChangeShapeType="1"/>
            </p:cNvSpPr>
            <p:nvPr/>
          </p:nvSpPr>
          <p:spPr bwMode="auto">
            <a:xfrm>
              <a:off x="6869046" y="327850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51" name="Line 782"/>
            <p:cNvSpPr>
              <a:spLocks noChangeShapeType="1"/>
            </p:cNvSpPr>
            <p:nvPr/>
          </p:nvSpPr>
          <p:spPr bwMode="auto">
            <a:xfrm>
              <a:off x="6896033" y="3278508"/>
              <a:ext cx="3175"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sp>
          <p:nvSpPr>
            <p:cNvPr id="1052" name="Line 783"/>
            <p:cNvSpPr>
              <a:spLocks noChangeShapeType="1"/>
            </p:cNvSpPr>
            <p:nvPr/>
          </p:nvSpPr>
          <p:spPr bwMode="auto">
            <a:xfrm>
              <a:off x="6923021" y="3278508"/>
              <a:ext cx="4763" cy="0"/>
            </a:xfrm>
            <a:prstGeom prst="line">
              <a:avLst/>
            </a:prstGeom>
            <a:noFill/>
            <a:ln w="2222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400"/>
            </a:p>
          </p:txBody>
        </p:sp>
      </p:grpSp>
      <p:sp>
        <p:nvSpPr>
          <p:cNvPr id="7" name="Text Box 6"/>
          <p:cNvSpPr txBox="1">
            <a:spLocks noChangeArrowheads="1"/>
          </p:cNvSpPr>
          <p:nvPr/>
        </p:nvSpPr>
        <p:spPr bwMode="auto">
          <a:xfrm>
            <a:off x="6145213" y="1956862"/>
            <a:ext cx="2374900" cy="369332"/>
          </a:xfrm>
          <a:prstGeom prst="rect">
            <a:avLst/>
          </a:prstGeom>
          <a:solidFill>
            <a:schemeClr val="bg1"/>
          </a:solidFill>
          <a:ln>
            <a:noFill/>
          </a:ln>
          <a:effectLst>
            <a:outerShdw blurRad="50800" dist="38100" dir="2700000" algn="tl" rotWithShape="0">
              <a:prstClr val="black">
                <a:alpha val="40000"/>
              </a:prstClr>
            </a:outerShdw>
          </a:effectLst>
        </p:spPr>
        <p:txBody>
          <a:bodyPr>
            <a:spAutoFit/>
          </a:bodyPr>
          <a:lstStyle>
            <a:defPPr>
              <a:defRPr lang="en-US"/>
            </a:defPPr>
            <a:lvl1pPr>
              <a:spcBef>
                <a:spcPct val="50000"/>
              </a:spcBef>
              <a:defRPr>
                <a:latin typeface="Arial" panose="020B0604020202020204" pitchFamily="34" charset="0"/>
              </a:defRPr>
            </a:lvl1pPr>
          </a:lstStyle>
          <a:p>
            <a:r>
              <a:rPr lang="en-GB" altLang="en-US" dirty="0"/>
              <a:t>a=2</a:t>
            </a:r>
            <a:r>
              <a:rPr lang="en-GB" altLang="en-US"/>
              <a:t>, d=0, </a:t>
            </a:r>
            <a:r>
              <a:rPr lang="en-GB" altLang="en-US" dirty="0"/>
              <a:t>c=28</a:t>
            </a:r>
          </a:p>
        </p:txBody>
      </p:sp>
      <p:sp>
        <p:nvSpPr>
          <p:cNvPr id="6" name="Text Box 5"/>
          <p:cNvSpPr txBox="1">
            <a:spLocks noChangeArrowheads="1"/>
          </p:cNvSpPr>
          <p:nvPr/>
        </p:nvSpPr>
        <p:spPr bwMode="auto">
          <a:xfrm>
            <a:off x="778171" y="1963174"/>
            <a:ext cx="2374900" cy="369332"/>
          </a:xfrm>
          <a:prstGeom prst="rect">
            <a:avLst/>
          </a:prstGeom>
          <a:solidFill>
            <a:schemeClr val="bg1"/>
          </a:solidFill>
          <a:ln>
            <a:noFill/>
          </a:ln>
          <a:effectLst>
            <a:outerShdw blurRad="50800" dist="38100" dir="2700000" algn="tl" rotWithShape="0">
              <a:prstClr val="black">
                <a:alpha val="40000"/>
              </a:prstClr>
            </a:outerShdw>
          </a:effectLst>
        </p:spPr>
        <p:txBody>
          <a:bodyPr>
            <a:spAutoFit/>
          </a:bodyPr>
          <a:lstStyle/>
          <a:p>
            <a:pPr>
              <a:spcBef>
                <a:spcPct val="50000"/>
              </a:spcBef>
            </a:pPr>
            <a:r>
              <a:rPr lang="en-GB" altLang="en-US" dirty="0">
                <a:latin typeface="Arial" panose="020B0604020202020204" pitchFamily="34" charset="0"/>
              </a:rPr>
              <a:t>a=2, d=2, c=28</a:t>
            </a:r>
          </a:p>
        </p:txBody>
      </p:sp>
      <p:sp>
        <p:nvSpPr>
          <p:cNvPr id="10" name="TextBox 9"/>
          <p:cNvSpPr txBox="1"/>
          <p:nvPr/>
        </p:nvSpPr>
        <p:spPr>
          <a:xfrm>
            <a:off x="9264650" y="4348088"/>
            <a:ext cx="2821665" cy="1323439"/>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Quantitative Genetics in bi-parental settings with p=q, especially in self-</a:t>
            </a:r>
            <a:r>
              <a:rPr lang="en-GB" sz="1600" dirty="0" err="1">
                <a:solidFill>
                  <a:schemeClr val="tx1">
                    <a:lumMod val="50000"/>
                    <a:lumOff val="50000"/>
                  </a:schemeClr>
                </a:solidFill>
                <a:latin typeface="Arial" panose="020B0604020202020204" pitchFamily="34" charset="0"/>
                <a:cs typeface="Arial" panose="020B0604020202020204" pitchFamily="34" charset="0"/>
              </a:rPr>
              <a:t>fertilers</a:t>
            </a:r>
            <a:r>
              <a:rPr lang="en-GB" sz="1600" dirty="0">
                <a:solidFill>
                  <a:schemeClr val="tx1">
                    <a:lumMod val="50000"/>
                    <a:lumOff val="50000"/>
                  </a:schemeClr>
                </a:solidFill>
                <a:latin typeface="Arial" panose="020B0604020202020204" pitchFamily="34" charset="0"/>
                <a:cs typeface="Arial" panose="020B0604020202020204" pitchFamily="34" charset="0"/>
              </a:rPr>
              <a:t>, is ~ ‚easy‘ ;-) compared to out-crossers (including animals) </a:t>
            </a:r>
          </a:p>
        </p:txBody>
      </p:sp>
      <p:cxnSp>
        <p:nvCxnSpPr>
          <p:cNvPr id="5" name="Straight Arrow Connector 4"/>
          <p:cNvCxnSpPr/>
          <p:nvPr/>
        </p:nvCxnSpPr>
        <p:spPr>
          <a:xfrm>
            <a:off x="2894474" y="2466550"/>
            <a:ext cx="1126" cy="36421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1" name="Straight Arrow Connector 940"/>
          <p:cNvCxnSpPr/>
          <p:nvPr/>
        </p:nvCxnSpPr>
        <p:spPr>
          <a:xfrm>
            <a:off x="2894472" y="2466548"/>
            <a:ext cx="1126" cy="36421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9085688" y="747270"/>
            <a:ext cx="2928967" cy="9233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Take p=q=0.5;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d=a=2     ►BV=31-29   =2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d=0;a=2  ► BV=30-28  =2 </a:t>
            </a:r>
            <a:endParaRPr lang="en-GB" dirty="0">
              <a:latin typeface="Arial" panose="020B0604020202020204" pitchFamily="34" charset="0"/>
              <a:cs typeface="Arial" panose="020B0604020202020204" pitchFamily="34" charset="0"/>
            </a:endParaRPr>
          </a:p>
        </p:txBody>
      </p:sp>
      <p:sp>
        <p:nvSpPr>
          <p:cNvPr id="1053" name="Textfeld 5">
            <a:extLst>
              <a:ext uri="{FF2B5EF4-FFF2-40B4-BE49-F238E27FC236}">
                <a16:creationId xmlns:a16="http://schemas.microsoft.com/office/drawing/2014/main" id="{40786776-4D39-45CA-A4E0-D7791F69E0D2}"/>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78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08333E-7 -1.48148E-6 L 0.4401 -0.00046 " pathEditMode="relative" rAng="0" ptsTypes="AA">
                                      <p:cBhvr>
                                        <p:cTn id="6" dur="2000" fill="hold"/>
                                        <p:tgtEl>
                                          <p:spTgt spid="941"/>
                                        </p:tgtEl>
                                        <p:attrNameLst>
                                          <p:attrName>ppt_x</p:attrName>
                                          <p:attrName>ppt_y</p:attrName>
                                        </p:attrNameLst>
                                      </p:cBhvr>
                                      <p:rCtr x="22005" y="-23"/>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8262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302711" y="245206"/>
            <a:ext cx="11638989" cy="341632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Now, having finally and after much effort arrived at the shores of Breeding Value and the like, we take a deep breathe and turn our minds to </a:t>
            </a:r>
            <a:r>
              <a:rPr lang="en-GB" sz="2400" dirty="0">
                <a:solidFill>
                  <a:srgbClr val="0000FF"/>
                </a:solidFill>
                <a:latin typeface="Arial" panose="020B0604020202020204" pitchFamily="34" charset="0"/>
                <a:cs typeface="Arial" panose="020B0604020202020204" pitchFamily="34" charset="0"/>
              </a:rPr>
              <a:t>these</a:t>
            </a:r>
            <a:r>
              <a:rPr lang="en-GB" sz="2400" dirty="0">
                <a:latin typeface="Arial" panose="020B0604020202020204" pitchFamily="34" charset="0"/>
                <a:cs typeface="Arial" panose="020B0604020202020204" pitchFamily="34" charset="0"/>
              </a:rPr>
              <a:t> terms:</a:t>
            </a:r>
            <a:br>
              <a:rPr lang="en-GB" sz="2400" dirty="0">
                <a:latin typeface="Arial" panose="020B0604020202020204" pitchFamily="34" charset="0"/>
                <a:cs typeface="Arial" panose="020B0604020202020204" pitchFamily="34" charset="0"/>
              </a:rPr>
            </a:br>
            <a:r>
              <a:rPr lang="en-GB" sz="2400" dirty="0">
                <a:solidFill>
                  <a:srgbClr val="0000FF"/>
                </a:solidFill>
                <a:latin typeface="Arial" panose="020B0604020202020204" pitchFamily="34" charset="0"/>
                <a:cs typeface="Arial" panose="020B0604020202020204" pitchFamily="34" charset="0"/>
              </a:rPr>
              <a:t>General Combining Ability</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Specific Combining Ability</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Diallel </a:t>
            </a:r>
            <a:r>
              <a:rPr lang="en-GB" sz="2400" dirty="0">
                <a:solidFill>
                  <a:schemeClr val="tx1">
                    <a:lumMod val="50000"/>
                    <a:lumOff val="50000"/>
                  </a:schemeClr>
                </a:solidFill>
                <a:latin typeface="Arial" panose="020B0604020202020204" pitchFamily="34" charset="0"/>
                <a:cs typeface="Arial" panose="020B0604020202020204" pitchFamily="34" charset="0"/>
              </a:rPr>
              <a:t>and Factorial </a:t>
            </a:r>
            <a:r>
              <a:rPr lang="en-GB" sz="2400" dirty="0">
                <a:solidFill>
                  <a:srgbClr val="0000FF"/>
                </a:solidFill>
                <a:latin typeface="Arial" panose="020B0604020202020204" pitchFamily="34" charset="0"/>
                <a:cs typeface="Arial" panose="020B0604020202020204" pitchFamily="34" charset="0"/>
              </a:rPr>
              <a:t>Cross</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I want to steer towards a comparison between </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rgbClr val="0000FF"/>
                </a:solidFill>
                <a:latin typeface="Arial" panose="020B0604020202020204" pitchFamily="34" charset="0"/>
                <a:cs typeface="Arial" panose="020B0604020202020204" pitchFamily="34" charset="0"/>
              </a:rPr>
              <a:t>General Combining Ability </a:t>
            </a:r>
            <a:r>
              <a:rPr lang="en-GB" sz="2400" dirty="0">
                <a:solidFill>
                  <a:schemeClr val="tx1">
                    <a:lumMod val="50000"/>
                    <a:lumOff val="50000"/>
                  </a:schemeClr>
                </a:solidFill>
                <a:latin typeface="Arial" panose="020B0604020202020204" pitchFamily="34" charset="0"/>
                <a:cs typeface="Arial" panose="020B0604020202020204" pitchFamily="34" charset="0"/>
              </a:rPr>
              <a:t>(a parameter from Hybrid Breeding)</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and</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rgbClr val="C00000"/>
                </a:solidFill>
                <a:latin typeface="Arial" panose="020B0604020202020204" pitchFamily="34" charset="0"/>
                <a:cs typeface="Arial" panose="020B0604020202020204" pitchFamily="34" charset="0"/>
              </a:rPr>
              <a:t>Breeding Value </a:t>
            </a:r>
            <a:r>
              <a:rPr lang="en-GB" sz="2400" dirty="0">
                <a:solidFill>
                  <a:schemeClr val="tx1">
                    <a:lumMod val="50000"/>
                    <a:lumOff val="50000"/>
                  </a:schemeClr>
                </a:solidFill>
                <a:latin typeface="Arial" panose="020B0604020202020204" pitchFamily="34" charset="0"/>
                <a:cs typeface="Arial" panose="020B0604020202020204" pitchFamily="34" charset="0"/>
              </a:rPr>
              <a:t>(a parameter from Quantitative Genetics).</a:t>
            </a:r>
          </a:p>
        </p:txBody>
      </p:sp>
      <p:pic>
        <p:nvPicPr>
          <p:cNvPr id="7" name="Picture 6"/>
          <p:cNvPicPr>
            <a:picLocks noChangeAspect="1"/>
          </p:cNvPicPr>
          <p:nvPr/>
        </p:nvPicPr>
        <p:blipFill>
          <a:blip r:embed="rId2"/>
          <a:stretch>
            <a:fillRect/>
          </a:stretch>
        </p:blipFill>
        <p:spPr>
          <a:xfrm>
            <a:off x="302711" y="4004174"/>
            <a:ext cx="4785238" cy="2361384"/>
          </a:xfrm>
          <a:prstGeom prst="rect">
            <a:avLst/>
          </a:prstGeom>
          <a:effectLst>
            <a:outerShdw blurRad="50800" dist="38100" dir="2700000" algn="tl" rotWithShape="0">
              <a:prstClr val="black">
                <a:alpha val="40000"/>
              </a:prstClr>
            </a:outerShdw>
          </a:effectLst>
        </p:spPr>
      </p:pic>
      <p:sp>
        <p:nvSpPr>
          <p:cNvPr id="8" name="TextBox 7"/>
          <p:cNvSpPr txBox="1"/>
          <p:nvPr/>
        </p:nvSpPr>
        <p:spPr>
          <a:xfrm>
            <a:off x="4919998" y="4007502"/>
            <a:ext cx="2623802" cy="923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Emmer (</a:t>
            </a:r>
            <a:r>
              <a:rPr lang="de-DE" i="1" dirty="0" err="1">
                <a:latin typeface="Arial" panose="020B0604020202020204" pitchFamily="34" charset="0"/>
                <a:cs typeface="Arial" panose="020B0604020202020204" pitchFamily="34" charset="0"/>
              </a:rPr>
              <a:t>Triticum</a:t>
            </a:r>
            <a:r>
              <a:rPr lang="de-DE" i="1" dirty="0">
                <a:latin typeface="Arial" panose="020B0604020202020204" pitchFamily="34" charset="0"/>
                <a:cs typeface="Arial" panose="020B0604020202020204" pitchFamily="34" charset="0"/>
              </a:rPr>
              <a:t> di-</a:t>
            </a:r>
            <a:r>
              <a:rPr lang="de-DE" i="1" dirty="0" err="1">
                <a:latin typeface="Arial" panose="020B0604020202020204" pitchFamily="34" charset="0"/>
                <a:cs typeface="Arial" panose="020B0604020202020204" pitchFamily="34" charset="0"/>
              </a:rPr>
              <a:t>coccon</a:t>
            </a:r>
            <a:r>
              <a:rPr lang="de-DE" dirty="0">
                <a:latin typeface="Arial" panose="020B0604020202020204" pitchFamily="34" charset="0"/>
                <a:cs typeface="Arial" panose="020B0604020202020204" pitchFamily="34" charset="0"/>
              </a:rPr>
              <a:t>, cv. ‚Ramses‘</a:t>
            </a:r>
          </a:p>
          <a:p>
            <a:r>
              <a:rPr lang="de-DE" dirty="0">
                <a:latin typeface="Arial" panose="020B0604020202020204" pitchFamily="34" charset="0"/>
                <a:cs typeface="Arial" panose="020B0604020202020204" pitchFamily="34" charset="0"/>
              </a:rPr>
              <a:t>© W. Link</a:t>
            </a:r>
            <a:endParaRPr lang="en-GB"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18803" y="1553149"/>
            <a:ext cx="3163343" cy="4745014"/>
          </a:xfrm>
          <a:prstGeom prst="rect">
            <a:avLst/>
          </a:prstGeom>
        </p:spPr>
      </p:pic>
      <p:sp>
        <p:nvSpPr>
          <p:cNvPr id="10" name="TextBox 9"/>
          <p:cNvSpPr txBox="1"/>
          <p:nvPr/>
        </p:nvSpPr>
        <p:spPr>
          <a:xfrm>
            <a:off x="8818803" y="6298163"/>
            <a:ext cx="2623802"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de-DE" i="1" dirty="0" err="1">
                <a:latin typeface="Arial" panose="020B0604020202020204" pitchFamily="34" charset="0"/>
                <a:cs typeface="Arial" panose="020B0604020202020204" pitchFamily="34" charset="0"/>
              </a:rPr>
              <a:t>Lolium</a:t>
            </a:r>
            <a:r>
              <a:rPr lang="de-DE" i="1" dirty="0">
                <a:latin typeface="Arial" panose="020B0604020202020204" pitchFamily="34" charset="0"/>
                <a:cs typeface="Arial" panose="020B0604020202020204" pitchFamily="34" charset="0"/>
              </a:rPr>
              <a:t> </a:t>
            </a:r>
            <a:r>
              <a:rPr lang="de-DE" i="1" dirty="0" err="1">
                <a:latin typeface="Arial" panose="020B0604020202020204" pitchFamily="34" charset="0"/>
                <a:cs typeface="Arial" panose="020B0604020202020204" pitchFamily="34" charset="0"/>
              </a:rPr>
              <a:t>multiflorum</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ear</a:t>
            </a:r>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11" name="Textfeld 5">
            <a:extLst>
              <a:ext uri="{FF2B5EF4-FFF2-40B4-BE49-F238E27FC236}">
                <a16:creationId xmlns:a16="http://schemas.microsoft.com/office/drawing/2014/main" id="{BDD7C3AC-A12E-4C31-96C9-AACF0EDA89AF}"/>
              </a:ext>
            </a:extLst>
          </p:cNvPr>
          <p:cNvSpPr txBox="1"/>
          <p:nvPr/>
        </p:nvSpPr>
        <p:spPr>
          <a:xfrm>
            <a:off x="11563165" y="6361329"/>
            <a:ext cx="62883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4819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8262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365767" y="255021"/>
            <a:ext cx="11638989" cy="5447645"/>
          </a:xfrm>
          <a:prstGeom prst="rect">
            <a:avLst/>
          </a:prstGeom>
          <a:noFill/>
        </p:spPr>
        <p:txBody>
          <a:bodyPr wrap="square" rtlCol="0">
            <a:spAutoFit/>
          </a:bodyPr>
          <a:lstStyle/>
          <a:p>
            <a:r>
              <a:rPr lang="en-GB" sz="2400" dirty="0">
                <a:solidFill>
                  <a:schemeClr val="tx1">
                    <a:lumMod val="50000"/>
                    <a:lumOff val="50000"/>
                  </a:schemeClr>
                </a:solidFill>
                <a:latin typeface="Arial" panose="020B0604020202020204" pitchFamily="34" charset="0"/>
                <a:cs typeface="Arial" panose="020B0604020202020204" pitchFamily="34" charset="0"/>
              </a:rPr>
              <a:t>Now, having finally and after much effort arrived at the shores of Breeding Value and the like, we take a deep breathe and turn our minds to these terms:</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rgbClr val="0000FF"/>
                </a:solidFill>
                <a:latin typeface="Arial" panose="020B0604020202020204" pitchFamily="34" charset="0"/>
                <a:cs typeface="Arial" panose="020B0604020202020204" pitchFamily="34" charset="0"/>
              </a:rPr>
              <a:t>General Combining Ability; Specific Combining Ability; </a:t>
            </a:r>
            <a:r>
              <a:rPr lang="en-GB" sz="2400" dirty="0" err="1">
                <a:solidFill>
                  <a:srgbClr val="0000FF"/>
                </a:solidFill>
                <a:latin typeface="Arial" panose="020B0604020202020204" pitchFamily="34" charset="0"/>
                <a:cs typeface="Arial" panose="020B0604020202020204" pitchFamily="34" charset="0"/>
              </a:rPr>
              <a:t>Diallel</a:t>
            </a:r>
            <a:r>
              <a:rPr lang="en-GB" sz="2400" dirty="0">
                <a:solidFill>
                  <a:srgbClr val="0000FF"/>
                </a:solidFill>
                <a:latin typeface="Arial" panose="020B0604020202020204" pitchFamily="34" charset="0"/>
                <a:cs typeface="Arial" panose="020B0604020202020204" pitchFamily="34" charset="0"/>
              </a:rPr>
              <a:t> and Factorial Cross</a:t>
            </a:r>
            <a:r>
              <a:rPr lang="en-GB" sz="2400" dirty="0">
                <a:solidFill>
                  <a:schemeClr val="tx1">
                    <a:lumMod val="50000"/>
                    <a:lumOff val="50000"/>
                  </a:schemeClr>
                </a:solidFill>
                <a:latin typeface="Arial" panose="020B0604020202020204" pitchFamily="34" charset="0"/>
                <a:cs typeface="Arial" panose="020B0604020202020204" pitchFamily="34" charset="0"/>
              </a:rPr>
              <a:t>.</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400" dirty="0">
                <a:solidFill>
                  <a:srgbClr val="0000FF"/>
                </a:solidFill>
                <a:latin typeface="Arial" panose="020B0604020202020204" pitchFamily="34" charset="0"/>
                <a:cs typeface="Arial" panose="020B0604020202020204" pitchFamily="34" charset="0"/>
              </a:rPr>
              <a:t>They</a:t>
            </a:r>
            <a:r>
              <a:rPr lang="en-GB" sz="2400" dirty="0">
                <a:latin typeface="Arial" panose="020B0604020202020204" pitchFamily="34" charset="0"/>
                <a:cs typeface="Arial" panose="020B0604020202020204" pitchFamily="34" charset="0"/>
              </a:rPr>
              <a:t> are important and well-understood by those who breed </a:t>
            </a:r>
            <a:r>
              <a:rPr lang="en-GB" sz="2400" dirty="0" err="1">
                <a:latin typeface="Arial" panose="020B0604020202020204" pitchFamily="34" charset="0"/>
                <a:cs typeface="Arial" panose="020B0604020202020204" pitchFamily="34" charset="0"/>
              </a:rPr>
              <a:t>outcrossers</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(crops such as </a:t>
            </a:r>
            <a:r>
              <a:rPr lang="en-GB" sz="2400" i="1" dirty="0" err="1">
                <a:latin typeface="Arial" panose="020B0604020202020204" pitchFamily="34" charset="0"/>
                <a:cs typeface="Arial" panose="020B0604020202020204" pitchFamily="34" charset="0"/>
              </a:rPr>
              <a:t>Zea</a:t>
            </a:r>
            <a:r>
              <a:rPr lang="en-GB" sz="2400" i="1" dirty="0">
                <a:latin typeface="Arial" panose="020B0604020202020204" pitchFamily="34" charset="0"/>
                <a:cs typeface="Arial" panose="020B0604020202020204" pitchFamily="34" charset="0"/>
              </a:rPr>
              <a:t> mays</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Lolium </a:t>
            </a:r>
            <a:r>
              <a:rPr lang="en-GB" sz="2400" i="1" dirty="0" err="1">
                <a:latin typeface="Arial" panose="020B0604020202020204" pitchFamily="34" charset="0"/>
                <a:cs typeface="Arial" panose="020B0604020202020204" pitchFamily="34" charset="0"/>
              </a:rPr>
              <a:t>multiflorum</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Secale cereale</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Trifolium </a:t>
            </a:r>
            <a:br>
              <a:rPr lang="en-GB" sz="2400" i="1" dirty="0">
                <a:latin typeface="Arial" panose="020B0604020202020204" pitchFamily="34" charset="0"/>
                <a:cs typeface="Arial" panose="020B0604020202020204" pitchFamily="34" charset="0"/>
              </a:rPr>
            </a:br>
            <a:r>
              <a:rPr lang="en-GB" sz="2400" i="1" dirty="0">
                <a:latin typeface="Arial" panose="020B0604020202020204" pitchFamily="34" charset="0"/>
                <a:cs typeface="Arial" panose="020B0604020202020204" pitchFamily="34" charset="0"/>
              </a:rPr>
              <a:t>pratense</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Helianthus annuus</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Beta vulgaris</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Brassica </a:t>
            </a:r>
            <a:r>
              <a:rPr lang="en-GB" sz="2400" i="1" dirty="0" err="1">
                <a:latin typeface="Arial" panose="020B0604020202020204" pitchFamily="34" charset="0"/>
                <a:cs typeface="Arial" panose="020B0604020202020204" pitchFamily="34" charset="0"/>
              </a:rPr>
              <a:t>rapa</a:t>
            </a:r>
            <a:r>
              <a:rPr lang="en-GB" sz="2400" dirty="0">
                <a:latin typeface="Arial" panose="020B0604020202020204" pitchFamily="34" charset="0"/>
                <a:cs typeface="Arial" panose="020B0604020202020204" pitchFamily="34" charset="0"/>
              </a:rPr>
              <a:t>, … </a:t>
            </a:r>
            <a:r>
              <a:rPr lang="en-GB" sz="2400" dirty="0">
                <a:solidFill>
                  <a:schemeClr val="tx1">
                    <a:lumMod val="50000"/>
                    <a:lumOff val="50000"/>
                  </a:schemeClr>
                </a:solidFill>
                <a:latin typeface="Arial" panose="020B0604020202020204" pitchFamily="34" charset="0"/>
                <a:cs typeface="Arial" panose="020B0604020202020204" pitchFamily="34" charset="0"/>
              </a:rPr>
              <a:t>just some </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cross-fertilizing row crops; you know them </a:t>
            </a:r>
            <a:r>
              <a:rPr lang="en-GB" sz="2400" dirty="0">
                <a:latin typeface="Arial" panose="020B0604020202020204" pitchFamily="34" charset="0"/>
                <a:cs typeface="Arial" panose="020B0604020202020204" pitchFamily="34" charset="0"/>
              </a:rPr>
              <a:t> ;-)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These terms are </a:t>
            </a:r>
            <a:r>
              <a:rPr lang="en-GB" sz="2400" dirty="0">
                <a:solidFill>
                  <a:srgbClr val="0000FF"/>
                </a:solidFill>
                <a:latin typeface="Arial" panose="020B0604020202020204" pitchFamily="34" charset="0"/>
                <a:cs typeface="Arial" panose="020B0604020202020204" pitchFamily="34" charset="0"/>
              </a:rPr>
              <a:t>less-well</a:t>
            </a:r>
            <a:r>
              <a:rPr lang="en-GB" sz="2400" dirty="0">
                <a:latin typeface="Arial" panose="020B0604020202020204" pitchFamily="34" charset="0"/>
                <a:cs typeface="Arial" panose="020B0604020202020204" pitchFamily="34" charset="0"/>
              </a:rPr>
              <a:t> understood by those who breed crops such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as </a:t>
            </a:r>
            <a:r>
              <a:rPr lang="en-GB" sz="2400" i="1" dirty="0">
                <a:latin typeface="Arial" panose="020B0604020202020204" pitchFamily="34" charset="0"/>
                <a:cs typeface="Arial" panose="020B0604020202020204" pitchFamily="34" charset="0"/>
              </a:rPr>
              <a:t>Solanum tuberosum</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Saccharum officinarum</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Musa </a:t>
            </a:r>
            <a:r>
              <a:rPr lang="en-GB" sz="2400" dirty="0">
                <a:latin typeface="Arial" panose="020B0604020202020204" pitchFamily="34" charset="0"/>
                <a:cs typeface="Arial" panose="020B0604020202020204" pitchFamily="34" charset="0"/>
              </a:rPr>
              <a:t>sp., </a:t>
            </a:r>
            <a:r>
              <a:rPr lang="en-GB" sz="2400" i="1" dirty="0">
                <a:latin typeface="Arial" panose="020B0604020202020204" pitchFamily="34" charset="0"/>
                <a:cs typeface="Arial" panose="020B0604020202020204" pitchFamily="34" charset="0"/>
              </a:rPr>
              <a:t>Prunus </a:t>
            </a:r>
            <a:br>
              <a:rPr lang="en-GB" sz="2400" i="1" dirty="0">
                <a:latin typeface="Arial" panose="020B0604020202020204" pitchFamily="34" charset="0"/>
                <a:cs typeface="Arial" panose="020B0604020202020204" pitchFamily="34" charset="0"/>
              </a:rPr>
            </a:br>
            <a:r>
              <a:rPr lang="en-GB" sz="2400" i="1" dirty="0">
                <a:latin typeface="Arial" panose="020B0604020202020204" pitchFamily="34" charset="0"/>
                <a:cs typeface="Arial" panose="020B0604020202020204" pitchFamily="34" charset="0"/>
              </a:rPr>
              <a:t>avium</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Citrus </a:t>
            </a:r>
            <a:r>
              <a:rPr lang="en-GB" sz="2400" dirty="0">
                <a:latin typeface="Arial" panose="020B0604020202020204" pitchFamily="34" charset="0"/>
                <a:cs typeface="Arial" panose="020B0604020202020204" pitchFamily="34" charset="0"/>
              </a:rPr>
              <a:t>sp., </a:t>
            </a:r>
            <a:r>
              <a:rPr lang="en-GB" sz="2400" i="1" dirty="0">
                <a:latin typeface="Arial" panose="020B0604020202020204" pitchFamily="34" charset="0"/>
                <a:cs typeface="Arial" panose="020B0604020202020204" pitchFamily="34" charset="0"/>
              </a:rPr>
              <a:t>Vitis vinifera</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Cicer arietinum</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Lens culinaris</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i="1" dirty="0">
                <a:latin typeface="Arial" panose="020B0604020202020204" pitchFamily="34" charset="0"/>
                <a:cs typeface="Arial" panose="020B0604020202020204" pitchFamily="34" charset="0"/>
              </a:rPr>
              <a:t>Tr. </a:t>
            </a:r>
            <a:r>
              <a:rPr lang="en-GB" sz="2400" i="1" dirty="0" err="1">
                <a:latin typeface="Arial" panose="020B0604020202020204" pitchFamily="34" charset="0"/>
                <a:cs typeface="Arial" panose="020B0604020202020204" pitchFamily="34" charset="0"/>
              </a:rPr>
              <a:t>dicoccon</a:t>
            </a:r>
            <a:r>
              <a:rPr lang="en-GB" sz="2400" dirty="0">
                <a:latin typeface="Arial" panose="020B0604020202020204" pitchFamily="34" charset="0"/>
                <a:cs typeface="Arial" panose="020B0604020202020204" pitchFamily="34" charset="0"/>
              </a:rPr>
              <a:t>, </a:t>
            </a:r>
            <a:r>
              <a:rPr lang="en-GB" sz="2400" i="1" dirty="0" err="1">
                <a:latin typeface="Arial" panose="020B0604020202020204" pitchFamily="34" charset="0"/>
                <a:cs typeface="Arial" panose="020B0604020202020204" pitchFamily="34" charset="0"/>
              </a:rPr>
              <a:t>Eragrostis</a:t>
            </a:r>
            <a:r>
              <a:rPr lang="en-GB" sz="2400" i="1" dirty="0">
                <a:latin typeface="Arial" panose="020B0604020202020204" pitchFamily="34" charset="0"/>
                <a:cs typeface="Arial" panose="020B0604020202020204" pitchFamily="34" charset="0"/>
              </a:rPr>
              <a:t> </a:t>
            </a:r>
            <a:r>
              <a:rPr lang="en-GB" sz="2400" i="1" dirty="0" err="1">
                <a:latin typeface="Arial" panose="020B0604020202020204" pitchFamily="34" charset="0"/>
                <a:cs typeface="Arial" panose="020B0604020202020204" pitchFamily="34" charset="0"/>
              </a:rPr>
              <a:t>teff</a:t>
            </a:r>
            <a:r>
              <a:rPr lang="en-GB" sz="2400" i="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and so on. </a:t>
            </a:r>
            <a:r>
              <a:rPr lang="en-GB" sz="2400" dirty="0">
                <a:solidFill>
                  <a:schemeClr val="tx1">
                    <a:lumMod val="50000"/>
                    <a:lumOff val="50000"/>
                  </a:schemeClr>
                </a:solidFill>
                <a:latin typeface="Arial" panose="020B0604020202020204" pitchFamily="34" charset="0"/>
                <a:cs typeface="Arial" panose="020B0604020202020204" pitchFamily="34" charset="0"/>
              </a:rPr>
              <a:t>You got the point, don’t you</a:t>
            </a:r>
            <a:r>
              <a:rPr lang="en-GB" sz="2400"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Although animals are </a:t>
            </a:r>
            <a:r>
              <a:rPr lang="en-GB" sz="2400" dirty="0" err="1">
                <a:solidFill>
                  <a:schemeClr val="tx1">
                    <a:lumMod val="50000"/>
                    <a:lumOff val="50000"/>
                  </a:schemeClr>
                </a:solidFill>
                <a:latin typeface="Arial" panose="020B0604020202020204" pitchFamily="34" charset="0"/>
                <a:cs typeface="Arial" panose="020B0604020202020204" pitchFamily="34" charset="0"/>
              </a:rPr>
              <a:t>outcrossers</a:t>
            </a:r>
            <a:r>
              <a:rPr lang="en-GB" sz="2400" dirty="0">
                <a:solidFill>
                  <a:schemeClr val="tx1">
                    <a:lumMod val="50000"/>
                    <a:lumOff val="50000"/>
                  </a:schemeClr>
                </a:solidFill>
                <a:latin typeface="Arial" panose="020B0604020202020204" pitchFamily="34" charset="0"/>
                <a:cs typeface="Arial" panose="020B0604020202020204" pitchFamily="34" charset="0"/>
              </a:rPr>
              <a:t>, animal breeders do not deal so much </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with ‘Diallel’ and ‘Factorial’; what may be the reason for this?</a:t>
            </a:r>
          </a:p>
        </p:txBody>
      </p:sp>
      <p:pic>
        <p:nvPicPr>
          <p:cNvPr id="7" name="Picture 6"/>
          <p:cNvPicPr>
            <a:picLocks noChangeAspect="1"/>
          </p:cNvPicPr>
          <p:nvPr/>
        </p:nvPicPr>
        <p:blipFill>
          <a:blip r:embed="rId2"/>
          <a:stretch>
            <a:fillRect/>
          </a:stretch>
        </p:blipFill>
        <p:spPr>
          <a:xfrm>
            <a:off x="10126537" y="3743220"/>
            <a:ext cx="1766251" cy="871597"/>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9613" y="1572208"/>
            <a:ext cx="1303175" cy="1954762"/>
          </a:xfrm>
          <a:prstGeom prst="rect">
            <a:avLst/>
          </a:prstGeom>
        </p:spPr>
      </p:pic>
      <p:sp>
        <p:nvSpPr>
          <p:cNvPr id="9" name="Textfeld 5">
            <a:extLst>
              <a:ext uri="{FF2B5EF4-FFF2-40B4-BE49-F238E27FC236}">
                <a16:creationId xmlns:a16="http://schemas.microsoft.com/office/drawing/2014/main" id="{00FFC25C-7D3E-4734-982E-03B1DD81518B}"/>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2627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3528" y="5301927"/>
            <a:ext cx="12034281"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is what, for Quantitative Genetics research, a Diallel Cross </a:t>
            </a:r>
            <a:r>
              <a:rPr lang="en-GB" dirty="0">
                <a:solidFill>
                  <a:schemeClr val="tx1">
                    <a:lumMod val="50000"/>
                    <a:lumOff val="50000"/>
                  </a:schemeClr>
                </a:solidFill>
                <a:latin typeface="Arial" panose="020B0604020202020204" pitchFamily="34" charset="0"/>
                <a:cs typeface="Arial" panose="020B0604020202020204" pitchFamily="34" charset="0"/>
              </a:rPr>
              <a:t>and its Diallel Test </a:t>
            </a:r>
            <a:r>
              <a:rPr lang="en-GB" dirty="0">
                <a:latin typeface="Arial" panose="020B0604020202020204" pitchFamily="34" charset="0"/>
                <a:cs typeface="Arial" panose="020B0604020202020204" pitchFamily="34" charset="0"/>
              </a:rPr>
              <a:t>pretends to be: A model setting, mimicking a HWE situation and HWE population. Parameter estimated from a Diallel experiment are data that (want to) estimate the parameter values of the basic HWE population from which the 10 (or so) inbred lines were taken as random (as-representative-as-possible) sample*. Well, invest some phantasy and good will.</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sample of gametes, not sample of individuals, since HWE individuals are not ... inbred lines.</a:t>
            </a:r>
            <a:endParaRPr lang="en-GB" dirty="0">
              <a:solidFill>
                <a:schemeClr val="tx1">
                  <a:lumMod val="50000"/>
                  <a:lumOff val="50000"/>
                </a:schemeClr>
              </a:solidFill>
            </a:endParaRPr>
          </a:p>
        </p:txBody>
      </p:sp>
      <p:sp>
        <p:nvSpPr>
          <p:cNvPr id="5" name="Rectangle 4"/>
          <p:cNvSpPr/>
          <p:nvPr/>
        </p:nvSpPr>
        <p:spPr>
          <a:xfrm>
            <a:off x="53528" y="966141"/>
            <a:ext cx="7443619" cy="410115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000" y="39600"/>
            <a:ext cx="1203428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Random Mating</a:t>
            </a:r>
            <a:r>
              <a:rPr lang="en-GB" sz="2400" dirty="0">
                <a:latin typeface="Arial" panose="020B0604020202020204" pitchFamily="34" charset="0"/>
                <a:cs typeface="Arial" panose="020B0604020202020204" pitchFamily="34" charset="0"/>
              </a:rPr>
              <a:t>: Each individual has same probability to mate with each. A Diallel Cross is a brute-force imitation of this. </a:t>
            </a:r>
            <a:r>
              <a:rPr lang="en-GB" sz="2400" dirty="0">
                <a:solidFill>
                  <a:srgbClr val="0000FF"/>
                </a:solidFill>
                <a:latin typeface="Arial" panose="020B0604020202020204" pitchFamily="34" charset="0"/>
                <a:cs typeface="Arial" panose="020B0604020202020204" pitchFamily="34" charset="0"/>
              </a:rPr>
              <a:t>Each</a:t>
            </a:r>
            <a:r>
              <a:rPr lang="en-GB" sz="2400" dirty="0">
                <a:latin typeface="Arial" panose="020B0604020202020204" pitchFamily="34" charset="0"/>
                <a:cs typeface="Arial" panose="020B0604020202020204" pitchFamily="34" charset="0"/>
              </a:rPr>
              <a:t> one is indeed mated with </a:t>
            </a:r>
            <a:r>
              <a:rPr lang="en-GB" sz="2400" dirty="0">
                <a:solidFill>
                  <a:srgbClr val="0000FF"/>
                </a:solidFill>
                <a:latin typeface="Arial" panose="020B0604020202020204" pitchFamily="34" charset="0"/>
                <a:cs typeface="Arial" panose="020B0604020202020204" pitchFamily="34" charset="0"/>
              </a:rPr>
              <a:t>each</a:t>
            </a:r>
            <a:r>
              <a:rPr lang="en-GB" sz="2400" dirty="0">
                <a:latin typeface="Arial" panose="020B0604020202020204" pitchFamily="34" charset="0"/>
                <a:cs typeface="Arial" panose="020B0604020202020204" pitchFamily="34" charset="0"/>
              </a:rPr>
              <a:t> one.  </a:t>
            </a:r>
          </a:p>
        </p:txBody>
      </p:sp>
      <p:graphicFrame>
        <p:nvGraphicFramePr>
          <p:cNvPr id="6" name="Object 5"/>
          <p:cNvGraphicFramePr>
            <a:graphicFrameLocks noChangeAspect="1"/>
          </p:cNvGraphicFramePr>
          <p:nvPr>
            <p:extLst>
              <p:ext uri="{D42A27DB-BD31-4B8C-83A1-F6EECF244321}">
                <p14:modId xmlns:p14="http://schemas.microsoft.com/office/powerpoint/2010/main" val="2757698202"/>
              </p:ext>
            </p:extLst>
          </p:nvPr>
        </p:nvGraphicFramePr>
        <p:xfrm>
          <a:off x="179388" y="1079500"/>
          <a:ext cx="8534400" cy="3987800"/>
        </p:xfrm>
        <a:graphic>
          <a:graphicData uri="http://schemas.openxmlformats.org/presentationml/2006/ole">
            <mc:AlternateContent xmlns:mc="http://schemas.openxmlformats.org/markup-compatibility/2006">
              <mc:Choice xmlns:v="urn:schemas-microsoft-com:vml" Requires="v">
                <p:oleObj spid="_x0000_s41229" name="Document" r:id="rId3" imgW="8534074" imgH="3987197" progId="Word.Document.8">
                  <p:link updateAutomatic="1"/>
                </p:oleObj>
              </mc:Choice>
              <mc:Fallback>
                <p:oleObj name="Document" r:id="rId3" imgW="8534074" imgH="3987197" progId="Word.Document.8">
                  <p:link updateAutomatic="1"/>
                  <p:pic>
                    <p:nvPicPr>
                      <p:cNvPr id="0" name=""/>
                      <p:cNvPicPr/>
                      <p:nvPr/>
                    </p:nvPicPr>
                    <p:blipFill>
                      <a:blip r:embed="rId4"/>
                      <a:stretch>
                        <a:fillRect/>
                      </a:stretch>
                    </p:blipFill>
                    <p:spPr>
                      <a:xfrm>
                        <a:off x="179388" y="1079500"/>
                        <a:ext cx="8534400" cy="3987800"/>
                      </a:xfrm>
                      <a:prstGeom prst="rect">
                        <a:avLst/>
                      </a:prstGeom>
                    </p:spPr>
                  </p:pic>
                </p:oleObj>
              </mc:Fallback>
            </mc:AlternateContent>
          </a:graphicData>
        </a:graphic>
      </p:graphicFrame>
      <p:sp>
        <p:nvSpPr>
          <p:cNvPr id="7" name="TextBox 6"/>
          <p:cNvSpPr txBox="1"/>
          <p:nvPr/>
        </p:nvSpPr>
        <p:spPr>
          <a:xfrm>
            <a:off x="7567126" y="966142"/>
            <a:ext cx="4520683"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the Diallel Crossing scheme as brut-force imitation of Random Mating.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Accept the good intention for the good deed: Imagine it was not a </a:t>
            </a:r>
            <a:r>
              <a:rPr lang="en-GB" dirty="0">
                <a:solidFill>
                  <a:srgbClr val="0000FF"/>
                </a:solidFill>
                <a:latin typeface="Arial" panose="020B0604020202020204" pitchFamily="34" charset="0"/>
                <a:cs typeface="Arial" panose="020B0604020202020204" pitchFamily="34" charset="0"/>
              </a:rPr>
              <a:t>10 x 10 </a:t>
            </a:r>
            <a:r>
              <a:rPr lang="en-GB" dirty="0">
                <a:latin typeface="Arial" panose="020B0604020202020204" pitchFamily="34" charset="0"/>
                <a:cs typeface="Arial" panose="020B0604020202020204" pitchFamily="34" charset="0"/>
              </a:rPr>
              <a:t>Diallel but ... say ...  a </a:t>
            </a:r>
            <a:r>
              <a:rPr lang="en-GB" dirty="0">
                <a:solidFill>
                  <a:srgbClr val="0000FF"/>
                </a:solidFill>
                <a:latin typeface="Arial" panose="020B0604020202020204" pitchFamily="34" charset="0"/>
                <a:cs typeface="Arial" panose="020B0604020202020204" pitchFamily="34" charset="0"/>
              </a:rPr>
              <a:t>1000 x 1000 </a:t>
            </a:r>
            <a:r>
              <a:rPr lang="en-GB" dirty="0">
                <a:latin typeface="Arial" panose="020B0604020202020204" pitchFamily="34" charset="0"/>
                <a:cs typeface="Arial" panose="020B0604020202020204" pitchFamily="34" charset="0"/>
              </a:rPr>
              <a:t>Diallel or, better, a </a:t>
            </a:r>
            <a:r>
              <a:rPr lang="en-GB" dirty="0">
                <a:solidFill>
                  <a:srgbClr val="0000FF"/>
                </a:solidFill>
                <a:latin typeface="Arial" panose="020B0604020202020204" pitchFamily="34" charset="0"/>
                <a:cs typeface="Arial" panose="020B0604020202020204" pitchFamily="34" charset="0"/>
              </a:rPr>
              <a:t>∞ x ∞ </a:t>
            </a:r>
            <a:r>
              <a:rPr lang="en-GB" dirty="0">
                <a:latin typeface="Arial" panose="020B0604020202020204" pitchFamily="34" charset="0"/>
                <a:cs typeface="Arial" panose="020B0604020202020204" pitchFamily="34" charset="0"/>
              </a:rPr>
              <a:t>Diallel. Then the probability (frequency) of the selfings (the matings 1 x 1 and  2 x 2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are negligible. </a:t>
            </a:r>
            <a:endParaRPr lang="en-GB" dirty="0"/>
          </a:p>
        </p:txBody>
      </p:sp>
      <p:sp>
        <p:nvSpPr>
          <p:cNvPr id="3" name="TextBox 2"/>
          <p:cNvSpPr txBox="1"/>
          <p:nvPr/>
        </p:nvSpPr>
        <p:spPr>
          <a:xfrm>
            <a:off x="7567127" y="4143970"/>
            <a:ext cx="4520682" cy="923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Luckily you very well know GCA and SCA from UNPLAB-BrMeth_Ch-3[GCA I] and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UNPLAB-BrMeth_Ch-3[GCA II]</a:t>
            </a:r>
          </a:p>
        </p:txBody>
      </p:sp>
      <p:sp>
        <p:nvSpPr>
          <p:cNvPr id="9" name="Textfeld 5">
            <a:extLst>
              <a:ext uri="{FF2B5EF4-FFF2-40B4-BE49-F238E27FC236}">
                <a16:creationId xmlns:a16="http://schemas.microsoft.com/office/drawing/2014/main" id="{6A8D6FF9-CA19-4D48-9640-8259489F8186}"/>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17</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178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202794111"/>
              </p:ext>
            </p:extLst>
          </p:nvPr>
        </p:nvGraphicFramePr>
        <p:xfrm>
          <a:off x="177800" y="1344613"/>
          <a:ext cx="8534400" cy="5516562"/>
        </p:xfrm>
        <a:graphic>
          <a:graphicData uri="http://schemas.openxmlformats.org/presentationml/2006/ole">
            <mc:AlternateContent xmlns:mc="http://schemas.openxmlformats.org/markup-compatibility/2006">
              <mc:Choice xmlns:v="urn:schemas-microsoft-com:vml" Requires="v">
                <p:oleObj spid="_x0000_s47288" name="Document" r:id="rId3" imgW="8534074" imgH="5517335" progId="Word.Document.8">
                  <p:link updateAutomatic="1"/>
                </p:oleObj>
              </mc:Choice>
              <mc:Fallback>
                <p:oleObj name="Document" r:id="rId3" imgW="8534074" imgH="5517335" progId="Word.Document.8">
                  <p:link updateAutomatic="1"/>
                  <p:pic>
                    <p:nvPicPr>
                      <p:cNvPr id="3" name="Object 2"/>
                      <p:cNvPicPr/>
                      <p:nvPr/>
                    </p:nvPicPr>
                    <p:blipFill>
                      <a:blip r:embed="rId4"/>
                      <a:stretch>
                        <a:fillRect/>
                      </a:stretch>
                    </p:blipFill>
                    <p:spPr>
                      <a:xfrm>
                        <a:off x="177800" y="1344613"/>
                        <a:ext cx="8534400" cy="5516562"/>
                      </a:xfrm>
                      <a:prstGeom prst="rect">
                        <a:avLst/>
                      </a:prstGeom>
                    </p:spPr>
                  </p:pic>
                </p:oleObj>
              </mc:Fallback>
            </mc:AlternateContent>
          </a:graphicData>
        </a:graphic>
      </p:graphicFrame>
      <p:sp>
        <p:nvSpPr>
          <p:cNvPr id="4" name="TextBox 3"/>
          <p:cNvSpPr txBox="1"/>
          <p:nvPr/>
        </p:nvSpPr>
        <p:spPr>
          <a:xfrm>
            <a:off x="72000" y="39600"/>
            <a:ext cx="1203822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Random Mating</a:t>
            </a:r>
            <a:r>
              <a:rPr lang="en-GB" sz="2400" dirty="0">
                <a:solidFill>
                  <a:schemeClr val="tx1">
                    <a:lumMod val="50000"/>
                    <a:lumOff val="50000"/>
                  </a:schemeClr>
                </a:solidFill>
                <a:latin typeface="Arial" panose="020B0604020202020204" pitchFamily="34" charset="0"/>
                <a:cs typeface="Arial" panose="020B0604020202020204" pitchFamily="34" charset="0"/>
              </a:rPr>
              <a:t>: Each individual has same probability to mate with each. A Diallel Cross is a brute-force imitation of this. Each one is mated with each one. </a:t>
            </a:r>
            <a:r>
              <a:rPr lang="en-GB" sz="2400" i="1" dirty="0">
                <a:latin typeface="Arial" panose="020B0604020202020204" pitchFamily="34" charset="0"/>
                <a:cs typeface="Arial" panose="020B0604020202020204" pitchFamily="34" charset="0"/>
              </a:rPr>
              <a:t>Nota bene</a:t>
            </a:r>
            <a:r>
              <a:rPr lang="en-GB" sz="2400" dirty="0">
                <a:latin typeface="Arial" panose="020B0604020202020204" pitchFamily="34" charset="0"/>
                <a:cs typeface="Arial" panose="020B0604020202020204" pitchFamily="34" charset="0"/>
              </a:rPr>
              <a:t>: Diallel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Cross</a:t>
            </a:r>
            <a:r>
              <a:rPr lang="en-GB" sz="2400" dirty="0">
                <a:latin typeface="Arial" panose="020B0604020202020204" pitchFamily="34" charset="0"/>
                <a:cs typeface="Arial" panose="020B0604020202020204" pitchFamily="34" charset="0"/>
              </a:rPr>
              <a:t>; offspring from that crossing scheme is then evaluated as Diallel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Test</a:t>
            </a:r>
            <a:r>
              <a:rPr lang="en-GB" sz="2400" dirty="0">
                <a:latin typeface="Arial" panose="020B0604020202020204" pitchFamily="34" charset="0"/>
                <a:cs typeface="Arial" panose="020B0604020202020204" pitchFamily="34" charset="0"/>
              </a:rPr>
              <a:t>.  </a:t>
            </a:r>
          </a:p>
        </p:txBody>
      </p:sp>
      <p:sp>
        <p:nvSpPr>
          <p:cNvPr id="5" name="TextBox 4"/>
          <p:cNvSpPr txBox="1"/>
          <p:nvPr/>
        </p:nvSpPr>
        <p:spPr>
          <a:xfrm>
            <a:off x="8827306" y="1524853"/>
            <a:ext cx="3282920" cy="517064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Ignore for a moment the </a:t>
            </a:r>
            <a:r>
              <a:rPr lang="en-GB" dirty="0" err="1">
                <a:solidFill>
                  <a:srgbClr val="0000FF"/>
                </a:solidFill>
                <a:latin typeface="Arial" panose="020B0604020202020204" pitchFamily="34" charset="0"/>
                <a:cs typeface="Arial" panose="020B0604020202020204" pitchFamily="34" charset="0"/>
              </a:rPr>
              <a:t>Dia-gonal</a:t>
            </a:r>
            <a:r>
              <a:rPr lang="en-GB" dirty="0">
                <a:latin typeface="Arial" panose="020B0604020202020204" pitchFamily="34" charset="0"/>
                <a:cs typeface="Arial" panose="020B0604020202020204" pitchFamily="34" charset="0"/>
              </a:rPr>
              <a:t>, because these are the 10 parental inbred lines ‚</a:t>
            </a:r>
            <a:r>
              <a:rPr lang="en-GB" dirty="0">
                <a:solidFill>
                  <a:srgbClr val="0000FF"/>
                </a:solidFill>
                <a:latin typeface="Arial" panose="020B0604020202020204" pitchFamily="34" charset="0"/>
                <a:cs typeface="Arial" panose="020B0604020202020204" pitchFamily="34" charset="0"/>
              </a:rPr>
              <a:t>them-selves</a:t>
            </a:r>
            <a:r>
              <a:rPr lang="en-GB" dirty="0">
                <a:latin typeface="Arial" panose="020B0604020202020204" pitchFamily="34" charset="0"/>
                <a:cs typeface="Arial" panose="020B0604020202020204" pitchFamily="34" charset="0"/>
              </a:rPr>
              <a:t>‘; take all else as brute-force representation of HWG members (all non-inbred).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 major purpose of the </a:t>
            </a:r>
            <a:r>
              <a:rPr lang="en-GB" dirty="0" err="1">
                <a:latin typeface="Arial" panose="020B0604020202020204" pitchFamily="34" charset="0"/>
                <a:cs typeface="Arial" panose="020B0604020202020204" pitchFamily="34" charset="0"/>
              </a:rPr>
              <a:t>Diallel</a:t>
            </a:r>
            <a:r>
              <a:rPr lang="en-GB" dirty="0">
                <a:latin typeface="Arial" panose="020B0604020202020204" pitchFamily="34" charset="0"/>
                <a:cs typeface="Arial" panose="020B0604020202020204" pitchFamily="34" charset="0"/>
              </a:rPr>
              <a:t> Test is to estimate genetic variance. For this, N=10 is small, even N=100 would be rather small.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we ignore reciprocals: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(N²-N)/2 = 45 crosses for N=10 and 4950 for N=100. You see that a 100 x 100 Diallel is much too much work. Often 6 ≤ N ≤ 12.</a:t>
            </a:r>
          </a:p>
        </p:txBody>
      </p:sp>
      <p:sp>
        <p:nvSpPr>
          <p:cNvPr id="6" name="Textfeld 5">
            <a:extLst>
              <a:ext uri="{FF2B5EF4-FFF2-40B4-BE49-F238E27FC236}">
                <a16:creationId xmlns:a16="http://schemas.microsoft.com/office/drawing/2014/main" id="{7A75FED7-F429-4BB8-BAD6-5EC3E7EF21C2}"/>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3142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999" y="1783756"/>
            <a:ext cx="4336901" cy="286932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Object 2"/>
          <p:cNvGraphicFramePr>
            <a:graphicFrameLocks noChangeAspect="1"/>
          </p:cNvGraphicFramePr>
          <p:nvPr>
            <p:extLst>
              <p:ext uri="{D42A27DB-BD31-4B8C-83A1-F6EECF244321}">
                <p14:modId xmlns:p14="http://schemas.microsoft.com/office/powerpoint/2010/main" val="3513300872"/>
              </p:ext>
            </p:extLst>
          </p:nvPr>
        </p:nvGraphicFramePr>
        <p:xfrm>
          <a:off x="156462" y="1878752"/>
          <a:ext cx="4145265" cy="2679942"/>
        </p:xfrm>
        <a:graphic>
          <a:graphicData uri="http://schemas.openxmlformats.org/presentationml/2006/ole">
            <mc:AlternateContent xmlns:mc="http://schemas.openxmlformats.org/markup-compatibility/2006">
              <mc:Choice xmlns:v="urn:schemas-microsoft-com:vml" Requires="v">
                <p:oleObj spid="_x0000_s42252" name="Document" r:id="rId3" imgW="8534074" imgH="5517335" progId="Word.Document.8">
                  <p:link updateAutomatic="1"/>
                </p:oleObj>
              </mc:Choice>
              <mc:Fallback>
                <p:oleObj name="Document" r:id="rId3" imgW="8534074" imgH="5517335" progId="Word.Document.8">
                  <p:link updateAutomatic="1"/>
                  <p:pic>
                    <p:nvPicPr>
                      <p:cNvPr id="3" name="Object 2"/>
                      <p:cNvPicPr/>
                      <p:nvPr/>
                    </p:nvPicPr>
                    <p:blipFill>
                      <a:blip r:embed="rId4"/>
                      <a:stretch>
                        <a:fillRect/>
                      </a:stretch>
                    </p:blipFill>
                    <p:spPr>
                      <a:xfrm>
                        <a:off x="156462" y="1878752"/>
                        <a:ext cx="4145265" cy="2679942"/>
                      </a:xfrm>
                      <a:prstGeom prst="rect">
                        <a:avLst/>
                      </a:prstGeom>
                    </p:spPr>
                  </p:pic>
                </p:oleObj>
              </mc:Fallback>
            </mc:AlternateContent>
          </a:graphicData>
        </a:graphic>
      </p:graphicFrame>
      <p:sp>
        <p:nvSpPr>
          <p:cNvPr id="5" name="TextBox 4"/>
          <p:cNvSpPr txBox="1"/>
          <p:nvPr/>
        </p:nvSpPr>
        <p:spPr>
          <a:xfrm>
            <a:off x="4548030" y="1879151"/>
            <a:ext cx="7533308" cy="276998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That </a:t>
            </a:r>
            <a:r>
              <a:rPr lang="en-GB" dirty="0">
                <a:solidFill>
                  <a:srgbClr val="800080"/>
                </a:solidFill>
                <a:latin typeface="Arial" panose="020B0604020202020204" pitchFamily="34" charset="0"/>
                <a:cs typeface="Arial" panose="020B0604020202020204" pitchFamily="34" charset="0"/>
              </a:rPr>
              <a:t>adjustment</a:t>
            </a:r>
            <a:r>
              <a:rPr lang="en-GB" dirty="0">
                <a:latin typeface="Arial" panose="020B0604020202020204" pitchFamily="34" charset="0"/>
                <a:cs typeface="Arial" panose="020B0604020202020204" pitchFamily="34" charset="0"/>
              </a:rPr>
              <a:t> does not change the rank position of the 10 GCA effects: Line 5 has the highest and line 10 the lowest GCA effect.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Each µ value such as 47.222 is the mean of nine crosses (off-spring) per inbred line. Ignore the </a:t>
            </a:r>
            <a:r>
              <a:rPr lang="en-GB" dirty="0">
                <a:solidFill>
                  <a:srgbClr val="0000FF"/>
                </a:solidFill>
                <a:latin typeface="Arial" panose="020B0604020202020204" pitchFamily="34" charset="0"/>
                <a:cs typeface="Arial" panose="020B0604020202020204" pitchFamily="34" charset="0"/>
              </a:rPr>
              <a:t>10</a:t>
            </a:r>
            <a:r>
              <a:rPr lang="en-GB" baseline="30000" dirty="0">
                <a:solidFill>
                  <a:srgbClr val="0000FF"/>
                </a:solidFill>
                <a:latin typeface="Arial" panose="020B0604020202020204" pitchFamily="34" charset="0"/>
                <a:cs typeface="Arial" panose="020B0604020202020204" pitchFamily="34" charset="0"/>
              </a:rPr>
              <a:t>th</a:t>
            </a:r>
            <a:r>
              <a:rPr lang="en-GB" dirty="0">
                <a:solidFill>
                  <a:srgbClr val="0000FF"/>
                </a:solidFill>
                <a:latin typeface="Arial" panose="020B0604020202020204" pitchFamily="34" charset="0"/>
                <a:cs typeface="Arial" panose="020B0604020202020204" pitchFamily="34" charset="0"/>
              </a:rPr>
              <a:t> value </a:t>
            </a:r>
            <a:r>
              <a:rPr lang="en-GB" dirty="0">
                <a:solidFill>
                  <a:schemeClr val="tx1">
                    <a:lumMod val="50000"/>
                    <a:lumOff val="50000"/>
                  </a:schemeClr>
                </a:solidFill>
                <a:latin typeface="Arial" panose="020B0604020202020204" pitchFamily="34" charset="0"/>
                <a:cs typeface="Arial" panose="020B0604020202020204" pitchFamily="34" charset="0"/>
              </a:rPr>
              <a:t>( the diagonal: a nuisance; brings pears in a comparison among apples</a:t>
            </a:r>
            <a:r>
              <a:rPr lang="en-GB" dirty="0">
                <a:latin typeface="Arial" panose="020B0604020202020204" pitchFamily="34" charset="0"/>
                <a:cs typeface="Arial" panose="020B0604020202020204" pitchFamily="34" charset="0"/>
              </a:rPr>
              <a:t>). Each of the 10 µ values is the mean of the </a:t>
            </a:r>
            <a:r>
              <a:rPr lang="en-GB" dirty="0">
                <a:solidFill>
                  <a:srgbClr val="0000FF"/>
                </a:solidFill>
                <a:latin typeface="Arial" panose="020B0604020202020204" pitchFamily="34" charset="0"/>
                <a:cs typeface="Arial" panose="020B0604020202020204" pitchFamily="34" charset="0"/>
              </a:rPr>
              <a:t>offspring</a:t>
            </a:r>
            <a:r>
              <a:rPr lang="en-GB" dirty="0">
                <a:latin typeface="Arial" panose="020B0604020202020204" pitchFamily="34" charset="0"/>
                <a:cs typeface="Arial" panose="020B0604020202020204" pitchFamily="34" charset="0"/>
              </a:rPr>
              <a:t> from mating one of the 10 </a:t>
            </a:r>
            <a:r>
              <a:rPr lang="en-GB" dirty="0" err="1">
                <a:latin typeface="Arial" panose="020B0604020202020204" pitchFamily="34" charset="0"/>
                <a:cs typeface="Arial" panose="020B0604020202020204" pitchFamily="34" charset="0"/>
              </a:rPr>
              <a:t>inbreds</a:t>
            </a:r>
            <a:r>
              <a:rPr lang="en-GB" dirty="0">
                <a:latin typeface="Arial" panose="020B0604020202020204" pitchFamily="34" charset="0"/>
                <a:cs typeface="Arial" panose="020B0604020202020204" pitchFamily="34" charset="0"/>
              </a:rPr>
              <a:t> with ‘all’ others. Each such group-of-offspring is a family of half-sibs: The hybrids F1(</a:t>
            </a:r>
            <a:r>
              <a:rPr lang="en-GB" dirty="0">
                <a:solidFill>
                  <a:srgbClr val="0000FF"/>
                </a:solidFill>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x2) ... F1(</a:t>
            </a:r>
            <a:r>
              <a:rPr lang="en-GB" dirty="0">
                <a:solidFill>
                  <a:srgbClr val="0000FF"/>
                </a:solidFill>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x10) have a </a:t>
            </a:r>
            <a:r>
              <a:rPr lang="en-GB" dirty="0">
                <a:solidFill>
                  <a:srgbClr val="0000FF"/>
                </a:solidFill>
                <a:latin typeface="Arial" panose="020B0604020202020204" pitchFamily="34" charset="0"/>
                <a:cs typeface="Arial" panose="020B0604020202020204" pitchFamily="34" charset="0"/>
              </a:rPr>
              <a:t>common mother</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line 1</a:t>
            </a:r>
            <a:r>
              <a:rPr lang="en-GB" dirty="0">
                <a:latin typeface="Arial" panose="020B0604020202020204" pitchFamily="34" charset="0"/>
                <a:cs typeface="Arial" panose="020B0604020202020204" pitchFamily="34" charset="0"/>
              </a:rPr>
              <a:t>) and private fathers:  A nice half-sib family.</a:t>
            </a:r>
          </a:p>
        </p:txBody>
      </p:sp>
      <p:sp>
        <p:nvSpPr>
          <p:cNvPr id="6" name="TextBox 5"/>
          <p:cNvSpPr txBox="1"/>
          <p:nvPr/>
        </p:nvSpPr>
        <p:spPr>
          <a:xfrm>
            <a:off x="4548029" y="52959"/>
            <a:ext cx="7551307"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note that the GCA values (General Combining Ability; </a:t>
            </a:r>
            <a:r>
              <a:rPr lang="en-GB" i="1" dirty="0">
                <a:latin typeface="Arial" panose="020B0604020202020204" pitchFamily="34" charset="0"/>
                <a:cs typeface="Arial" panose="020B0604020202020204" pitchFamily="34" charset="0"/>
              </a:rPr>
              <a:t>Allgemeine </a:t>
            </a:r>
            <a:r>
              <a:rPr lang="en-GB" i="1" dirty="0" err="1">
                <a:latin typeface="Arial" panose="020B0604020202020204" pitchFamily="34" charset="0"/>
                <a:cs typeface="Arial" panose="020B0604020202020204" pitchFamily="34" charset="0"/>
              </a:rPr>
              <a:t>Kombinationsfähigkeit</a:t>
            </a:r>
            <a:r>
              <a:rPr lang="en-GB" dirty="0">
                <a:latin typeface="Arial" panose="020B0604020202020204" pitchFamily="34" charset="0"/>
                <a:cs typeface="Arial" panose="020B0604020202020204" pitchFamily="34" charset="0"/>
              </a:rPr>
              <a:t>) are the </a:t>
            </a:r>
            <a:r>
              <a:rPr lang="en-GB" dirty="0">
                <a:solidFill>
                  <a:srgbClr val="0000FF"/>
                </a:solidFill>
                <a:latin typeface="Arial" panose="020B0604020202020204" pitchFamily="34" charset="0"/>
                <a:cs typeface="Arial" panose="020B0604020202020204" pitchFamily="34" charset="0"/>
              </a:rPr>
              <a:t>deviations</a:t>
            </a:r>
            <a:r>
              <a:rPr lang="en-GB" dirty="0">
                <a:latin typeface="Arial" panose="020B0604020202020204" pitchFamily="34" charset="0"/>
                <a:cs typeface="Arial" panose="020B0604020202020204" pitchFamily="34" charset="0"/>
              </a:rPr>
              <a:t> from the General Mean. For instance, 50.089 - 47.222 gives the GCA effect of line 1 (GCA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-3.225 q/ha). Well. Not exactly so. The raw GCA is adjusted by </a:t>
            </a:r>
            <a:r>
              <a:rPr lang="en-GB" dirty="0">
                <a:solidFill>
                  <a:srgbClr val="990099"/>
                </a:solidFill>
                <a:latin typeface="Arial" panose="020B0604020202020204" pitchFamily="34" charset="0"/>
                <a:cs typeface="Arial" panose="020B0604020202020204" pitchFamily="34" charset="0"/>
              </a:rPr>
              <a:t>8/9</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for a reason that you may find out yourself</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5"/>
          <a:stretch>
            <a:fillRect/>
          </a:stretch>
        </p:blipFill>
        <p:spPr>
          <a:xfrm>
            <a:off x="72000" y="0"/>
            <a:ext cx="4320000" cy="1733519"/>
          </a:xfrm>
          <a:prstGeom prst="rect">
            <a:avLst/>
          </a:prstGeom>
          <a:effectLst>
            <a:outerShdw blurRad="50800" dist="38100" dir="2700000" algn="tl" rotWithShape="0">
              <a:prstClr val="black">
                <a:alpha val="40000"/>
              </a:prstClr>
            </a:outerShdw>
          </a:effectLst>
        </p:spPr>
      </p:pic>
      <p:sp>
        <p:nvSpPr>
          <p:cNvPr id="8" name="TextBox 7"/>
          <p:cNvSpPr txBox="1"/>
          <p:nvPr/>
        </p:nvSpPr>
        <p:spPr>
          <a:xfrm>
            <a:off x="71999" y="4907185"/>
            <a:ext cx="11992436"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GCA effects are the </a:t>
            </a:r>
            <a:r>
              <a:rPr lang="en-GB" dirty="0">
                <a:solidFill>
                  <a:srgbClr val="0000FF"/>
                </a:solidFill>
                <a:latin typeface="Arial" panose="020B0604020202020204" pitchFamily="34" charset="0"/>
                <a:cs typeface="Arial" panose="020B0604020202020204" pitchFamily="34" charset="0"/>
              </a:rPr>
              <a:t>Main Effects </a:t>
            </a:r>
            <a:r>
              <a:rPr lang="en-GB" dirty="0">
                <a:latin typeface="Arial" panose="020B0604020202020204" pitchFamily="34" charset="0"/>
                <a:cs typeface="Arial" panose="020B0604020202020204" pitchFamily="34" charset="0"/>
              </a:rPr>
              <a:t>of the inbred lines. Linear model: </a:t>
            </a:r>
            <a:r>
              <a:rPr lang="en-GB" dirty="0" err="1">
                <a:latin typeface="Arial" panose="020B0604020202020204" pitchFamily="34" charset="0"/>
                <a:cs typeface="Arial" panose="020B0604020202020204" pitchFamily="34" charset="0"/>
              </a:rPr>
              <a:t>Y</a:t>
            </a:r>
            <a:r>
              <a:rPr lang="en-GB" baseline="-25000" dirty="0" err="1">
                <a:latin typeface="Arial" panose="020B0604020202020204" pitchFamily="34" charset="0"/>
                <a:cs typeface="Arial" panose="020B0604020202020204" pitchFamily="34" charset="0"/>
              </a:rPr>
              <a:t>ij</a:t>
            </a:r>
            <a:r>
              <a:rPr lang="en-GB" dirty="0">
                <a:latin typeface="Arial" panose="020B0604020202020204" pitchFamily="34" charset="0"/>
                <a:cs typeface="Arial" panose="020B0604020202020204" pitchFamily="34" charset="0"/>
              </a:rPr>
              <a:t> = µ + </a:t>
            </a:r>
            <a:r>
              <a:rPr lang="en-GB" dirty="0" err="1">
                <a:solidFill>
                  <a:srgbClr val="0000FF"/>
                </a:solidFill>
                <a:latin typeface="Arial" panose="020B0604020202020204" pitchFamily="34" charset="0"/>
                <a:cs typeface="Arial" panose="020B0604020202020204" pitchFamily="34" charset="0"/>
              </a:rPr>
              <a:t>GCA</a:t>
            </a:r>
            <a:r>
              <a:rPr lang="en-GB" baseline="-25000" dirty="0" err="1">
                <a:solidFill>
                  <a:srgbClr val="0000FF"/>
                </a:solidFill>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 </a:t>
            </a:r>
            <a:r>
              <a:rPr lang="en-GB" dirty="0" err="1">
                <a:solidFill>
                  <a:srgbClr val="0000FF"/>
                </a:solidFill>
                <a:latin typeface="Arial" panose="020B0604020202020204" pitchFamily="34" charset="0"/>
                <a:cs typeface="Arial" panose="020B0604020202020204" pitchFamily="34" charset="0"/>
              </a:rPr>
              <a:t>GCA</a:t>
            </a:r>
            <a:r>
              <a:rPr lang="en-GB" baseline="-25000" dirty="0" err="1">
                <a:solidFill>
                  <a:srgbClr val="0000FF"/>
                </a:solidFill>
                <a:latin typeface="Arial" panose="020B0604020202020204" pitchFamily="34" charset="0"/>
                <a:cs typeface="Arial" panose="020B0604020202020204" pitchFamily="34" charset="0"/>
              </a:rPr>
              <a:t>j</a:t>
            </a:r>
            <a:r>
              <a:rPr lang="en-GB" dirty="0">
                <a:latin typeface="Arial" panose="020B0604020202020204" pitchFamily="34" charset="0"/>
                <a:cs typeface="Arial" panose="020B0604020202020204" pitchFamily="34" charset="0"/>
              </a:rPr>
              <a:t> + </a:t>
            </a:r>
            <a:r>
              <a:rPr lang="en-GB" dirty="0" err="1">
                <a:solidFill>
                  <a:schemeClr val="tx1">
                    <a:lumMod val="50000"/>
                    <a:lumOff val="50000"/>
                  </a:schemeClr>
                </a:solidFill>
                <a:latin typeface="Arial" panose="020B0604020202020204" pitchFamily="34" charset="0"/>
                <a:cs typeface="Arial" panose="020B0604020202020204" pitchFamily="34" charset="0"/>
              </a:rPr>
              <a:t>SCA</a:t>
            </a:r>
            <a:r>
              <a:rPr lang="en-GB" baseline="-25000" dirty="0" err="1">
                <a:solidFill>
                  <a:schemeClr val="tx1">
                    <a:lumMod val="50000"/>
                    <a:lumOff val="50000"/>
                  </a:schemeClr>
                </a:solidFill>
                <a:latin typeface="Arial" panose="020B0604020202020204" pitchFamily="34" charset="0"/>
                <a:cs typeface="Arial" panose="020B0604020202020204" pitchFamily="34" charset="0"/>
              </a:rPr>
              <a:t>ij</a:t>
            </a:r>
            <a:r>
              <a:rPr lang="en-GB" baseline="-25000"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(SCA: Specific Combining Ability, </a:t>
            </a:r>
            <a:r>
              <a:rPr lang="en-GB" i="1" dirty="0" err="1">
                <a:solidFill>
                  <a:schemeClr val="tx1">
                    <a:lumMod val="50000"/>
                    <a:lumOff val="50000"/>
                  </a:schemeClr>
                </a:solidFill>
                <a:latin typeface="Arial" panose="020B0604020202020204" pitchFamily="34" charset="0"/>
                <a:cs typeface="Arial" panose="020B0604020202020204" pitchFamily="34" charset="0"/>
              </a:rPr>
              <a:t>Spezifische</a:t>
            </a:r>
            <a:r>
              <a:rPr lang="en-GB" i="1" dirty="0">
                <a:solidFill>
                  <a:schemeClr val="tx1">
                    <a:lumMod val="50000"/>
                    <a:lumOff val="50000"/>
                  </a:schemeClr>
                </a:solidFill>
                <a:latin typeface="Arial" panose="020B0604020202020204" pitchFamily="34" charset="0"/>
                <a:cs typeface="Arial" panose="020B0604020202020204" pitchFamily="34" charset="0"/>
              </a:rPr>
              <a:t> </a:t>
            </a:r>
            <a:r>
              <a:rPr lang="en-GB" i="1" dirty="0" err="1">
                <a:solidFill>
                  <a:schemeClr val="tx1">
                    <a:lumMod val="50000"/>
                    <a:lumOff val="50000"/>
                  </a:schemeClr>
                </a:solidFill>
                <a:latin typeface="Arial" panose="020B0604020202020204" pitchFamily="34" charset="0"/>
                <a:cs typeface="Arial" panose="020B0604020202020204" pitchFamily="34" charset="0"/>
              </a:rPr>
              <a:t>Kombinationsfähgikeit</a:t>
            </a:r>
            <a:r>
              <a:rPr lang="en-GB" dirty="0">
                <a:solidFill>
                  <a:schemeClr val="tx1">
                    <a:lumMod val="50000"/>
                    <a:lumOff val="50000"/>
                  </a:schemeClr>
                </a:solidFill>
                <a:latin typeface="Arial" panose="020B0604020202020204" pitchFamily="34" charset="0"/>
                <a:cs typeface="Arial" panose="020B0604020202020204" pitchFamily="34" charset="0"/>
              </a:rPr>
              <a:t>; interaction between genes of inbred lines </a:t>
            </a:r>
            <a:r>
              <a:rPr lang="en-GB" dirty="0" err="1">
                <a:solidFill>
                  <a:schemeClr val="tx1">
                    <a:lumMod val="50000"/>
                    <a:lumOff val="50000"/>
                  </a:schemeClr>
                </a:solidFill>
                <a:latin typeface="Arial" panose="020B0604020202020204" pitchFamily="34" charset="0"/>
                <a:cs typeface="Arial" panose="020B0604020202020204" pitchFamily="34" charset="0"/>
              </a:rPr>
              <a:t>i</a:t>
            </a:r>
            <a:r>
              <a:rPr lang="en-GB" dirty="0">
                <a:solidFill>
                  <a:schemeClr val="tx1">
                    <a:lumMod val="50000"/>
                    <a:lumOff val="50000"/>
                  </a:schemeClr>
                </a:solidFill>
                <a:latin typeface="Arial" panose="020B0604020202020204" pitchFamily="34" charset="0"/>
                <a:cs typeface="Arial" panose="020B0604020202020204" pitchFamily="34" charset="0"/>
              </a:rPr>
              <a:t> and j in their F1)</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Mind that GCA data are more precise than SCA data, since the former usually come from (N-1=) </a:t>
            </a:r>
            <a:r>
              <a:rPr lang="en-GB" dirty="0">
                <a:solidFill>
                  <a:srgbClr val="990099"/>
                </a:solidFill>
                <a:latin typeface="Arial" panose="020B0604020202020204" pitchFamily="34" charset="0"/>
                <a:cs typeface="Arial" panose="020B0604020202020204" pitchFamily="34" charset="0"/>
              </a:rPr>
              <a:t>9</a:t>
            </a:r>
            <a:r>
              <a:rPr lang="en-GB" dirty="0">
                <a:solidFill>
                  <a:schemeClr val="tx1">
                    <a:lumMod val="50000"/>
                    <a:lumOff val="50000"/>
                  </a:schemeClr>
                </a:solidFill>
                <a:latin typeface="Arial" panose="020B0604020202020204" pitchFamily="34" charset="0"/>
                <a:cs typeface="Arial" panose="020B0604020202020204" pitchFamily="34" charset="0"/>
              </a:rPr>
              <a:t>-fold as many field plots compared to the latter. DOI  10.1007/BF00274716.</a:t>
            </a:r>
          </a:p>
        </p:txBody>
      </p:sp>
      <p:sp>
        <p:nvSpPr>
          <p:cNvPr id="9" name="Textfeld 5">
            <a:extLst>
              <a:ext uri="{FF2B5EF4-FFF2-40B4-BE49-F238E27FC236}">
                <a16:creationId xmlns:a16="http://schemas.microsoft.com/office/drawing/2014/main" id="{4AB409F3-6D72-484A-B58D-957F6D5CEDC4}"/>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2492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1" y="6346568"/>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1"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#41 </a:t>
            </a:r>
            <a:br>
              <a:rPr lang="en-GB" altLang="de-DE" sz="3200" dirty="0">
                <a:latin typeface="Arial" panose="020B0604020202020204" pitchFamily="34" charset="0"/>
                <a:cs typeface="Arial" panose="020B0604020202020204" pitchFamily="34" charset="0"/>
              </a:rPr>
            </a:br>
            <a:r>
              <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UNPLAB-QuGen_Ch-7[Stat Mod II]</a:t>
            </a:r>
          </a:p>
        </p:txBody>
      </p:sp>
      <p:sp>
        <p:nvSpPr>
          <p:cNvPr id="6" name="TextBox 5">
            <a:extLst>
              <a:ext uri="{FF2B5EF4-FFF2-40B4-BE49-F238E27FC236}">
                <a16:creationId xmlns:a16="http://schemas.microsoft.com/office/drawing/2014/main" id="{81DBF2CE-772B-4C19-BFC7-2ADA6E71B744}"/>
              </a:ext>
            </a:extLst>
          </p:cNvPr>
          <p:cNvSpPr txBox="1"/>
          <p:nvPr/>
        </p:nvSpPr>
        <p:spPr>
          <a:xfrm>
            <a:off x="72001" y="1687464"/>
            <a:ext cx="12026833" cy="138499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400" dirty="0" err="1">
                <a:solidFill>
                  <a:srgbClr val="3366CC"/>
                </a:solidFill>
                <a:latin typeface="Arial" panose="020B0604020202020204" pitchFamily="34" charset="0"/>
                <a:cs typeface="Arial" panose="020B0604020202020204" pitchFamily="34" charset="0"/>
              </a:rPr>
              <a:t>ChatGPT</a:t>
            </a:r>
            <a:r>
              <a:rPr lang="en-GB" sz="1400" dirty="0">
                <a:solidFill>
                  <a:srgbClr val="3366CC"/>
                </a:solidFill>
                <a:latin typeface="Arial" panose="020B0604020202020204" pitchFamily="34" charset="0"/>
                <a:cs typeface="Arial" panose="020B0604020202020204" pitchFamily="34" charset="0"/>
              </a:rPr>
              <a:t>. </a:t>
            </a:r>
          </a:p>
          <a:p>
            <a:r>
              <a:rPr lang="en-GB" sz="14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br>
              <a:rPr lang="en-GB" sz="1400" dirty="0">
                <a:latin typeface="Arial" panose="020B0604020202020204" pitchFamily="34" charset="0"/>
                <a:cs typeface="Arial" panose="020B0604020202020204" pitchFamily="34" charset="0"/>
              </a:rPr>
            </a:br>
            <a:r>
              <a:rPr lang="en-GB" sz="1400" b="1" dirty="0">
                <a:latin typeface="Arial" panose="020B0604020202020204" pitchFamily="34" charset="0"/>
                <a:cs typeface="Arial" panose="020B0604020202020204" pitchFamily="34" charset="0"/>
              </a:rPr>
              <a:t>W. Link, University of </a:t>
            </a:r>
            <a:r>
              <a:rPr lang="en-GB" sz="1400" b="1" dirty="0" err="1">
                <a:latin typeface="Arial" panose="020B0604020202020204" pitchFamily="34" charset="0"/>
                <a:cs typeface="Arial" panose="020B0604020202020204" pitchFamily="34" charset="0"/>
              </a:rPr>
              <a:t>Goettingen</a:t>
            </a:r>
            <a:r>
              <a:rPr lang="en-GB" sz="1400" b="1" dirty="0">
                <a:latin typeface="Arial" panose="020B0604020202020204" pitchFamily="34" charset="0"/>
                <a:cs typeface="Arial" panose="020B0604020202020204" pitchFamily="34" charset="0"/>
              </a:rPr>
              <a:t>, Germany</a:t>
            </a:r>
            <a:r>
              <a:rPr lang="en-GB" sz="1400" dirty="0">
                <a:latin typeface="Arial" panose="020B0604020202020204" pitchFamily="34" charset="0"/>
                <a:cs typeface="Arial" panose="020B0604020202020204" pitchFamily="34" charset="0"/>
              </a:rPr>
              <a:t>.</a:t>
            </a:r>
          </a:p>
          <a:p>
            <a:r>
              <a:rPr lang="en-GB" sz="14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4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sz="1400"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5189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646E3DD-E429-4240-8820-6344C01C549B}"/>
              </a:ext>
            </a:extLst>
          </p:cNvPr>
          <p:cNvPicPr>
            <a:picLocks noChangeAspect="1"/>
          </p:cNvPicPr>
          <p:nvPr/>
        </p:nvPicPr>
        <p:blipFill>
          <a:blip r:embed="rId3"/>
          <a:stretch>
            <a:fillRect/>
          </a:stretch>
        </p:blipFill>
        <p:spPr>
          <a:xfrm>
            <a:off x="72000" y="4468875"/>
            <a:ext cx="12056410" cy="2328243"/>
          </a:xfrm>
          <a:prstGeom prst="rect">
            <a:avLst/>
          </a:prstGeom>
        </p:spPr>
      </p:pic>
      <p:sp>
        <p:nvSpPr>
          <p:cNvPr id="3" name="Rectangle 2"/>
          <p:cNvSpPr/>
          <p:nvPr/>
        </p:nvSpPr>
        <p:spPr>
          <a:xfrm>
            <a:off x="72000" y="962400"/>
            <a:ext cx="8624805" cy="39398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72000" y="35689"/>
            <a:ext cx="1209238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There is large variation for the interaction effects between the two parents, from -12.889 up to 12.736. </a:t>
            </a:r>
            <a:r>
              <a:rPr lang="en-GB" sz="2400" dirty="0">
                <a:solidFill>
                  <a:schemeClr val="tx1">
                    <a:lumMod val="65000"/>
                    <a:lumOff val="35000"/>
                  </a:schemeClr>
                </a:solidFill>
                <a:latin typeface="Arial" panose="020B0604020202020204" pitchFamily="34" charset="0"/>
                <a:cs typeface="Arial" panose="020B0604020202020204" pitchFamily="34" charset="0"/>
              </a:rPr>
              <a:t>The reciprocal data </a:t>
            </a:r>
            <a:r>
              <a:rPr lang="en-GB" sz="2400" dirty="0">
                <a:solidFill>
                  <a:schemeClr val="tx1">
                    <a:lumMod val="50000"/>
                    <a:lumOff val="50000"/>
                  </a:schemeClr>
                </a:solidFill>
                <a:latin typeface="Arial" panose="020B0604020202020204" pitchFamily="34" charset="0"/>
                <a:cs typeface="Arial" panose="020B0604020202020204" pitchFamily="34" charset="0"/>
              </a:rPr>
              <a:t>given here </a:t>
            </a:r>
            <a:r>
              <a:rPr lang="en-GB" sz="2400" dirty="0">
                <a:solidFill>
                  <a:schemeClr val="bg1">
                    <a:lumMod val="50000"/>
                  </a:schemeClr>
                </a:solidFill>
                <a:latin typeface="Arial" panose="020B0604020202020204" pitchFamily="34" charset="0"/>
                <a:cs typeface="Arial" panose="020B0604020202020204" pitchFamily="34" charset="0"/>
              </a:rPr>
              <a:t>are not original </a:t>
            </a:r>
            <a:r>
              <a:rPr lang="en-GB" sz="2400" dirty="0">
                <a:solidFill>
                  <a:schemeClr val="bg1">
                    <a:lumMod val="65000"/>
                  </a:schemeClr>
                </a:solidFill>
                <a:latin typeface="Arial" panose="020B0604020202020204" pitchFamily="34" charset="0"/>
                <a:cs typeface="Arial" panose="020B0604020202020204" pitchFamily="34" charset="0"/>
              </a:rPr>
              <a:t>but just </a:t>
            </a:r>
            <a:r>
              <a:rPr lang="en-GB" sz="2400" i="1" dirty="0">
                <a:solidFill>
                  <a:schemeClr val="bg1">
                    <a:lumMod val="75000"/>
                  </a:schemeClr>
                </a:solidFill>
                <a:latin typeface="Arial" panose="020B0604020202020204" pitchFamily="34" charset="0"/>
                <a:cs typeface="Arial" panose="020B0604020202020204" pitchFamily="34" charset="0"/>
              </a:rPr>
              <a:t>via</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solidFill>
                  <a:schemeClr val="bg1">
                    <a:lumMod val="85000"/>
                  </a:schemeClr>
                </a:solidFill>
                <a:latin typeface="Arial" panose="020B0604020202020204" pitchFamily="34" charset="0"/>
                <a:cs typeface="Arial" panose="020B0604020202020204" pitchFamily="34" charset="0"/>
              </a:rPr>
              <a:t>copy-paste</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t>
            </a:r>
          </a:p>
        </p:txBody>
      </p:sp>
      <p:sp>
        <p:nvSpPr>
          <p:cNvPr id="5" name="TextBox 4"/>
          <p:cNvSpPr txBox="1"/>
          <p:nvPr/>
        </p:nvSpPr>
        <p:spPr>
          <a:xfrm>
            <a:off x="8845490" y="996264"/>
            <a:ext cx="3282920" cy="387798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45 SCA-effects vary more than the 10 GCA effects seen before. </a:t>
            </a:r>
            <a:r>
              <a:rPr lang="en-GB" dirty="0">
                <a:solidFill>
                  <a:schemeClr val="tx1">
                    <a:lumMod val="50000"/>
                    <a:lumOff val="50000"/>
                  </a:schemeClr>
                </a:solidFill>
                <a:latin typeface="Arial" panose="020B0604020202020204" pitchFamily="34" charset="0"/>
                <a:cs typeface="Arial" panose="020B0604020202020204" pitchFamily="34" charset="0"/>
              </a:rPr>
              <a:t>The SCA-effects sum up to zero ‘already’ per row and per column. This is due to the way of estimating them.</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GCA effects are main effects, to ‚predict‘ &amp; ‚understand‘, whereas SCA effects as inter-actions are usually ‚non-understood‘. Hence, large SCA variance is oftentimes considered as undesired.</a:t>
            </a:r>
          </a:p>
        </p:txBody>
      </p:sp>
      <p:graphicFrame>
        <p:nvGraphicFramePr>
          <p:cNvPr id="6" name="Object 5"/>
          <p:cNvGraphicFramePr>
            <a:graphicFrameLocks noChangeAspect="1"/>
          </p:cNvGraphicFramePr>
          <p:nvPr>
            <p:extLst>
              <p:ext uri="{D42A27DB-BD31-4B8C-83A1-F6EECF244321}">
                <p14:modId xmlns:p14="http://schemas.microsoft.com/office/powerpoint/2010/main" val="343737185"/>
              </p:ext>
            </p:extLst>
          </p:nvPr>
        </p:nvGraphicFramePr>
        <p:xfrm>
          <a:off x="132922" y="999796"/>
          <a:ext cx="8534400" cy="4019550"/>
        </p:xfrm>
        <a:graphic>
          <a:graphicData uri="http://schemas.openxmlformats.org/presentationml/2006/ole">
            <mc:AlternateContent xmlns:mc="http://schemas.openxmlformats.org/markup-compatibility/2006">
              <mc:Choice xmlns:v="urn:schemas-microsoft-com:vml" Requires="v">
                <p:oleObj spid="_x0000_s46336" name="Document" r:id="rId4" imgW="8534074" imgH="4018813" progId="Word.Document.8">
                  <p:link updateAutomatic="1"/>
                </p:oleObj>
              </mc:Choice>
              <mc:Fallback>
                <p:oleObj name="Document" r:id="rId4" imgW="8534074" imgH="4018813" progId="Word.Document.8">
                  <p:link updateAutomatic="1"/>
                  <p:pic>
                    <p:nvPicPr>
                      <p:cNvPr id="0" name=""/>
                      <p:cNvPicPr/>
                      <p:nvPr/>
                    </p:nvPicPr>
                    <p:blipFill>
                      <a:blip r:embed="rId5"/>
                      <a:stretch>
                        <a:fillRect/>
                      </a:stretch>
                    </p:blipFill>
                    <p:spPr>
                      <a:xfrm>
                        <a:off x="132922" y="999796"/>
                        <a:ext cx="8534400" cy="4019550"/>
                      </a:xfrm>
                      <a:prstGeom prst="rect">
                        <a:avLst/>
                      </a:prstGeom>
                    </p:spPr>
                  </p:pic>
                </p:oleObj>
              </mc:Fallback>
            </mc:AlternateContent>
          </a:graphicData>
        </a:graphic>
      </p:graphicFrame>
      <p:sp>
        <p:nvSpPr>
          <p:cNvPr id="9" name="Textfeld 5">
            <a:extLst>
              <a:ext uri="{FF2B5EF4-FFF2-40B4-BE49-F238E27FC236}">
                <a16:creationId xmlns:a16="http://schemas.microsoft.com/office/drawing/2014/main" id="{0763DFEB-072F-4273-8A6E-7BBCBC94CD17}"/>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20</a:t>
            </a:fld>
            <a:endParaRPr lang="en-US"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FFF37C0-B77F-4AE2-82E0-344E8F226805}"/>
              </a:ext>
            </a:extLst>
          </p:cNvPr>
          <p:cNvSpPr txBox="1"/>
          <p:nvPr/>
        </p:nvSpPr>
        <p:spPr>
          <a:xfrm>
            <a:off x="8409" y="6427786"/>
            <a:ext cx="78591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WL</a:t>
            </a:r>
          </a:p>
        </p:txBody>
      </p:sp>
    </p:spTree>
    <p:extLst>
      <p:ext uri="{BB962C8B-B14F-4D97-AF65-F5344CB8AC3E}">
        <p14:creationId xmlns:p14="http://schemas.microsoft.com/office/powerpoint/2010/main" val="3073155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2000" y="962400"/>
            <a:ext cx="8624805" cy="39398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000" y="35689"/>
            <a:ext cx="1209238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There is large variation for the interaction effects between the two parents, from -12.889 up to 12.736. </a:t>
            </a:r>
            <a:r>
              <a:rPr lang="en-GB" sz="2400" dirty="0">
                <a:solidFill>
                  <a:schemeClr val="tx1">
                    <a:lumMod val="50000"/>
                    <a:lumOff val="50000"/>
                  </a:schemeClr>
                </a:solidFill>
                <a:latin typeface="Arial" panose="020B0604020202020204" pitchFamily="34" charset="0"/>
                <a:cs typeface="Arial" panose="020B0604020202020204" pitchFamily="34" charset="0"/>
              </a:rPr>
              <a:t>The </a:t>
            </a:r>
            <a:r>
              <a:rPr lang="en-GB" sz="2400" dirty="0">
                <a:solidFill>
                  <a:srgbClr val="0000FF"/>
                </a:solidFill>
                <a:latin typeface="Arial" panose="020B0604020202020204" pitchFamily="34" charset="0"/>
                <a:cs typeface="Arial" panose="020B0604020202020204" pitchFamily="34" charset="0"/>
              </a:rPr>
              <a:t>reciprocal data </a:t>
            </a:r>
            <a:r>
              <a:rPr lang="en-GB" sz="2400" dirty="0">
                <a:solidFill>
                  <a:schemeClr val="tx1">
                    <a:lumMod val="50000"/>
                    <a:lumOff val="50000"/>
                  </a:schemeClr>
                </a:solidFill>
                <a:latin typeface="Arial" panose="020B0604020202020204" pitchFamily="34" charset="0"/>
                <a:cs typeface="Arial" panose="020B0604020202020204" pitchFamily="34" charset="0"/>
              </a:rPr>
              <a:t>are not original but just </a:t>
            </a:r>
            <a:r>
              <a:rPr lang="en-GB" sz="2400" i="1" dirty="0">
                <a:solidFill>
                  <a:schemeClr val="tx1">
                    <a:lumMod val="50000"/>
                    <a:lumOff val="50000"/>
                  </a:schemeClr>
                </a:solidFill>
                <a:latin typeface="Arial" panose="020B0604020202020204" pitchFamily="34" charset="0"/>
                <a:cs typeface="Arial" panose="020B0604020202020204" pitchFamily="34" charset="0"/>
              </a:rPr>
              <a:t>via</a:t>
            </a:r>
            <a:r>
              <a:rPr lang="en-GB" sz="2400" dirty="0">
                <a:solidFill>
                  <a:schemeClr val="tx1">
                    <a:lumMod val="50000"/>
                    <a:lumOff val="50000"/>
                  </a:schemeClr>
                </a:solidFill>
                <a:latin typeface="Arial" panose="020B0604020202020204" pitchFamily="34" charset="0"/>
                <a:cs typeface="Arial" panose="020B0604020202020204" pitchFamily="34" charset="0"/>
              </a:rPr>
              <a:t> copy-paste </a:t>
            </a:r>
            <a:r>
              <a:rPr lang="en-GB" sz="2400" dirty="0">
                <a:latin typeface="Arial" panose="020B0604020202020204" pitchFamily="34" charset="0"/>
                <a:cs typeface="Arial" panose="020B0604020202020204" pitchFamily="34" charset="0"/>
              </a:rPr>
              <a:t>;-)</a:t>
            </a:r>
          </a:p>
        </p:txBody>
      </p:sp>
      <p:sp>
        <p:nvSpPr>
          <p:cNvPr id="5" name="TextBox 4"/>
          <p:cNvSpPr txBox="1"/>
          <p:nvPr/>
        </p:nvSpPr>
        <p:spPr>
          <a:xfrm>
            <a:off x="8845490" y="996264"/>
            <a:ext cx="3282920" cy="387798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The 45 SCA-effects vary more than the 10 GCA effects seen before. The SCA-effects sum up to zero ‘already’ per row and per column. This is due to the way of estimating them.</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GCA effects are main effects, to ‚predict‘ &amp; ‚understand‘, whereas SCA effects as inter-actions are usually ‚non-understood‘. Hence, large SCA variance is oftentimes considered as undesired.</a:t>
            </a:r>
          </a:p>
        </p:txBody>
      </p:sp>
      <p:graphicFrame>
        <p:nvGraphicFramePr>
          <p:cNvPr id="6" name="Object 5"/>
          <p:cNvGraphicFramePr>
            <a:graphicFrameLocks noChangeAspect="1"/>
          </p:cNvGraphicFramePr>
          <p:nvPr>
            <p:extLst>
              <p:ext uri="{D42A27DB-BD31-4B8C-83A1-F6EECF244321}">
                <p14:modId xmlns:p14="http://schemas.microsoft.com/office/powerpoint/2010/main" val="1448383001"/>
              </p:ext>
            </p:extLst>
          </p:nvPr>
        </p:nvGraphicFramePr>
        <p:xfrm>
          <a:off x="132922" y="999796"/>
          <a:ext cx="8534400" cy="4019550"/>
        </p:xfrm>
        <a:graphic>
          <a:graphicData uri="http://schemas.openxmlformats.org/presentationml/2006/ole">
            <mc:AlternateContent xmlns:mc="http://schemas.openxmlformats.org/markup-compatibility/2006">
              <mc:Choice xmlns:v="urn:schemas-microsoft-com:vml" Requires="v">
                <p:oleObj spid="_x0000_s50304" name="Document" r:id="rId3" imgW="8534074" imgH="4018813" progId="Word.Document.8">
                  <p:link updateAutomatic="1"/>
                </p:oleObj>
              </mc:Choice>
              <mc:Fallback>
                <p:oleObj name="Document" r:id="rId3" imgW="8534074" imgH="4018813" progId="Word.Document.8">
                  <p:link updateAutomatic="1"/>
                  <p:pic>
                    <p:nvPicPr>
                      <p:cNvPr id="6" name="Object 5"/>
                      <p:cNvPicPr/>
                      <p:nvPr/>
                    </p:nvPicPr>
                    <p:blipFill>
                      <a:blip r:embed="rId4"/>
                      <a:stretch>
                        <a:fillRect/>
                      </a:stretch>
                    </p:blipFill>
                    <p:spPr>
                      <a:xfrm>
                        <a:off x="132922" y="999796"/>
                        <a:ext cx="8534400" cy="4019550"/>
                      </a:xfrm>
                      <a:prstGeom prst="rect">
                        <a:avLst/>
                      </a:prstGeom>
                    </p:spPr>
                  </p:pic>
                </p:oleObj>
              </mc:Fallback>
            </mc:AlternateContent>
          </a:graphicData>
        </a:graphic>
      </p:graphicFrame>
      <p:sp>
        <p:nvSpPr>
          <p:cNvPr id="7" name="TextBox 6"/>
          <p:cNvSpPr txBox="1"/>
          <p:nvPr/>
        </p:nvSpPr>
        <p:spPr>
          <a:xfrm>
            <a:off x="72000" y="5017891"/>
            <a:ext cx="12049020"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What is neglected here are genetic reasons for </a:t>
            </a:r>
            <a:r>
              <a:rPr lang="en-GB" dirty="0">
                <a:solidFill>
                  <a:srgbClr val="0000FF"/>
                </a:solidFill>
                <a:latin typeface="Arial" panose="020B0604020202020204" pitchFamily="34" charset="0"/>
                <a:cs typeface="Arial" panose="020B0604020202020204" pitchFamily="34" charset="0"/>
              </a:rPr>
              <a:t>Reciprocal Differences</a:t>
            </a:r>
            <a:r>
              <a:rPr lang="en-GB" dirty="0">
                <a:solidFill>
                  <a:schemeClr val="tx1">
                    <a:lumMod val="50000"/>
                    <a:lumOff val="50000"/>
                  </a:schemeClr>
                </a:solidFill>
                <a:latin typeface="Arial" panose="020B0604020202020204" pitchFamily="34" charset="0"/>
                <a:cs typeface="Arial" panose="020B0604020202020204" pitchFamily="34" charset="0"/>
              </a:rPr>
              <a:t>: Differences between e.g. F1(</a:t>
            </a:r>
            <a:r>
              <a:rPr lang="en-GB" dirty="0">
                <a:solidFill>
                  <a:srgbClr val="0000FF"/>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x2) with line </a:t>
            </a:r>
            <a:r>
              <a:rPr lang="en-GB" dirty="0">
                <a:solidFill>
                  <a:srgbClr val="0000FF"/>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 as </a:t>
            </a:r>
            <a:r>
              <a:rPr lang="en-GB" dirty="0">
                <a:solidFill>
                  <a:srgbClr val="0000FF"/>
                </a:solidFill>
                <a:latin typeface="Arial" panose="020B0604020202020204" pitchFamily="34" charset="0"/>
                <a:cs typeface="Arial" panose="020B0604020202020204" pitchFamily="34" charset="0"/>
              </a:rPr>
              <a:t>mother</a:t>
            </a:r>
            <a:r>
              <a:rPr lang="en-GB" dirty="0">
                <a:solidFill>
                  <a:schemeClr val="tx1">
                    <a:lumMod val="50000"/>
                    <a:lumOff val="50000"/>
                  </a:schemeClr>
                </a:solidFill>
                <a:latin typeface="Arial" panose="020B0604020202020204" pitchFamily="34" charset="0"/>
                <a:cs typeface="Arial" panose="020B0604020202020204" pitchFamily="34" charset="0"/>
              </a:rPr>
              <a:t> and F1(</a:t>
            </a:r>
            <a:r>
              <a:rPr lang="en-GB" dirty="0">
                <a:solidFill>
                  <a:srgbClr val="0000FF"/>
                </a:solidFill>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x1) with line </a:t>
            </a:r>
            <a:r>
              <a:rPr lang="en-GB" dirty="0">
                <a:solidFill>
                  <a:srgbClr val="0000FF"/>
                </a:solidFill>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 as </a:t>
            </a:r>
            <a:r>
              <a:rPr lang="en-GB" dirty="0">
                <a:solidFill>
                  <a:srgbClr val="0000FF"/>
                </a:solidFill>
                <a:latin typeface="Arial" panose="020B0604020202020204" pitchFamily="34" charset="0"/>
                <a:cs typeface="Arial" panose="020B0604020202020204" pitchFamily="34" charset="0"/>
              </a:rPr>
              <a:t>mother</a:t>
            </a:r>
            <a:r>
              <a:rPr lang="en-GB" dirty="0">
                <a:solidFill>
                  <a:schemeClr val="tx1">
                    <a:lumMod val="50000"/>
                    <a:lumOff val="50000"/>
                  </a:schemeClr>
                </a:solidFill>
                <a:latin typeface="Arial" panose="020B0604020202020204" pitchFamily="34" charset="0"/>
                <a:cs typeface="Arial" panose="020B0604020202020204" pitchFamily="34" charset="0"/>
              </a:rPr>
              <a:t>. Such differences may be caused by so-called </a:t>
            </a:r>
            <a:r>
              <a:rPr lang="en-GB" dirty="0">
                <a:solidFill>
                  <a:srgbClr val="0000FF"/>
                </a:solidFill>
                <a:latin typeface="Arial" panose="020B0604020202020204" pitchFamily="34" charset="0"/>
                <a:cs typeface="Arial" panose="020B0604020202020204" pitchFamily="34" charset="0"/>
              </a:rPr>
              <a:t>maternal</a:t>
            </a:r>
            <a:r>
              <a:rPr lang="en-GB" dirty="0">
                <a:solidFill>
                  <a:schemeClr val="tx1">
                    <a:lumMod val="50000"/>
                    <a:lumOff val="50000"/>
                  </a:schemeClr>
                </a:solidFill>
                <a:latin typeface="Arial" panose="020B0604020202020204" pitchFamily="34" charset="0"/>
                <a:cs typeface="Arial" panose="020B0604020202020204" pitchFamily="34" charset="0"/>
              </a:rPr>
              <a:t> effects (the mother type may produce ‚better‘ seed, may give its offspring a head-start) and/or by </a:t>
            </a:r>
            <a:r>
              <a:rPr lang="en-GB" dirty="0">
                <a:solidFill>
                  <a:srgbClr val="0000FF"/>
                </a:solidFill>
                <a:latin typeface="Arial" panose="020B0604020202020204" pitchFamily="34" charset="0"/>
                <a:cs typeface="Arial" panose="020B0604020202020204" pitchFamily="34" charset="0"/>
              </a:rPr>
              <a:t>cytoplasmic</a:t>
            </a:r>
            <a:r>
              <a:rPr lang="en-GB" dirty="0">
                <a:solidFill>
                  <a:schemeClr val="tx1">
                    <a:lumMod val="50000"/>
                    <a:lumOff val="50000"/>
                  </a:schemeClr>
                </a:solidFill>
                <a:latin typeface="Arial" panose="020B0604020202020204" pitchFamily="34" charset="0"/>
                <a:cs typeface="Arial" panose="020B0604020202020204" pitchFamily="34" charset="0"/>
              </a:rPr>
              <a:t> effects (as </a:t>
            </a:r>
            <a:r>
              <a:rPr lang="en-GB" dirty="0" err="1">
                <a:solidFill>
                  <a:schemeClr val="tx1">
                    <a:lumMod val="50000"/>
                    <a:lumOff val="50000"/>
                  </a:schemeClr>
                </a:solidFill>
                <a:latin typeface="Arial" panose="020B0604020202020204" pitchFamily="34" charset="0"/>
                <a:cs typeface="Arial" panose="020B0604020202020204" pitchFamily="34" charset="0"/>
              </a:rPr>
              <a:t>orga-nelles</a:t>
            </a:r>
            <a:r>
              <a:rPr lang="en-GB" dirty="0">
                <a:solidFill>
                  <a:schemeClr val="tx1">
                    <a:lumMod val="50000"/>
                    <a:lumOff val="50000"/>
                  </a:schemeClr>
                </a:solidFill>
                <a:latin typeface="Arial" panose="020B0604020202020204" pitchFamily="34" charset="0"/>
                <a:cs typeface="Arial" panose="020B0604020202020204" pitchFamily="34" charset="0"/>
              </a:rPr>
              <a:t> and their DNA are mostly inherited maternally, it may make a difference whether offspring got mitochondria and chloroplasts from line </a:t>
            </a:r>
            <a:r>
              <a:rPr lang="en-GB" dirty="0">
                <a:solidFill>
                  <a:srgbClr val="0000FF"/>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 or </a:t>
            </a:r>
            <a:r>
              <a:rPr lang="en-GB" dirty="0">
                <a:solidFill>
                  <a:srgbClr val="0000FF"/>
                </a:solidFill>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 DOI 10.1007/BF00266997. Obviously, further phenomena such as </a:t>
            </a:r>
            <a:r>
              <a:rPr lang="en-GB" dirty="0">
                <a:solidFill>
                  <a:srgbClr val="0000FF"/>
                </a:solidFill>
                <a:latin typeface="Arial" panose="020B0604020202020204" pitchFamily="34" charset="0"/>
                <a:cs typeface="Arial" panose="020B0604020202020204" pitchFamily="34" charset="0"/>
              </a:rPr>
              <a:t>epigenetics</a:t>
            </a:r>
            <a:r>
              <a:rPr lang="en-GB" dirty="0">
                <a:solidFill>
                  <a:schemeClr val="tx1">
                    <a:lumMod val="50000"/>
                    <a:lumOff val="50000"/>
                  </a:schemeClr>
                </a:solidFill>
                <a:latin typeface="Arial" panose="020B0604020202020204" pitchFamily="34" charset="0"/>
                <a:cs typeface="Arial" panose="020B0604020202020204" pitchFamily="34" charset="0"/>
              </a:rPr>
              <a:t>, including </a:t>
            </a:r>
            <a:r>
              <a:rPr lang="en-GB" dirty="0">
                <a:solidFill>
                  <a:srgbClr val="0000FF"/>
                </a:solidFill>
                <a:latin typeface="Arial" panose="020B0604020202020204" pitchFamily="34" charset="0"/>
                <a:cs typeface="Arial" panose="020B0604020202020204" pitchFamily="34" charset="0"/>
              </a:rPr>
              <a:t>imprinting</a:t>
            </a:r>
            <a:r>
              <a:rPr lang="en-GB" dirty="0">
                <a:solidFill>
                  <a:schemeClr val="tx1">
                    <a:lumMod val="50000"/>
                    <a:lumOff val="50000"/>
                  </a:schemeClr>
                </a:solidFill>
                <a:latin typeface="Arial" panose="020B0604020202020204" pitchFamily="34" charset="0"/>
                <a:cs typeface="Arial" panose="020B0604020202020204" pitchFamily="34" charset="0"/>
              </a:rPr>
              <a:t>, … are neglected, too. DOI 10.1016/j.pbi.2017.01.005.</a:t>
            </a:r>
            <a:endParaRPr lang="en-GB" dirty="0">
              <a:solidFill>
                <a:schemeClr val="tx1">
                  <a:lumMod val="50000"/>
                  <a:lumOff val="50000"/>
                </a:schemeClr>
              </a:solidFill>
            </a:endParaRPr>
          </a:p>
        </p:txBody>
      </p:sp>
      <p:sp>
        <p:nvSpPr>
          <p:cNvPr id="10" name="Textfeld 5">
            <a:extLst>
              <a:ext uri="{FF2B5EF4-FFF2-40B4-BE49-F238E27FC236}">
                <a16:creationId xmlns:a16="http://schemas.microsoft.com/office/drawing/2014/main" id="{9183F443-6C67-42D1-A223-FE671DC253C6}"/>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619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528" y="35689"/>
            <a:ext cx="1209238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Apply: Compare the </a:t>
            </a:r>
            <a:r>
              <a:rPr lang="en-GB" sz="2400" dirty="0">
                <a:solidFill>
                  <a:srgbClr val="0000FF"/>
                </a:solidFill>
                <a:latin typeface="Arial" panose="020B0604020202020204" pitchFamily="34" charset="0"/>
                <a:cs typeface="Arial" panose="020B0604020202020204" pitchFamily="34" charset="0"/>
              </a:rPr>
              <a:t>predictions</a:t>
            </a:r>
            <a:r>
              <a:rPr lang="en-GB" sz="2400" dirty="0">
                <a:latin typeface="Arial" panose="020B0604020202020204" pitchFamily="34" charset="0"/>
                <a:cs typeface="Arial" panose="020B0604020202020204" pitchFamily="34" charset="0"/>
              </a:rPr>
              <a:t>-of-F1-hybrids .. based on GCA .. with ‘</a:t>
            </a:r>
            <a:r>
              <a:rPr lang="en-GB" sz="2400" dirty="0">
                <a:solidFill>
                  <a:srgbClr val="006600"/>
                </a:solidFill>
                <a:latin typeface="Arial" panose="020B0604020202020204" pitchFamily="34" charset="0"/>
                <a:cs typeface="Arial" panose="020B0604020202020204" pitchFamily="34" charset="0"/>
              </a:rPr>
              <a:t>observed’</a:t>
            </a:r>
            <a:r>
              <a:rPr lang="en-GB" sz="2400" dirty="0">
                <a:latin typeface="Arial" panose="020B0604020202020204" pitchFamily="34" charset="0"/>
                <a:cs typeface="Arial" panose="020B0604020202020204" pitchFamily="34" charset="0"/>
              </a:rPr>
              <a:t> values</a:t>
            </a:r>
          </a:p>
        </p:txBody>
      </p:sp>
      <p:sp>
        <p:nvSpPr>
          <p:cNvPr id="272" name="TextBox 271"/>
          <p:cNvSpPr txBox="1"/>
          <p:nvPr/>
        </p:nvSpPr>
        <p:spPr>
          <a:xfrm>
            <a:off x="5845829" y="640916"/>
            <a:ext cx="6253318" cy="480131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the GCA effects of the parental inbred lines 1 and 2:</a:t>
            </a:r>
          </a:p>
          <a:p>
            <a:r>
              <a:rPr lang="en-GB" dirty="0">
                <a:latin typeface="Arial" panose="020B0604020202020204" pitchFamily="34" charset="0"/>
                <a:cs typeface="Arial" panose="020B0604020202020204" pitchFamily="34" charset="0"/>
              </a:rPr>
              <a:t>GCA1 = -3.225;  GCA2 = 0.400.</a:t>
            </a:r>
          </a:p>
          <a:p>
            <a:r>
              <a:rPr lang="en-GB" dirty="0">
                <a:latin typeface="Arial" panose="020B0604020202020204" pitchFamily="34" charset="0"/>
                <a:cs typeface="Arial" panose="020B0604020202020204" pitchFamily="34" charset="0"/>
              </a:rPr>
              <a:t>Hence,  their hybrid F1(1x2) is predicted accordingly as </a:t>
            </a:r>
          </a:p>
          <a:p>
            <a:r>
              <a:rPr lang="en-GB" dirty="0">
                <a:latin typeface="Arial" panose="020B0604020202020204" pitchFamily="34" charset="0"/>
                <a:cs typeface="Arial" panose="020B0604020202020204" pitchFamily="34" charset="0"/>
              </a:rPr>
              <a:t>F1(1x2)   =  ?  =	µ  + GCA1 +  GCA2  </a:t>
            </a:r>
          </a:p>
          <a:p>
            <a:r>
              <a:rPr lang="en-GB" dirty="0">
                <a:latin typeface="Arial" panose="020B0604020202020204" pitchFamily="34" charset="0"/>
                <a:cs typeface="Arial" panose="020B0604020202020204" pitchFamily="34" charset="0"/>
              </a:rPr>
              <a:t>F1(1x2)   =   50.089 + (-3.225) + (0.400) = </a:t>
            </a:r>
            <a:r>
              <a:rPr lang="en-GB" dirty="0">
                <a:solidFill>
                  <a:srgbClr val="0000FF"/>
                </a:solidFill>
                <a:latin typeface="Arial" panose="020B0604020202020204" pitchFamily="34" charset="0"/>
                <a:cs typeface="Arial" panose="020B0604020202020204" pitchFamily="34" charset="0"/>
              </a:rPr>
              <a:t>47.264</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47.264 </a:t>
            </a:r>
            <a:r>
              <a:rPr lang="en-GB" dirty="0">
                <a:latin typeface="Arial" panose="020B0604020202020204" pitchFamily="34" charset="0"/>
                <a:cs typeface="Arial" panose="020B0604020202020204" pitchFamily="34" charset="0"/>
              </a:rPr>
              <a:t>q/ha is indeed not quite identical to the reported yield which was </a:t>
            </a:r>
            <a:r>
              <a:rPr lang="en-GB" dirty="0">
                <a:solidFill>
                  <a:srgbClr val="0000FF"/>
                </a:solidFill>
                <a:latin typeface="Arial" panose="020B0604020202020204" pitchFamily="34" charset="0"/>
                <a:cs typeface="Arial" panose="020B0604020202020204" pitchFamily="34" charset="0"/>
              </a:rPr>
              <a:t>51.00</a:t>
            </a:r>
            <a:r>
              <a:rPr lang="en-GB" dirty="0">
                <a:latin typeface="Arial" panose="020B0604020202020204" pitchFamily="34" charset="0"/>
                <a:cs typeface="Arial" panose="020B0604020202020204" pitchFamily="34" charset="0"/>
              </a:rPr>
              <a:t> q/ha (see again page 18). </a:t>
            </a:r>
          </a:p>
          <a:p>
            <a:r>
              <a:rPr lang="en-GB" dirty="0">
                <a:latin typeface="Arial" panose="020B0604020202020204" pitchFamily="34" charset="0"/>
                <a:cs typeface="Arial" panose="020B0604020202020204" pitchFamily="34" charset="0"/>
              </a:rPr>
              <a:t>The difference is </a:t>
            </a:r>
            <a:r>
              <a:rPr lang="en-GB" dirty="0">
                <a:solidFill>
                  <a:srgbClr val="0000FF"/>
                </a:solidFill>
                <a:latin typeface="Arial" panose="020B0604020202020204" pitchFamily="34" charset="0"/>
                <a:cs typeface="Arial" panose="020B0604020202020204" pitchFamily="34" charset="0"/>
              </a:rPr>
              <a:t>3.736 </a:t>
            </a:r>
            <a:r>
              <a:rPr lang="en-GB" dirty="0">
                <a:latin typeface="Arial" panose="020B0604020202020204" pitchFamily="34" charset="0"/>
                <a:cs typeface="Arial" panose="020B0604020202020204" pitchFamily="34" charset="0"/>
              </a:rPr>
              <a:t>q/ha. This then is the estimate of </a:t>
            </a:r>
            <a:r>
              <a:rPr lang="en-GB" dirty="0">
                <a:solidFill>
                  <a:srgbClr val="0000FF"/>
                </a:solidFill>
                <a:latin typeface="Arial" panose="020B0604020202020204" pitchFamily="34" charset="0"/>
                <a:cs typeface="Arial" panose="020B0604020202020204" pitchFamily="34" charset="0"/>
              </a:rPr>
              <a:t>SCA</a:t>
            </a:r>
            <a:r>
              <a:rPr lang="en-GB" dirty="0">
                <a:latin typeface="Arial" panose="020B0604020202020204" pitchFamily="34" charset="0"/>
                <a:cs typeface="Arial" panose="020B0604020202020204" pitchFamily="34" charset="0"/>
              </a:rPr>
              <a:t> for that cross (for that pair of parents; </a:t>
            </a:r>
            <a:r>
              <a:rPr lang="en-GB" dirty="0">
                <a:solidFill>
                  <a:schemeClr val="tx1">
                    <a:lumMod val="50000"/>
                    <a:lumOff val="50000"/>
                  </a:schemeClr>
                </a:solidFill>
                <a:latin typeface="Arial" panose="020B0604020202020204" pitchFamily="34" charset="0"/>
                <a:cs typeface="Arial" panose="020B0604020202020204" pitchFamily="34" charset="0"/>
              </a:rPr>
              <a:t>for that pair of gametes; we neglect ‘error’ for sake of simplicity</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diagram shows inasmuch the GCA effects alone allow to predict the hybrids. This is of high practical relevance, because GCA data can be produced much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cheaper</a:t>
            </a:r>
            <a:r>
              <a:rPr lang="en-GB" dirty="0">
                <a:latin typeface="Arial" panose="020B0604020202020204" pitchFamily="34" charset="0"/>
                <a:cs typeface="Arial" panose="020B0604020202020204" pitchFamily="34" charset="0"/>
              </a:rPr>
              <a:t> than SCA data (cf. Diallel, Factorial, Topcross, Polycross; these are rather </a:t>
            </a:r>
            <a:r>
              <a:rPr lang="en-GB" dirty="0">
                <a:solidFill>
                  <a:srgbClr val="0000FF"/>
                </a:solidFill>
                <a:latin typeface="Arial" panose="020B0604020202020204" pitchFamily="34" charset="0"/>
                <a:cs typeface="Arial" panose="020B0604020202020204" pitchFamily="34" charset="0"/>
              </a:rPr>
              <a:t>Breeding Method </a:t>
            </a:r>
            <a:r>
              <a:rPr lang="en-GB" dirty="0">
                <a:latin typeface="Arial" panose="020B0604020202020204" pitchFamily="34" charset="0"/>
                <a:cs typeface="Arial" panose="020B0604020202020204" pitchFamily="34" charset="0"/>
              </a:rPr>
              <a:t>topics). </a:t>
            </a:r>
          </a:p>
        </p:txBody>
      </p:sp>
      <p:sp>
        <p:nvSpPr>
          <p:cNvPr id="7" name="TextBox 6"/>
          <p:cNvSpPr txBox="1"/>
          <p:nvPr/>
        </p:nvSpPr>
        <p:spPr>
          <a:xfrm>
            <a:off x="53528" y="5587028"/>
            <a:ext cx="12045619"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Obviously, here the </a:t>
            </a:r>
            <a:r>
              <a:rPr lang="en-GB" dirty="0">
                <a:solidFill>
                  <a:srgbClr val="006600"/>
                </a:solidFill>
                <a:latin typeface="Arial" panose="020B0604020202020204" pitchFamily="34" charset="0"/>
                <a:cs typeface="Arial" panose="020B0604020202020204" pitchFamily="34" charset="0"/>
              </a:rPr>
              <a:t>observed</a:t>
            </a:r>
            <a:r>
              <a:rPr lang="en-GB" dirty="0">
                <a:latin typeface="Arial" panose="020B0604020202020204" pitchFamily="34" charset="0"/>
                <a:cs typeface="Arial" panose="020B0604020202020204" pitchFamily="34" charset="0"/>
              </a:rPr>
              <a:t> F1 performances came from those very environments from which the GCA data came, too. This is for sure naïve, because honestly we want to predict the F1’s performances in the Target Area of Marketing (at different site and future seasons). So, we have the topic of ... “what is the h² of GCA effects compared to h² of SCA effects” ?   DOI  10.1007/BF00274716.</a:t>
            </a:r>
          </a:p>
        </p:txBody>
      </p:sp>
      <p:grpSp>
        <p:nvGrpSpPr>
          <p:cNvPr id="275" name="Group 274"/>
          <p:cNvGrpSpPr/>
          <p:nvPr/>
        </p:nvGrpSpPr>
        <p:grpSpPr>
          <a:xfrm>
            <a:off x="53528" y="640916"/>
            <a:ext cx="5875152" cy="4801314"/>
            <a:chOff x="53528" y="640916"/>
            <a:chExt cx="5875152" cy="4801314"/>
          </a:xfrm>
        </p:grpSpPr>
        <p:sp>
          <p:nvSpPr>
            <p:cNvPr id="5" name="Rectangle 4"/>
            <p:cNvSpPr/>
            <p:nvPr/>
          </p:nvSpPr>
          <p:spPr>
            <a:xfrm>
              <a:off x="53528" y="640916"/>
              <a:ext cx="5761006" cy="480131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p:cNvGrpSpPr/>
            <p:nvPr/>
          </p:nvGrpSpPr>
          <p:grpSpPr>
            <a:xfrm>
              <a:off x="118049" y="740720"/>
              <a:ext cx="5810631" cy="4564062"/>
              <a:chOff x="342107" y="1877151"/>
              <a:chExt cx="5810631" cy="4564062"/>
            </a:xfrm>
          </p:grpSpPr>
          <p:sp>
            <p:nvSpPr>
              <p:cNvPr id="9" name="Text Box 5"/>
              <p:cNvSpPr txBox="1">
                <a:spLocks noChangeArrowheads="1"/>
              </p:cNvSpPr>
              <p:nvPr/>
            </p:nvSpPr>
            <p:spPr bwMode="auto">
              <a:xfrm>
                <a:off x="3435322" y="5411477"/>
                <a:ext cx="2717416"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sz="1800" dirty="0">
                    <a:latin typeface="Arial" panose="020B0604020202020204" pitchFamily="34" charset="0"/>
                  </a:rPr>
                  <a:t>F1</a:t>
                </a:r>
                <a:r>
                  <a:rPr lang="en-GB" altLang="en-US" sz="1800" baseline="-25000" dirty="0">
                    <a:latin typeface="Arial" panose="020B0604020202020204" pitchFamily="34" charset="0"/>
                  </a:rPr>
                  <a:t>ij</a:t>
                </a:r>
                <a:r>
                  <a:rPr lang="en-GB" altLang="en-US" sz="1800" dirty="0">
                    <a:latin typeface="Arial" panose="020B0604020202020204" pitchFamily="34" charset="0"/>
                  </a:rPr>
                  <a:t> = µ + </a:t>
                </a:r>
                <a:r>
                  <a:rPr lang="en-GB" altLang="en-US" sz="1800" dirty="0" err="1">
                    <a:latin typeface="Arial" panose="020B0604020202020204" pitchFamily="34" charset="0"/>
                  </a:rPr>
                  <a:t>GCA</a:t>
                </a:r>
                <a:r>
                  <a:rPr lang="en-GB" altLang="en-US" sz="1800" baseline="-25000" dirty="0" err="1">
                    <a:latin typeface="Arial" panose="020B0604020202020204" pitchFamily="34" charset="0"/>
                  </a:rPr>
                  <a:t>i</a:t>
                </a:r>
                <a:r>
                  <a:rPr lang="en-GB" altLang="en-US" sz="1800" dirty="0">
                    <a:latin typeface="Arial" panose="020B0604020202020204" pitchFamily="34" charset="0"/>
                  </a:rPr>
                  <a:t> + </a:t>
                </a:r>
                <a:r>
                  <a:rPr lang="en-GB" altLang="en-US" sz="1800" dirty="0" err="1">
                    <a:latin typeface="Arial" panose="020B0604020202020204" pitchFamily="34" charset="0"/>
                  </a:rPr>
                  <a:t>GCA</a:t>
                </a:r>
                <a:r>
                  <a:rPr lang="en-GB" altLang="en-US" sz="1800" baseline="-25000" dirty="0" err="1">
                    <a:latin typeface="Arial" panose="020B0604020202020204" pitchFamily="34" charset="0"/>
                  </a:rPr>
                  <a:t>j</a:t>
                </a:r>
                <a:r>
                  <a:rPr lang="en-GB" altLang="en-US" sz="1800" dirty="0">
                    <a:latin typeface="Arial" panose="020B0604020202020204" pitchFamily="34" charset="0"/>
                  </a:rPr>
                  <a:t> </a:t>
                </a:r>
              </a:p>
            </p:txBody>
          </p:sp>
          <p:sp>
            <p:nvSpPr>
              <p:cNvPr id="10" name="Text Box 6"/>
              <p:cNvSpPr txBox="1">
                <a:spLocks noChangeArrowheads="1"/>
              </p:cNvSpPr>
              <p:nvPr/>
            </p:nvSpPr>
            <p:spPr bwMode="auto">
              <a:xfrm rot="16200000">
                <a:off x="-1143277" y="3673685"/>
                <a:ext cx="3340100" cy="36933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sz="1800" dirty="0">
                    <a:solidFill>
                      <a:srgbClr val="006600"/>
                    </a:solidFill>
                    <a:effectLst>
                      <a:outerShdw blurRad="38100" dist="38100" dir="2700000" algn="tl">
                        <a:srgbClr val="000000">
                          <a:alpha val="43137"/>
                        </a:srgbClr>
                      </a:outerShdw>
                    </a:effectLst>
                    <a:latin typeface="Arial" panose="020B0604020202020204" pitchFamily="34" charset="0"/>
                  </a:rPr>
                  <a:t>F1</a:t>
                </a:r>
                <a:r>
                  <a:rPr lang="en-GB" altLang="en-US" sz="1800" baseline="-25000" dirty="0">
                    <a:solidFill>
                      <a:srgbClr val="006600"/>
                    </a:solidFill>
                    <a:effectLst>
                      <a:outerShdw blurRad="38100" dist="38100" dir="2700000" algn="tl">
                        <a:srgbClr val="000000">
                          <a:alpha val="43137"/>
                        </a:srgbClr>
                      </a:outerShdw>
                    </a:effectLst>
                    <a:latin typeface="Arial" panose="020B0604020202020204" pitchFamily="34" charset="0"/>
                  </a:rPr>
                  <a:t>ij</a:t>
                </a:r>
                <a:r>
                  <a:rPr lang="en-GB" altLang="en-US" sz="1800" dirty="0">
                    <a:solidFill>
                      <a:srgbClr val="006600"/>
                    </a:solidFill>
                    <a:effectLst>
                      <a:outerShdw blurRad="38100" dist="38100" dir="2700000" algn="tl">
                        <a:srgbClr val="000000">
                          <a:alpha val="43137"/>
                        </a:srgbClr>
                      </a:outerShdw>
                    </a:effectLst>
                    <a:latin typeface="Arial" panose="020B0604020202020204" pitchFamily="34" charset="0"/>
                  </a:rPr>
                  <a:t> = </a:t>
                </a:r>
                <a:r>
                  <a:rPr lang="en-GB" altLang="en-US" sz="1800" dirty="0">
                    <a:solidFill>
                      <a:srgbClr val="006600"/>
                    </a:solidFill>
                    <a:latin typeface="Arial" panose="020B0604020202020204" pitchFamily="34" charset="0"/>
                  </a:rPr>
                  <a:t>µ + </a:t>
                </a:r>
                <a:r>
                  <a:rPr lang="en-GB" altLang="en-US" sz="1800" dirty="0" err="1">
                    <a:solidFill>
                      <a:srgbClr val="006600"/>
                    </a:solidFill>
                    <a:latin typeface="Arial" panose="020B0604020202020204" pitchFamily="34" charset="0"/>
                  </a:rPr>
                  <a:t>GCA</a:t>
                </a:r>
                <a:r>
                  <a:rPr lang="en-GB" altLang="en-US" sz="1800" baseline="-25000" dirty="0" err="1">
                    <a:solidFill>
                      <a:srgbClr val="006600"/>
                    </a:solidFill>
                    <a:latin typeface="Arial" panose="020B0604020202020204" pitchFamily="34" charset="0"/>
                  </a:rPr>
                  <a:t>i</a:t>
                </a:r>
                <a:r>
                  <a:rPr lang="en-GB" altLang="en-US" sz="1800" dirty="0">
                    <a:solidFill>
                      <a:srgbClr val="006600"/>
                    </a:solidFill>
                    <a:latin typeface="Arial" panose="020B0604020202020204" pitchFamily="34" charset="0"/>
                  </a:rPr>
                  <a:t> + </a:t>
                </a:r>
                <a:r>
                  <a:rPr lang="en-GB" altLang="en-US" sz="1800" dirty="0" err="1">
                    <a:solidFill>
                      <a:srgbClr val="006600"/>
                    </a:solidFill>
                    <a:latin typeface="Arial" panose="020B0604020202020204" pitchFamily="34" charset="0"/>
                  </a:rPr>
                  <a:t>GCA</a:t>
                </a:r>
                <a:r>
                  <a:rPr lang="en-GB" altLang="en-US" sz="1800" baseline="-25000" dirty="0" err="1">
                    <a:solidFill>
                      <a:srgbClr val="006600"/>
                    </a:solidFill>
                    <a:latin typeface="Arial" panose="020B0604020202020204" pitchFamily="34" charset="0"/>
                  </a:rPr>
                  <a:t>j</a:t>
                </a:r>
                <a:r>
                  <a:rPr lang="en-GB" altLang="en-US" sz="1800" dirty="0">
                    <a:solidFill>
                      <a:srgbClr val="006600"/>
                    </a:solidFill>
                    <a:latin typeface="Arial" panose="020B0604020202020204" pitchFamily="34" charset="0"/>
                  </a:rPr>
                  <a:t> </a:t>
                </a:r>
                <a:r>
                  <a:rPr lang="en-GB" altLang="en-US" sz="1800" dirty="0">
                    <a:solidFill>
                      <a:srgbClr val="006600"/>
                    </a:solidFill>
                    <a:effectLst>
                      <a:outerShdw blurRad="38100" dist="38100" dir="2700000" algn="tl">
                        <a:srgbClr val="000000">
                          <a:alpha val="43137"/>
                        </a:srgbClr>
                      </a:outerShdw>
                    </a:effectLst>
                    <a:latin typeface="Arial" panose="020B0604020202020204" pitchFamily="34" charset="0"/>
                  </a:rPr>
                  <a:t>+ </a:t>
                </a:r>
                <a:r>
                  <a:rPr lang="en-GB" altLang="en-US" sz="1800" dirty="0" err="1">
                    <a:solidFill>
                      <a:srgbClr val="006600"/>
                    </a:solidFill>
                    <a:effectLst>
                      <a:outerShdw blurRad="38100" dist="38100" dir="2700000" algn="tl">
                        <a:srgbClr val="000000">
                          <a:alpha val="43137"/>
                        </a:srgbClr>
                      </a:outerShdw>
                    </a:effectLst>
                    <a:latin typeface="Arial" panose="020B0604020202020204" pitchFamily="34" charset="0"/>
                  </a:rPr>
                  <a:t>SCA</a:t>
                </a:r>
                <a:r>
                  <a:rPr lang="en-GB" altLang="en-US" sz="1800" baseline="-25000" dirty="0" err="1">
                    <a:solidFill>
                      <a:srgbClr val="006600"/>
                    </a:solidFill>
                    <a:effectLst>
                      <a:outerShdw blurRad="38100" dist="38100" dir="2700000" algn="tl">
                        <a:srgbClr val="000000">
                          <a:alpha val="43137"/>
                        </a:srgbClr>
                      </a:outerShdw>
                    </a:effectLst>
                    <a:latin typeface="Arial" panose="020B0604020202020204" pitchFamily="34" charset="0"/>
                  </a:rPr>
                  <a:t>ij</a:t>
                </a:r>
                <a:r>
                  <a:rPr lang="en-GB" altLang="en-US" sz="1800" dirty="0">
                    <a:solidFill>
                      <a:srgbClr val="006600"/>
                    </a:solidFill>
                    <a:effectLst>
                      <a:outerShdw blurRad="38100" dist="38100" dir="2700000" algn="tl">
                        <a:srgbClr val="000000">
                          <a:alpha val="43137"/>
                        </a:srgbClr>
                      </a:outerShdw>
                    </a:effectLst>
                    <a:latin typeface="Arial" panose="020B0604020202020204" pitchFamily="34" charset="0"/>
                  </a:rPr>
                  <a:t> </a:t>
                </a:r>
              </a:p>
            </p:txBody>
          </p:sp>
          <p:sp>
            <p:nvSpPr>
              <p:cNvPr id="13" name="Line 12"/>
              <p:cNvSpPr>
                <a:spLocks noChangeShapeType="1"/>
              </p:cNvSpPr>
              <p:nvPr/>
            </p:nvSpPr>
            <p:spPr bwMode="auto">
              <a:xfrm flipV="1">
                <a:off x="1455518" y="1972401"/>
                <a:ext cx="0" cy="3863975"/>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4" name="Line 13"/>
              <p:cNvSpPr>
                <a:spLocks noChangeShapeType="1"/>
              </p:cNvSpPr>
              <p:nvPr/>
            </p:nvSpPr>
            <p:spPr bwMode="auto">
              <a:xfrm flipV="1">
                <a:off x="5938618" y="1972401"/>
                <a:ext cx="0" cy="3863975"/>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 name="Line 14"/>
              <p:cNvSpPr>
                <a:spLocks noChangeShapeType="1"/>
              </p:cNvSpPr>
              <p:nvPr/>
            </p:nvSpPr>
            <p:spPr bwMode="auto">
              <a:xfrm flipH="1">
                <a:off x="1371380" y="5836376"/>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 name="Rectangle 15"/>
              <p:cNvSpPr>
                <a:spLocks noChangeArrowheads="1"/>
              </p:cNvSpPr>
              <p:nvPr/>
            </p:nvSpPr>
            <p:spPr bwMode="auto">
              <a:xfrm>
                <a:off x="1050705" y="5741126"/>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25</a:t>
                </a:r>
                <a:endParaRPr lang="en-GB" altLang="en-US" dirty="0"/>
              </a:p>
            </p:txBody>
          </p:sp>
          <p:sp>
            <p:nvSpPr>
              <p:cNvPr id="17" name="Line 16"/>
              <p:cNvSpPr>
                <a:spLocks noChangeShapeType="1"/>
              </p:cNvSpPr>
              <p:nvPr/>
            </p:nvSpPr>
            <p:spPr bwMode="auto">
              <a:xfrm flipH="1">
                <a:off x="1371380" y="5407751"/>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 name="Rectangle 17"/>
              <p:cNvSpPr>
                <a:spLocks noChangeArrowheads="1"/>
              </p:cNvSpPr>
              <p:nvPr/>
            </p:nvSpPr>
            <p:spPr bwMode="auto">
              <a:xfrm>
                <a:off x="1050705" y="5312501"/>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30</a:t>
                </a:r>
                <a:endParaRPr lang="en-GB" altLang="en-US" dirty="0"/>
              </a:p>
            </p:txBody>
          </p:sp>
          <p:sp>
            <p:nvSpPr>
              <p:cNvPr id="19" name="Line 18"/>
              <p:cNvSpPr>
                <a:spLocks noChangeShapeType="1"/>
              </p:cNvSpPr>
              <p:nvPr/>
            </p:nvSpPr>
            <p:spPr bwMode="auto">
              <a:xfrm flipH="1">
                <a:off x="1371380" y="4979126"/>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 name="Rectangle 19"/>
              <p:cNvSpPr>
                <a:spLocks noChangeArrowheads="1"/>
              </p:cNvSpPr>
              <p:nvPr/>
            </p:nvSpPr>
            <p:spPr bwMode="auto">
              <a:xfrm>
                <a:off x="1050705" y="4882288"/>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35</a:t>
                </a:r>
                <a:endParaRPr lang="en-GB" altLang="en-US" dirty="0"/>
              </a:p>
            </p:txBody>
          </p:sp>
          <p:sp>
            <p:nvSpPr>
              <p:cNvPr id="21" name="Line 20"/>
              <p:cNvSpPr>
                <a:spLocks noChangeShapeType="1"/>
              </p:cNvSpPr>
              <p:nvPr/>
            </p:nvSpPr>
            <p:spPr bwMode="auto">
              <a:xfrm flipH="1">
                <a:off x="1371380" y="4548913"/>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 name="Rectangle 21"/>
              <p:cNvSpPr>
                <a:spLocks noChangeArrowheads="1"/>
              </p:cNvSpPr>
              <p:nvPr/>
            </p:nvSpPr>
            <p:spPr bwMode="auto">
              <a:xfrm>
                <a:off x="1050705" y="44536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40</a:t>
                </a:r>
                <a:endParaRPr lang="en-GB" altLang="en-US" dirty="0"/>
              </a:p>
            </p:txBody>
          </p:sp>
          <p:sp>
            <p:nvSpPr>
              <p:cNvPr id="23" name="Line 22"/>
              <p:cNvSpPr>
                <a:spLocks noChangeShapeType="1"/>
              </p:cNvSpPr>
              <p:nvPr/>
            </p:nvSpPr>
            <p:spPr bwMode="auto">
              <a:xfrm flipH="1">
                <a:off x="1371380" y="4118701"/>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 name="Rectangle 23"/>
              <p:cNvSpPr>
                <a:spLocks noChangeArrowheads="1"/>
              </p:cNvSpPr>
              <p:nvPr/>
            </p:nvSpPr>
            <p:spPr bwMode="auto">
              <a:xfrm>
                <a:off x="1050705" y="4023451"/>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45</a:t>
                </a:r>
                <a:endParaRPr lang="en-GB" altLang="en-US" dirty="0"/>
              </a:p>
            </p:txBody>
          </p:sp>
          <p:sp>
            <p:nvSpPr>
              <p:cNvPr id="25" name="Line 24"/>
              <p:cNvSpPr>
                <a:spLocks noChangeShapeType="1"/>
              </p:cNvSpPr>
              <p:nvPr/>
            </p:nvSpPr>
            <p:spPr bwMode="auto">
              <a:xfrm flipH="1">
                <a:off x="1371380" y="3690076"/>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 name="Rectangle 25"/>
              <p:cNvSpPr>
                <a:spLocks noChangeArrowheads="1"/>
              </p:cNvSpPr>
              <p:nvPr/>
            </p:nvSpPr>
            <p:spPr bwMode="auto">
              <a:xfrm>
                <a:off x="1050705" y="3594826"/>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50</a:t>
                </a:r>
                <a:endParaRPr lang="en-GB" altLang="en-US" dirty="0"/>
              </a:p>
            </p:txBody>
          </p:sp>
          <p:sp>
            <p:nvSpPr>
              <p:cNvPr id="27" name="Line 26"/>
              <p:cNvSpPr>
                <a:spLocks noChangeShapeType="1"/>
              </p:cNvSpPr>
              <p:nvPr/>
            </p:nvSpPr>
            <p:spPr bwMode="auto">
              <a:xfrm flipH="1">
                <a:off x="1371380" y="3261451"/>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8" name="Rectangle 27"/>
              <p:cNvSpPr>
                <a:spLocks noChangeArrowheads="1"/>
              </p:cNvSpPr>
              <p:nvPr/>
            </p:nvSpPr>
            <p:spPr bwMode="auto">
              <a:xfrm>
                <a:off x="1050705" y="316461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55</a:t>
                </a:r>
                <a:endParaRPr lang="en-GB" altLang="en-US" dirty="0"/>
              </a:p>
            </p:txBody>
          </p:sp>
          <p:sp>
            <p:nvSpPr>
              <p:cNvPr id="29" name="Line 28"/>
              <p:cNvSpPr>
                <a:spLocks noChangeShapeType="1"/>
              </p:cNvSpPr>
              <p:nvPr/>
            </p:nvSpPr>
            <p:spPr bwMode="auto">
              <a:xfrm flipH="1">
                <a:off x="1371380" y="2832826"/>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0" name="Rectangle 29"/>
              <p:cNvSpPr>
                <a:spLocks noChangeArrowheads="1"/>
              </p:cNvSpPr>
              <p:nvPr/>
            </p:nvSpPr>
            <p:spPr bwMode="auto">
              <a:xfrm>
                <a:off x="1050705" y="2735988"/>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60</a:t>
                </a:r>
                <a:endParaRPr lang="en-GB" altLang="en-US" dirty="0"/>
              </a:p>
            </p:txBody>
          </p:sp>
          <p:sp>
            <p:nvSpPr>
              <p:cNvPr id="31" name="Line 30"/>
              <p:cNvSpPr>
                <a:spLocks noChangeShapeType="1"/>
              </p:cNvSpPr>
              <p:nvPr/>
            </p:nvSpPr>
            <p:spPr bwMode="auto">
              <a:xfrm flipH="1">
                <a:off x="1371380" y="2402613"/>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2" name="Rectangle 31"/>
              <p:cNvSpPr>
                <a:spLocks noChangeArrowheads="1"/>
              </p:cNvSpPr>
              <p:nvPr/>
            </p:nvSpPr>
            <p:spPr bwMode="auto">
              <a:xfrm>
                <a:off x="1050705" y="2305776"/>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65</a:t>
                </a:r>
                <a:endParaRPr lang="en-GB" altLang="en-US" dirty="0"/>
              </a:p>
            </p:txBody>
          </p:sp>
          <p:sp>
            <p:nvSpPr>
              <p:cNvPr id="33" name="Line 32"/>
              <p:cNvSpPr>
                <a:spLocks noChangeShapeType="1"/>
              </p:cNvSpPr>
              <p:nvPr/>
            </p:nvSpPr>
            <p:spPr bwMode="auto">
              <a:xfrm flipH="1">
                <a:off x="1371380" y="1972401"/>
                <a:ext cx="84138"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4" name="Rectangle 33"/>
              <p:cNvSpPr>
                <a:spLocks noChangeArrowheads="1"/>
              </p:cNvSpPr>
              <p:nvPr/>
            </p:nvSpPr>
            <p:spPr bwMode="auto">
              <a:xfrm>
                <a:off x="1050705" y="1877151"/>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70</a:t>
                </a:r>
                <a:endParaRPr lang="en-GB" altLang="en-US" dirty="0"/>
              </a:p>
            </p:txBody>
          </p:sp>
          <p:sp>
            <p:nvSpPr>
              <p:cNvPr id="35" name="Rectangle 34"/>
              <p:cNvSpPr>
                <a:spLocks noChangeArrowheads="1"/>
              </p:cNvSpPr>
              <p:nvPr/>
            </p:nvSpPr>
            <p:spPr bwMode="auto">
              <a:xfrm rot="16200000">
                <a:off x="-941608" y="3842476"/>
                <a:ext cx="3654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Realized performance of hybrids</a:t>
                </a:r>
                <a:endParaRPr lang="en-GB" altLang="en-US" dirty="0"/>
              </a:p>
            </p:txBody>
          </p:sp>
          <p:sp>
            <p:nvSpPr>
              <p:cNvPr id="36" name="Line 35"/>
              <p:cNvSpPr>
                <a:spLocks noChangeShapeType="1"/>
              </p:cNvSpPr>
              <p:nvPr/>
            </p:nvSpPr>
            <p:spPr bwMode="auto">
              <a:xfrm>
                <a:off x="1455518" y="5836376"/>
                <a:ext cx="4483100"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7" name="Line 36"/>
              <p:cNvSpPr>
                <a:spLocks noChangeShapeType="1"/>
              </p:cNvSpPr>
              <p:nvPr/>
            </p:nvSpPr>
            <p:spPr bwMode="auto">
              <a:xfrm>
                <a:off x="1455518" y="1972401"/>
                <a:ext cx="4483100" cy="0"/>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8" name="Line 37"/>
              <p:cNvSpPr>
                <a:spLocks noChangeShapeType="1"/>
              </p:cNvSpPr>
              <p:nvPr/>
            </p:nvSpPr>
            <p:spPr bwMode="auto">
              <a:xfrm>
                <a:off x="1455518"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9" name="Rectangle 38"/>
              <p:cNvSpPr>
                <a:spLocks noChangeArrowheads="1"/>
              </p:cNvSpPr>
              <p:nvPr/>
            </p:nvSpPr>
            <p:spPr bwMode="auto">
              <a:xfrm>
                <a:off x="1306293"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25</a:t>
                </a:r>
                <a:endParaRPr lang="en-GB" altLang="en-US" dirty="0"/>
              </a:p>
            </p:txBody>
          </p:sp>
          <p:sp>
            <p:nvSpPr>
              <p:cNvPr id="40" name="Line 39"/>
              <p:cNvSpPr>
                <a:spLocks noChangeShapeType="1"/>
              </p:cNvSpPr>
              <p:nvPr/>
            </p:nvSpPr>
            <p:spPr bwMode="auto">
              <a:xfrm>
                <a:off x="1952405"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1" name="Rectangle 40"/>
              <p:cNvSpPr>
                <a:spLocks noChangeArrowheads="1"/>
              </p:cNvSpPr>
              <p:nvPr/>
            </p:nvSpPr>
            <p:spPr bwMode="auto">
              <a:xfrm>
                <a:off x="1803180"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30</a:t>
                </a:r>
                <a:endParaRPr lang="en-GB" altLang="en-US" dirty="0"/>
              </a:p>
            </p:txBody>
          </p:sp>
          <p:sp>
            <p:nvSpPr>
              <p:cNvPr id="42" name="Line 41"/>
              <p:cNvSpPr>
                <a:spLocks noChangeShapeType="1"/>
              </p:cNvSpPr>
              <p:nvPr/>
            </p:nvSpPr>
            <p:spPr bwMode="auto">
              <a:xfrm>
                <a:off x="2450880"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3" name="Rectangle 42"/>
              <p:cNvSpPr>
                <a:spLocks noChangeArrowheads="1"/>
              </p:cNvSpPr>
              <p:nvPr/>
            </p:nvSpPr>
            <p:spPr bwMode="auto">
              <a:xfrm>
                <a:off x="2301655"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35</a:t>
                </a:r>
                <a:endParaRPr lang="en-GB" altLang="en-US" dirty="0"/>
              </a:p>
            </p:txBody>
          </p:sp>
          <p:sp>
            <p:nvSpPr>
              <p:cNvPr id="44" name="Line 43"/>
              <p:cNvSpPr>
                <a:spLocks noChangeShapeType="1"/>
              </p:cNvSpPr>
              <p:nvPr/>
            </p:nvSpPr>
            <p:spPr bwMode="auto">
              <a:xfrm>
                <a:off x="2949355"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5" name="Rectangle 44"/>
              <p:cNvSpPr>
                <a:spLocks noChangeArrowheads="1"/>
              </p:cNvSpPr>
              <p:nvPr/>
            </p:nvSpPr>
            <p:spPr bwMode="auto">
              <a:xfrm>
                <a:off x="2800130"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40</a:t>
                </a:r>
                <a:endParaRPr lang="en-GB" altLang="en-US" dirty="0"/>
              </a:p>
            </p:txBody>
          </p:sp>
          <p:sp>
            <p:nvSpPr>
              <p:cNvPr id="46" name="Line 45"/>
              <p:cNvSpPr>
                <a:spLocks noChangeShapeType="1"/>
              </p:cNvSpPr>
              <p:nvPr/>
            </p:nvSpPr>
            <p:spPr bwMode="auto">
              <a:xfrm>
                <a:off x="3447830"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7" name="Rectangle 46"/>
              <p:cNvSpPr>
                <a:spLocks noChangeArrowheads="1"/>
              </p:cNvSpPr>
              <p:nvPr/>
            </p:nvSpPr>
            <p:spPr bwMode="auto">
              <a:xfrm>
                <a:off x="3298605"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45</a:t>
                </a:r>
                <a:endParaRPr lang="en-GB" altLang="en-US" dirty="0"/>
              </a:p>
            </p:txBody>
          </p:sp>
          <p:sp>
            <p:nvSpPr>
              <p:cNvPr id="48" name="Line 47"/>
              <p:cNvSpPr>
                <a:spLocks noChangeShapeType="1"/>
              </p:cNvSpPr>
              <p:nvPr/>
            </p:nvSpPr>
            <p:spPr bwMode="auto">
              <a:xfrm>
                <a:off x="3946305"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49" name="Rectangle 48"/>
              <p:cNvSpPr>
                <a:spLocks noChangeArrowheads="1"/>
              </p:cNvSpPr>
              <p:nvPr/>
            </p:nvSpPr>
            <p:spPr bwMode="auto">
              <a:xfrm>
                <a:off x="3797080"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50</a:t>
                </a:r>
                <a:endParaRPr lang="en-GB" altLang="en-US" dirty="0"/>
              </a:p>
            </p:txBody>
          </p:sp>
          <p:sp>
            <p:nvSpPr>
              <p:cNvPr id="50" name="Line 49"/>
              <p:cNvSpPr>
                <a:spLocks noChangeShapeType="1"/>
              </p:cNvSpPr>
              <p:nvPr/>
            </p:nvSpPr>
            <p:spPr bwMode="auto">
              <a:xfrm>
                <a:off x="4443193"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1" name="Rectangle 50"/>
              <p:cNvSpPr>
                <a:spLocks noChangeArrowheads="1"/>
              </p:cNvSpPr>
              <p:nvPr/>
            </p:nvSpPr>
            <p:spPr bwMode="auto">
              <a:xfrm>
                <a:off x="4295555"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55</a:t>
                </a:r>
                <a:endParaRPr lang="en-GB" altLang="en-US" dirty="0"/>
              </a:p>
            </p:txBody>
          </p:sp>
          <p:sp>
            <p:nvSpPr>
              <p:cNvPr id="52" name="Line 51"/>
              <p:cNvSpPr>
                <a:spLocks noChangeShapeType="1"/>
              </p:cNvSpPr>
              <p:nvPr/>
            </p:nvSpPr>
            <p:spPr bwMode="auto">
              <a:xfrm>
                <a:off x="4941668"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3" name="Rectangle 52"/>
              <p:cNvSpPr>
                <a:spLocks noChangeArrowheads="1"/>
              </p:cNvSpPr>
              <p:nvPr/>
            </p:nvSpPr>
            <p:spPr bwMode="auto">
              <a:xfrm>
                <a:off x="4794030"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60</a:t>
                </a:r>
                <a:endParaRPr lang="en-GB" altLang="en-US" dirty="0"/>
              </a:p>
            </p:txBody>
          </p:sp>
          <p:sp>
            <p:nvSpPr>
              <p:cNvPr id="54" name="Line 53"/>
              <p:cNvSpPr>
                <a:spLocks noChangeShapeType="1"/>
              </p:cNvSpPr>
              <p:nvPr/>
            </p:nvSpPr>
            <p:spPr bwMode="auto">
              <a:xfrm>
                <a:off x="5440143"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5" name="Rectangle 54"/>
              <p:cNvSpPr>
                <a:spLocks noChangeArrowheads="1"/>
              </p:cNvSpPr>
              <p:nvPr/>
            </p:nvSpPr>
            <p:spPr bwMode="auto">
              <a:xfrm>
                <a:off x="5292505"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65</a:t>
                </a:r>
                <a:endParaRPr lang="en-GB" altLang="en-US" dirty="0"/>
              </a:p>
            </p:txBody>
          </p:sp>
          <p:sp>
            <p:nvSpPr>
              <p:cNvPr id="56" name="Line 55"/>
              <p:cNvSpPr>
                <a:spLocks noChangeShapeType="1"/>
              </p:cNvSpPr>
              <p:nvPr/>
            </p:nvSpPr>
            <p:spPr bwMode="auto">
              <a:xfrm>
                <a:off x="5938618" y="5836376"/>
                <a:ext cx="0" cy="8413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57" name="Rectangle 56"/>
              <p:cNvSpPr>
                <a:spLocks noChangeArrowheads="1"/>
              </p:cNvSpPr>
              <p:nvPr/>
            </p:nvSpPr>
            <p:spPr bwMode="auto">
              <a:xfrm>
                <a:off x="5789393" y="5939563"/>
                <a:ext cx="212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500" dirty="0">
                    <a:solidFill>
                      <a:srgbClr val="000000"/>
                    </a:solidFill>
                    <a:latin typeface="Arial" panose="020B0604020202020204" pitchFamily="34" charset="0"/>
                  </a:rPr>
                  <a:t>70</a:t>
                </a:r>
                <a:endParaRPr lang="en-GB" altLang="en-US" dirty="0"/>
              </a:p>
            </p:txBody>
          </p:sp>
          <p:sp>
            <p:nvSpPr>
              <p:cNvPr id="58" name="Rectangle 57"/>
              <p:cNvSpPr>
                <a:spLocks noChangeArrowheads="1"/>
              </p:cNvSpPr>
              <p:nvPr/>
            </p:nvSpPr>
            <p:spPr bwMode="auto">
              <a:xfrm>
                <a:off x="1428530" y="6136413"/>
                <a:ext cx="434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GCA-</a:t>
                </a:r>
                <a:r>
                  <a:rPr lang="en-GB" altLang="en-US" sz="2000" dirty="0">
                    <a:solidFill>
                      <a:srgbClr val="0000FF"/>
                    </a:solidFill>
                    <a:latin typeface="Arial" panose="020B0604020202020204" pitchFamily="34" charset="0"/>
                  </a:rPr>
                  <a:t>predicted </a:t>
                </a:r>
                <a:r>
                  <a:rPr lang="en-GB" altLang="en-US" sz="2000" dirty="0">
                    <a:solidFill>
                      <a:srgbClr val="000000"/>
                    </a:solidFill>
                    <a:latin typeface="Arial" panose="020B0604020202020204" pitchFamily="34" charset="0"/>
                  </a:rPr>
                  <a:t>performance of hybrids</a:t>
                </a:r>
                <a:endParaRPr lang="en-GB" altLang="en-US" dirty="0"/>
              </a:p>
            </p:txBody>
          </p:sp>
          <p:sp>
            <p:nvSpPr>
              <p:cNvPr id="59" name="Oval 58"/>
              <p:cNvSpPr>
                <a:spLocks noChangeArrowheads="1"/>
              </p:cNvSpPr>
              <p:nvPr/>
            </p:nvSpPr>
            <p:spPr bwMode="auto">
              <a:xfrm>
                <a:off x="3979643" y="3832951"/>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0" name="Oval 59"/>
              <p:cNvSpPr>
                <a:spLocks noChangeArrowheads="1"/>
              </p:cNvSpPr>
              <p:nvPr/>
            </p:nvSpPr>
            <p:spPr bwMode="auto">
              <a:xfrm>
                <a:off x="3581180" y="34710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1" name="Oval 60"/>
              <p:cNvSpPr>
                <a:spLocks noChangeArrowheads="1"/>
              </p:cNvSpPr>
              <p:nvPr/>
            </p:nvSpPr>
            <p:spPr bwMode="auto">
              <a:xfrm>
                <a:off x="3082705" y="3766276"/>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2" name="Oval 61"/>
              <p:cNvSpPr>
                <a:spLocks noChangeArrowheads="1"/>
              </p:cNvSpPr>
              <p:nvPr/>
            </p:nvSpPr>
            <p:spPr bwMode="auto">
              <a:xfrm>
                <a:off x="4079655" y="35091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3" name="Oval 62"/>
              <p:cNvSpPr>
                <a:spLocks noChangeArrowheads="1"/>
              </p:cNvSpPr>
              <p:nvPr/>
            </p:nvSpPr>
            <p:spPr bwMode="auto">
              <a:xfrm>
                <a:off x="3879630" y="3518626"/>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4" name="Oval 63"/>
              <p:cNvSpPr>
                <a:spLocks noChangeArrowheads="1"/>
              </p:cNvSpPr>
              <p:nvPr/>
            </p:nvSpPr>
            <p:spPr bwMode="auto">
              <a:xfrm>
                <a:off x="3481168" y="3632926"/>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5" name="Oval 64"/>
              <p:cNvSpPr>
                <a:spLocks noChangeArrowheads="1"/>
              </p:cNvSpPr>
              <p:nvPr/>
            </p:nvSpPr>
            <p:spPr bwMode="auto">
              <a:xfrm>
                <a:off x="4079655" y="4082188"/>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6" name="Oval 65"/>
              <p:cNvSpPr>
                <a:spLocks noChangeArrowheads="1"/>
              </p:cNvSpPr>
              <p:nvPr/>
            </p:nvSpPr>
            <p:spPr bwMode="auto">
              <a:xfrm>
                <a:off x="3481168" y="4206013"/>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7" name="Oval 66"/>
              <p:cNvSpPr>
                <a:spLocks noChangeArrowheads="1"/>
              </p:cNvSpPr>
              <p:nvPr/>
            </p:nvSpPr>
            <p:spPr bwMode="auto">
              <a:xfrm>
                <a:off x="2784255" y="4510813"/>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8" name="Oval 67"/>
              <p:cNvSpPr>
                <a:spLocks noChangeArrowheads="1"/>
              </p:cNvSpPr>
              <p:nvPr/>
            </p:nvSpPr>
            <p:spPr bwMode="auto">
              <a:xfrm>
                <a:off x="3979643" y="3832951"/>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69" name="Oval 68"/>
              <p:cNvSpPr>
                <a:spLocks noChangeArrowheads="1"/>
              </p:cNvSpPr>
              <p:nvPr/>
            </p:nvSpPr>
            <p:spPr bwMode="auto">
              <a:xfrm>
                <a:off x="4079655" y="3194776"/>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0" name="Oval 69"/>
              <p:cNvSpPr>
                <a:spLocks noChangeArrowheads="1"/>
              </p:cNvSpPr>
              <p:nvPr/>
            </p:nvSpPr>
            <p:spPr bwMode="auto">
              <a:xfrm>
                <a:off x="4378105" y="3490051"/>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1" name="Oval 70"/>
              <p:cNvSpPr>
                <a:spLocks noChangeArrowheads="1"/>
              </p:cNvSpPr>
              <p:nvPr/>
            </p:nvSpPr>
            <p:spPr bwMode="auto">
              <a:xfrm>
                <a:off x="4876580" y="3232876"/>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2" name="Oval 71"/>
              <p:cNvSpPr>
                <a:spLocks noChangeArrowheads="1"/>
              </p:cNvSpPr>
              <p:nvPr/>
            </p:nvSpPr>
            <p:spPr bwMode="auto">
              <a:xfrm>
                <a:off x="4378105" y="32424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3" name="Oval 72"/>
              <p:cNvSpPr>
                <a:spLocks noChangeArrowheads="1"/>
              </p:cNvSpPr>
              <p:nvPr/>
            </p:nvSpPr>
            <p:spPr bwMode="auto">
              <a:xfrm>
                <a:off x="3182718" y="33567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4" name="Oval 73"/>
              <p:cNvSpPr>
                <a:spLocks noChangeArrowheads="1"/>
              </p:cNvSpPr>
              <p:nvPr/>
            </p:nvSpPr>
            <p:spPr bwMode="auto">
              <a:xfrm>
                <a:off x="3282730" y="3804376"/>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5" name="Oval 74"/>
              <p:cNvSpPr>
                <a:spLocks noChangeArrowheads="1"/>
              </p:cNvSpPr>
              <p:nvPr/>
            </p:nvSpPr>
            <p:spPr bwMode="auto">
              <a:xfrm>
                <a:off x="2982693" y="392820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6" name="Oval 75"/>
              <p:cNvSpPr>
                <a:spLocks noChangeArrowheads="1"/>
              </p:cNvSpPr>
              <p:nvPr/>
            </p:nvSpPr>
            <p:spPr bwMode="auto">
              <a:xfrm>
                <a:off x="4178080" y="4234588"/>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7" name="Oval 76"/>
              <p:cNvSpPr>
                <a:spLocks noChangeArrowheads="1"/>
              </p:cNvSpPr>
              <p:nvPr/>
            </p:nvSpPr>
            <p:spPr bwMode="auto">
              <a:xfrm>
                <a:off x="3581180" y="34710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8" name="Oval 77"/>
              <p:cNvSpPr>
                <a:spLocks noChangeArrowheads="1"/>
              </p:cNvSpPr>
              <p:nvPr/>
            </p:nvSpPr>
            <p:spPr bwMode="auto">
              <a:xfrm>
                <a:off x="4079655" y="3194776"/>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79" name="Oval 78"/>
              <p:cNvSpPr>
                <a:spLocks noChangeArrowheads="1"/>
              </p:cNvSpPr>
              <p:nvPr/>
            </p:nvSpPr>
            <p:spPr bwMode="auto">
              <a:xfrm>
                <a:off x="5275043" y="31281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0" name="Oval 79"/>
              <p:cNvSpPr>
                <a:spLocks noChangeArrowheads="1"/>
              </p:cNvSpPr>
              <p:nvPr/>
            </p:nvSpPr>
            <p:spPr bwMode="auto">
              <a:xfrm>
                <a:off x="4976593" y="2869338"/>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1" name="Oval 80"/>
              <p:cNvSpPr>
                <a:spLocks noChangeArrowheads="1"/>
              </p:cNvSpPr>
              <p:nvPr/>
            </p:nvSpPr>
            <p:spPr bwMode="auto">
              <a:xfrm>
                <a:off x="4378105" y="2878863"/>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2" name="Oval 81"/>
              <p:cNvSpPr>
                <a:spLocks noChangeArrowheads="1"/>
              </p:cNvSpPr>
              <p:nvPr/>
            </p:nvSpPr>
            <p:spPr bwMode="auto">
              <a:xfrm>
                <a:off x="5473480" y="2993163"/>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3" name="Oval 82"/>
              <p:cNvSpPr>
                <a:spLocks noChangeArrowheads="1"/>
              </p:cNvSpPr>
              <p:nvPr/>
            </p:nvSpPr>
            <p:spPr bwMode="auto">
              <a:xfrm>
                <a:off x="4178080" y="3442426"/>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4" name="Oval 83"/>
              <p:cNvSpPr>
                <a:spLocks noChangeArrowheads="1"/>
              </p:cNvSpPr>
              <p:nvPr/>
            </p:nvSpPr>
            <p:spPr bwMode="auto">
              <a:xfrm>
                <a:off x="4478118" y="356625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5" name="Oval 84"/>
              <p:cNvSpPr>
                <a:spLocks noChangeArrowheads="1"/>
              </p:cNvSpPr>
              <p:nvPr/>
            </p:nvSpPr>
            <p:spPr bwMode="auto">
              <a:xfrm>
                <a:off x="2684243" y="387105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6" name="Oval 85"/>
              <p:cNvSpPr>
                <a:spLocks noChangeArrowheads="1"/>
              </p:cNvSpPr>
              <p:nvPr/>
            </p:nvSpPr>
            <p:spPr bwMode="auto">
              <a:xfrm>
                <a:off x="3082705" y="3766276"/>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7" name="Oval 86"/>
              <p:cNvSpPr>
                <a:spLocks noChangeArrowheads="1"/>
              </p:cNvSpPr>
              <p:nvPr/>
            </p:nvSpPr>
            <p:spPr bwMode="auto">
              <a:xfrm>
                <a:off x="4378105" y="3490051"/>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8" name="Oval 87"/>
              <p:cNvSpPr>
                <a:spLocks noChangeArrowheads="1"/>
              </p:cNvSpPr>
              <p:nvPr/>
            </p:nvSpPr>
            <p:spPr bwMode="auto">
              <a:xfrm>
                <a:off x="5275043" y="31281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89" name="Oval 88"/>
              <p:cNvSpPr>
                <a:spLocks noChangeArrowheads="1"/>
              </p:cNvSpPr>
              <p:nvPr/>
            </p:nvSpPr>
            <p:spPr bwMode="auto">
              <a:xfrm>
                <a:off x="4378105" y="3164613"/>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0" name="Oval 89"/>
              <p:cNvSpPr>
                <a:spLocks noChangeArrowheads="1"/>
              </p:cNvSpPr>
              <p:nvPr/>
            </p:nvSpPr>
            <p:spPr bwMode="auto">
              <a:xfrm>
                <a:off x="3779618" y="3175726"/>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1" name="Oval 90"/>
              <p:cNvSpPr>
                <a:spLocks noChangeArrowheads="1"/>
              </p:cNvSpPr>
              <p:nvPr/>
            </p:nvSpPr>
            <p:spPr bwMode="auto">
              <a:xfrm>
                <a:off x="4278093" y="3288438"/>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2" name="Oval 91"/>
              <p:cNvSpPr>
                <a:spLocks noChangeArrowheads="1"/>
              </p:cNvSpPr>
              <p:nvPr/>
            </p:nvSpPr>
            <p:spPr bwMode="auto">
              <a:xfrm>
                <a:off x="4178080" y="373770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3" name="Oval 92"/>
              <p:cNvSpPr>
                <a:spLocks noChangeArrowheads="1"/>
              </p:cNvSpPr>
              <p:nvPr/>
            </p:nvSpPr>
            <p:spPr bwMode="auto">
              <a:xfrm>
                <a:off x="3381155" y="3861526"/>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4" name="Oval 93"/>
              <p:cNvSpPr>
                <a:spLocks noChangeArrowheads="1"/>
              </p:cNvSpPr>
              <p:nvPr/>
            </p:nvSpPr>
            <p:spPr bwMode="auto">
              <a:xfrm>
                <a:off x="3282730" y="4167913"/>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5" name="Oval 94"/>
              <p:cNvSpPr>
                <a:spLocks noChangeArrowheads="1"/>
              </p:cNvSpPr>
              <p:nvPr/>
            </p:nvSpPr>
            <p:spPr bwMode="auto">
              <a:xfrm>
                <a:off x="4079655" y="35091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6" name="Oval 95"/>
              <p:cNvSpPr>
                <a:spLocks noChangeArrowheads="1"/>
              </p:cNvSpPr>
              <p:nvPr/>
            </p:nvSpPr>
            <p:spPr bwMode="auto">
              <a:xfrm>
                <a:off x="4876580" y="3232876"/>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7" name="Oval 96"/>
              <p:cNvSpPr>
                <a:spLocks noChangeArrowheads="1"/>
              </p:cNvSpPr>
              <p:nvPr/>
            </p:nvSpPr>
            <p:spPr bwMode="auto">
              <a:xfrm>
                <a:off x="4976593" y="2869338"/>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8" name="Oval 97"/>
              <p:cNvSpPr>
                <a:spLocks noChangeArrowheads="1"/>
              </p:cNvSpPr>
              <p:nvPr/>
            </p:nvSpPr>
            <p:spPr bwMode="auto">
              <a:xfrm>
                <a:off x="4378105" y="3164613"/>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99" name="Oval 98"/>
              <p:cNvSpPr>
                <a:spLocks noChangeArrowheads="1"/>
              </p:cNvSpPr>
              <p:nvPr/>
            </p:nvSpPr>
            <p:spPr bwMode="auto">
              <a:xfrm>
                <a:off x="4776568" y="2916963"/>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0" name="Oval 99"/>
              <p:cNvSpPr>
                <a:spLocks noChangeArrowheads="1"/>
              </p:cNvSpPr>
              <p:nvPr/>
            </p:nvSpPr>
            <p:spPr bwMode="auto">
              <a:xfrm>
                <a:off x="4676555" y="3032851"/>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1" name="Oval 100"/>
              <p:cNvSpPr>
                <a:spLocks noChangeArrowheads="1"/>
              </p:cNvSpPr>
              <p:nvPr/>
            </p:nvSpPr>
            <p:spPr bwMode="auto">
              <a:xfrm>
                <a:off x="2784255" y="3480526"/>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2" name="Oval 101"/>
              <p:cNvSpPr>
                <a:spLocks noChangeArrowheads="1"/>
              </p:cNvSpPr>
              <p:nvPr/>
            </p:nvSpPr>
            <p:spPr bwMode="auto">
              <a:xfrm>
                <a:off x="5175030" y="3604351"/>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3" name="Oval 102"/>
              <p:cNvSpPr>
                <a:spLocks noChangeArrowheads="1"/>
              </p:cNvSpPr>
              <p:nvPr/>
            </p:nvSpPr>
            <p:spPr bwMode="auto">
              <a:xfrm>
                <a:off x="2982693" y="3910738"/>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4" name="Oval 103"/>
              <p:cNvSpPr>
                <a:spLocks noChangeArrowheads="1"/>
              </p:cNvSpPr>
              <p:nvPr/>
            </p:nvSpPr>
            <p:spPr bwMode="auto">
              <a:xfrm>
                <a:off x="3879630" y="3518626"/>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5" name="Oval 104"/>
              <p:cNvSpPr>
                <a:spLocks noChangeArrowheads="1"/>
              </p:cNvSpPr>
              <p:nvPr/>
            </p:nvSpPr>
            <p:spPr bwMode="auto">
              <a:xfrm>
                <a:off x="4378105" y="32424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6" name="Oval 105"/>
              <p:cNvSpPr>
                <a:spLocks noChangeArrowheads="1"/>
              </p:cNvSpPr>
              <p:nvPr/>
            </p:nvSpPr>
            <p:spPr bwMode="auto">
              <a:xfrm>
                <a:off x="4378105" y="2878863"/>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7" name="Oval 106"/>
              <p:cNvSpPr>
                <a:spLocks noChangeArrowheads="1"/>
              </p:cNvSpPr>
              <p:nvPr/>
            </p:nvSpPr>
            <p:spPr bwMode="auto">
              <a:xfrm>
                <a:off x="3779618" y="3175726"/>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8" name="Oval 107"/>
              <p:cNvSpPr>
                <a:spLocks noChangeArrowheads="1"/>
              </p:cNvSpPr>
              <p:nvPr/>
            </p:nvSpPr>
            <p:spPr bwMode="auto">
              <a:xfrm>
                <a:off x="4776568" y="2916963"/>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09" name="Oval 108"/>
              <p:cNvSpPr>
                <a:spLocks noChangeArrowheads="1"/>
              </p:cNvSpPr>
              <p:nvPr/>
            </p:nvSpPr>
            <p:spPr bwMode="auto">
              <a:xfrm>
                <a:off x="4278093" y="3040788"/>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10" name="Oval 109"/>
              <p:cNvSpPr>
                <a:spLocks noChangeArrowheads="1"/>
              </p:cNvSpPr>
              <p:nvPr/>
            </p:nvSpPr>
            <p:spPr bwMode="auto">
              <a:xfrm>
                <a:off x="5275043" y="3490051"/>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11" name="Oval 110"/>
              <p:cNvSpPr>
                <a:spLocks noChangeArrowheads="1"/>
              </p:cNvSpPr>
              <p:nvPr/>
            </p:nvSpPr>
            <p:spPr bwMode="auto">
              <a:xfrm>
                <a:off x="3979643" y="3613876"/>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12" name="Oval 111"/>
              <p:cNvSpPr>
                <a:spLocks noChangeArrowheads="1"/>
              </p:cNvSpPr>
              <p:nvPr/>
            </p:nvSpPr>
            <p:spPr bwMode="auto">
              <a:xfrm>
                <a:off x="3879630" y="3920263"/>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13" name="Oval 112"/>
              <p:cNvSpPr>
                <a:spLocks noChangeArrowheads="1"/>
              </p:cNvSpPr>
              <p:nvPr/>
            </p:nvSpPr>
            <p:spPr bwMode="auto">
              <a:xfrm>
                <a:off x="3481168" y="3632926"/>
                <a:ext cx="133350" cy="130175"/>
              </a:xfrm>
              <a:prstGeom prst="ellipse">
                <a:avLst/>
              </a:prstGeom>
              <a:solidFill>
                <a:schemeClr val="accent1">
                  <a:lumMod val="20000"/>
                  <a:lumOff val="80000"/>
                </a:schemeClr>
              </a:solidFill>
              <a:ln w="26988">
                <a:solidFill>
                  <a:srgbClr val="0000FF"/>
                </a:solidFill>
                <a:round/>
                <a:headEnd/>
                <a:tailEnd/>
              </a:ln>
            </p:spPr>
            <p:txBody>
              <a:bodyPr/>
              <a:lstStyle/>
              <a:p>
                <a:endParaRPr lang="en-GB" dirty="0"/>
              </a:p>
            </p:txBody>
          </p:sp>
          <p:sp>
            <p:nvSpPr>
              <p:cNvPr id="114" name="Oval 113"/>
              <p:cNvSpPr>
                <a:spLocks noChangeArrowheads="1"/>
              </p:cNvSpPr>
              <p:nvPr/>
            </p:nvSpPr>
            <p:spPr bwMode="auto">
              <a:xfrm>
                <a:off x="3182718" y="335670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15" name="Oval 114"/>
              <p:cNvSpPr>
                <a:spLocks noChangeArrowheads="1"/>
              </p:cNvSpPr>
              <p:nvPr/>
            </p:nvSpPr>
            <p:spPr bwMode="auto">
              <a:xfrm>
                <a:off x="5473480" y="2993163"/>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16" name="Oval 115"/>
              <p:cNvSpPr>
                <a:spLocks noChangeArrowheads="1"/>
              </p:cNvSpPr>
              <p:nvPr/>
            </p:nvSpPr>
            <p:spPr bwMode="auto">
              <a:xfrm>
                <a:off x="4278093" y="3288438"/>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17" name="Oval 116"/>
              <p:cNvSpPr>
                <a:spLocks noChangeArrowheads="1"/>
              </p:cNvSpPr>
              <p:nvPr/>
            </p:nvSpPr>
            <p:spPr bwMode="auto">
              <a:xfrm>
                <a:off x="4676555" y="3032851"/>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18" name="Oval 117"/>
              <p:cNvSpPr>
                <a:spLocks noChangeArrowheads="1"/>
              </p:cNvSpPr>
              <p:nvPr/>
            </p:nvSpPr>
            <p:spPr bwMode="auto">
              <a:xfrm>
                <a:off x="4278093" y="3040788"/>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19" name="Oval 118"/>
              <p:cNvSpPr>
                <a:spLocks noChangeArrowheads="1"/>
              </p:cNvSpPr>
              <p:nvPr/>
            </p:nvSpPr>
            <p:spPr bwMode="auto">
              <a:xfrm>
                <a:off x="3879630" y="360435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0" name="Oval 119"/>
              <p:cNvSpPr>
                <a:spLocks noChangeArrowheads="1"/>
              </p:cNvSpPr>
              <p:nvPr/>
            </p:nvSpPr>
            <p:spPr bwMode="auto">
              <a:xfrm>
                <a:off x="4378105" y="3729763"/>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1" name="Oval 120"/>
              <p:cNvSpPr>
                <a:spLocks noChangeArrowheads="1"/>
              </p:cNvSpPr>
              <p:nvPr/>
            </p:nvSpPr>
            <p:spPr bwMode="auto">
              <a:xfrm>
                <a:off x="3779618" y="4034563"/>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2" name="Oval 121"/>
              <p:cNvSpPr>
                <a:spLocks noChangeArrowheads="1"/>
              </p:cNvSpPr>
              <p:nvPr/>
            </p:nvSpPr>
            <p:spPr bwMode="auto">
              <a:xfrm>
                <a:off x="4079655" y="4082188"/>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3" name="Oval 122"/>
              <p:cNvSpPr>
                <a:spLocks noChangeArrowheads="1"/>
              </p:cNvSpPr>
              <p:nvPr/>
            </p:nvSpPr>
            <p:spPr bwMode="auto">
              <a:xfrm>
                <a:off x="3282730" y="3804376"/>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4" name="Oval 123"/>
              <p:cNvSpPr>
                <a:spLocks noChangeArrowheads="1"/>
              </p:cNvSpPr>
              <p:nvPr/>
            </p:nvSpPr>
            <p:spPr bwMode="auto">
              <a:xfrm>
                <a:off x="4178080" y="3442426"/>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5" name="Oval 124"/>
              <p:cNvSpPr>
                <a:spLocks noChangeArrowheads="1"/>
              </p:cNvSpPr>
              <p:nvPr/>
            </p:nvSpPr>
            <p:spPr bwMode="auto">
              <a:xfrm>
                <a:off x="4178080" y="373770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6" name="Oval 125"/>
              <p:cNvSpPr>
                <a:spLocks noChangeArrowheads="1"/>
              </p:cNvSpPr>
              <p:nvPr/>
            </p:nvSpPr>
            <p:spPr bwMode="auto">
              <a:xfrm>
                <a:off x="2784255" y="3480526"/>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7" name="Oval 126"/>
              <p:cNvSpPr>
                <a:spLocks noChangeArrowheads="1"/>
              </p:cNvSpPr>
              <p:nvPr/>
            </p:nvSpPr>
            <p:spPr bwMode="auto">
              <a:xfrm>
                <a:off x="5275043" y="3490051"/>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8" name="Oval 127"/>
              <p:cNvSpPr>
                <a:spLocks noChangeArrowheads="1"/>
              </p:cNvSpPr>
              <p:nvPr/>
            </p:nvSpPr>
            <p:spPr bwMode="auto">
              <a:xfrm>
                <a:off x="3879630" y="360435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29" name="Oval 128"/>
              <p:cNvSpPr>
                <a:spLocks noChangeArrowheads="1"/>
              </p:cNvSpPr>
              <p:nvPr/>
            </p:nvSpPr>
            <p:spPr bwMode="auto">
              <a:xfrm>
                <a:off x="1985743" y="417585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0" name="Oval 129"/>
              <p:cNvSpPr>
                <a:spLocks noChangeArrowheads="1"/>
              </p:cNvSpPr>
              <p:nvPr/>
            </p:nvSpPr>
            <p:spPr bwMode="auto">
              <a:xfrm>
                <a:off x="3082705" y="4482238"/>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1" name="Oval 130"/>
              <p:cNvSpPr>
                <a:spLocks noChangeArrowheads="1"/>
              </p:cNvSpPr>
              <p:nvPr/>
            </p:nvSpPr>
            <p:spPr bwMode="auto">
              <a:xfrm>
                <a:off x="3481168" y="4206013"/>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2" name="Oval 131"/>
              <p:cNvSpPr>
                <a:spLocks noChangeArrowheads="1"/>
              </p:cNvSpPr>
              <p:nvPr/>
            </p:nvSpPr>
            <p:spPr bwMode="auto">
              <a:xfrm>
                <a:off x="2982693" y="392820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3" name="Oval 132"/>
              <p:cNvSpPr>
                <a:spLocks noChangeArrowheads="1"/>
              </p:cNvSpPr>
              <p:nvPr/>
            </p:nvSpPr>
            <p:spPr bwMode="auto">
              <a:xfrm>
                <a:off x="4478118" y="3566251"/>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4" name="Oval 133"/>
              <p:cNvSpPr>
                <a:spLocks noChangeArrowheads="1"/>
              </p:cNvSpPr>
              <p:nvPr/>
            </p:nvSpPr>
            <p:spPr bwMode="auto">
              <a:xfrm>
                <a:off x="3381155" y="3861526"/>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5" name="Oval 134"/>
              <p:cNvSpPr>
                <a:spLocks noChangeArrowheads="1"/>
              </p:cNvSpPr>
              <p:nvPr/>
            </p:nvSpPr>
            <p:spPr bwMode="auto">
              <a:xfrm>
                <a:off x="5175030" y="3604351"/>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6" name="Oval 135"/>
              <p:cNvSpPr>
                <a:spLocks noChangeArrowheads="1"/>
              </p:cNvSpPr>
              <p:nvPr/>
            </p:nvSpPr>
            <p:spPr bwMode="auto">
              <a:xfrm>
                <a:off x="3979643" y="3613876"/>
                <a:ext cx="131763"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7" name="Oval 136"/>
              <p:cNvSpPr>
                <a:spLocks noChangeArrowheads="1"/>
              </p:cNvSpPr>
              <p:nvPr/>
            </p:nvSpPr>
            <p:spPr bwMode="auto">
              <a:xfrm>
                <a:off x="4378105" y="3729763"/>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 name="Oval 137"/>
              <p:cNvSpPr>
                <a:spLocks noChangeArrowheads="1"/>
              </p:cNvSpPr>
              <p:nvPr/>
            </p:nvSpPr>
            <p:spPr bwMode="auto">
              <a:xfrm>
                <a:off x="1985743" y="417585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9" name="Oval 138"/>
              <p:cNvSpPr>
                <a:spLocks noChangeArrowheads="1"/>
              </p:cNvSpPr>
              <p:nvPr/>
            </p:nvSpPr>
            <p:spPr bwMode="auto">
              <a:xfrm>
                <a:off x="1587280" y="4606063"/>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0" name="Oval 139"/>
              <p:cNvSpPr>
                <a:spLocks noChangeArrowheads="1"/>
              </p:cNvSpPr>
              <p:nvPr/>
            </p:nvSpPr>
            <p:spPr bwMode="auto">
              <a:xfrm>
                <a:off x="2784255" y="4510813"/>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1" name="Oval 140"/>
              <p:cNvSpPr>
                <a:spLocks noChangeArrowheads="1"/>
              </p:cNvSpPr>
              <p:nvPr/>
            </p:nvSpPr>
            <p:spPr bwMode="auto">
              <a:xfrm>
                <a:off x="4178080" y="4234588"/>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2" name="Oval 141"/>
              <p:cNvSpPr>
                <a:spLocks noChangeArrowheads="1"/>
              </p:cNvSpPr>
              <p:nvPr/>
            </p:nvSpPr>
            <p:spPr bwMode="auto">
              <a:xfrm>
                <a:off x="2684243" y="3871051"/>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3" name="Oval 142"/>
              <p:cNvSpPr>
                <a:spLocks noChangeArrowheads="1"/>
              </p:cNvSpPr>
              <p:nvPr/>
            </p:nvSpPr>
            <p:spPr bwMode="auto">
              <a:xfrm>
                <a:off x="3282730" y="4167913"/>
                <a:ext cx="131763"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4" name="Oval 143"/>
              <p:cNvSpPr>
                <a:spLocks noChangeArrowheads="1"/>
              </p:cNvSpPr>
              <p:nvPr/>
            </p:nvSpPr>
            <p:spPr bwMode="auto">
              <a:xfrm>
                <a:off x="2982693" y="3910738"/>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5" name="Oval 144"/>
              <p:cNvSpPr>
                <a:spLocks noChangeArrowheads="1"/>
              </p:cNvSpPr>
              <p:nvPr/>
            </p:nvSpPr>
            <p:spPr bwMode="auto">
              <a:xfrm>
                <a:off x="3879630" y="3920263"/>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6" name="Oval 145"/>
              <p:cNvSpPr>
                <a:spLocks noChangeArrowheads="1"/>
              </p:cNvSpPr>
              <p:nvPr/>
            </p:nvSpPr>
            <p:spPr bwMode="auto">
              <a:xfrm>
                <a:off x="3779618" y="4034563"/>
                <a:ext cx="133350" cy="130175"/>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7" name="Oval 146"/>
              <p:cNvSpPr>
                <a:spLocks noChangeArrowheads="1"/>
              </p:cNvSpPr>
              <p:nvPr/>
            </p:nvSpPr>
            <p:spPr bwMode="auto">
              <a:xfrm>
                <a:off x="3082705" y="4482238"/>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8" name="Oval 147"/>
              <p:cNvSpPr>
                <a:spLocks noChangeArrowheads="1"/>
              </p:cNvSpPr>
              <p:nvPr/>
            </p:nvSpPr>
            <p:spPr bwMode="auto">
              <a:xfrm>
                <a:off x="1587280" y="4606063"/>
                <a:ext cx="133350" cy="131763"/>
              </a:xfrm>
              <a:prstGeom prst="ellipse">
                <a:avLst/>
              </a:prstGeom>
              <a:noFill/>
              <a:ln w="269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49" name="Line 413"/>
              <p:cNvSpPr>
                <a:spLocks noChangeShapeType="1"/>
              </p:cNvSpPr>
              <p:nvPr/>
            </p:nvSpPr>
            <p:spPr bwMode="auto">
              <a:xfrm flipV="1">
                <a:off x="3430368" y="387422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0" name="Line 414"/>
              <p:cNvSpPr>
                <a:spLocks noChangeShapeType="1"/>
              </p:cNvSpPr>
              <p:nvPr/>
            </p:nvSpPr>
            <p:spPr bwMode="auto">
              <a:xfrm flipV="1">
                <a:off x="3452593" y="3866288"/>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1" name="Line 415"/>
              <p:cNvSpPr>
                <a:spLocks noChangeShapeType="1"/>
              </p:cNvSpPr>
              <p:nvPr/>
            </p:nvSpPr>
            <p:spPr bwMode="auto">
              <a:xfrm flipV="1">
                <a:off x="3473230" y="3858351"/>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2" name="Line 416"/>
              <p:cNvSpPr>
                <a:spLocks noChangeShapeType="1"/>
              </p:cNvSpPr>
              <p:nvPr/>
            </p:nvSpPr>
            <p:spPr bwMode="auto">
              <a:xfrm flipV="1">
                <a:off x="3493868" y="3850413"/>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3" name="Line 417"/>
              <p:cNvSpPr>
                <a:spLocks noChangeShapeType="1"/>
              </p:cNvSpPr>
              <p:nvPr/>
            </p:nvSpPr>
            <p:spPr bwMode="auto">
              <a:xfrm flipV="1">
                <a:off x="3514505" y="3844063"/>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4" name="Line 418"/>
              <p:cNvSpPr>
                <a:spLocks noChangeShapeType="1"/>
              </p:cNvSpPr>
              <p:nvPr/>
            </p:nvSpPr>
            <p:spPr bwMode="auto">
              <a:xfrm flipV="1">
                <a:off x="3535143" y="383612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5" name="Line 419"/>
              <p:cNvSpPr>
                <a:spLocks noChangeShapeType="1"/>
              </p:cNvSpPr>
              <p:nvPr/>
            </p:nvSpPr>
            <p:spPr bwMode="auto">
              <a:xfrm flipV="1">
                <a:off x="3555780" y="382818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6" name="Line 420"/>
              <p:cNvSpPr>
                <a:spLocks noChangeShapeType="1"/>
              </p:cNvSpPr>
              <p:nvPr/>
            </p:nvSpPr>
            <p:spPr bwMode="auto">
              <a:xfrm flipV="1">
                <a:off x="3576418" y="382025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7" name="Line 421"/>
              <p:cNvSpPr>
                <a:spLocks noChangeShapeType="1"/>
              </p:cNvSpPr>
              <p:nvPr/>
            </p:nvSpPr>
            <p:spPr bwMode="auto">
              <a:xfrm flipV="1">
                <a:off x="3597055" y="38123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8" name="Line 422"/>
              <p:cNvSpPr>
                <a:spLocks noChangeShapeType="1"/>
              </p:cNvSpPr>
              <p:nvPr/>
            </p:nvSpPr>
            <p:spPr bwMode="auto">
              <a:xfrm flipV="1">
                <a:off x="3617693" y="3804376"/>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59" name="Line 423"/>
              <p:cNvSpPr>
                <a:spLocks noChangeShapeType="1"/>
              </p:cNvSpPr>
              <p:nvPr/>
            </p:nvSpPr>
            <p:spPr bwMode="auto">
              <a:xfrm flipV="1">
                <a:off x="3638330" y="3796438"/>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0" name="Line 424"/>
              <p:cNvSpPr>
                <a:spLocks noChangeShapeType="1"/>
              </p:cNvSpPr>
              <p:nvPr/>
            </p:nvSpPr>
            <p:spPr bwMode="auto">
              <a:xfrm flipV="1">
                <a:off x="3660555" y="3790088"/>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1" name="Line 425"/>
              <p:cNvSpPr>
                <a:spLocks noChangeShapeType="1"/>
              </p:cNvSpPr>
              <p:nvPr/>
            </p:nvSpPr>
            <p:spPr bwMode="auto">
              <a:xfrm flipV="1">
                <a:off x="3681193" y="3782151"/>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2" name="Line 426"/>
              <p:cNvSpPr>
                <a:spLocks noChangeShapeType="1"/>
              </p:cNvSpPr>
              <p:nvPr/>
            </p:nvSpPr>
            <p:spPr bwMode="auto">
              <a:xfrm flipV="1">
                <a:off x="3701830" y="37742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3" name="Line 427"/>
              <p:cNvSpPr>
                <a:spLocks noChangeShapeType="1"/>
              </p:cNvSpPr>
              <p:nvPr/>
            </p:nvSpPr>
            <p:spPr bwMode="auto">
              <a:xfrm flipV="1">
                <a:off x="3722468" y="37662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4" name="Line 428"/>
              <p:cNvSpPr>
                <a:spLocks noChangeShapeType="1"/>
              </p:cNvSpPr>
              <p:nvPr/>
            </p:nvSpPr>
            <p:spPr bwMode="auto">
              <a:xfrm flipV="1">
                <a:off x="3743105" y="3759926"/>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5" name="Line 429"/>
              <p:cNvSpPr>
                <a:spLocks noChangeShapeType="1"/>
              </p:cNvSpPr>
              <p:nvPr/>
            </p:nvSpPr>
            <p:spPr bwMode="auto">
              <a:xfrm flipV="1">
                <a:off x="3763743" y="375198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6" name="Line 430"/>
              <p:cNvSpPr>
                <a:spLocks noChangeShapeType="1"/>
              </p:cNvSpPr>
              <p:nvPr/>
            </p:nvSpPr>
            <p:spPr bwMode="auto">
              <a:xfrm flipV="1">
                <a:off x="3784380" y="374405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7" name="Line 431"/>
              <p:cNvSpPr>
                <a:spLocks noChangeShapeType="1"/>
              </p:cNvSpPr>
              <p:nvPr/>
            </p:nvSpPr>
            <p:spPr bwMode="auto">
              <a:xfrm flipV="1">
                <a:off x="3805018" y="37361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8" name="Line 432"/>
              <p:cNvSpPr>
                <a:spLocks noChangeShapeType="1"/>
              </p:cNvSpPr>
              <p:nvPr/>
            </p:nvSpPr>
            <p:spPr bwMode="auto">
              <a:xfrm flipV="1">
                <a:off x="3825655" y="3729763"/>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69" name="Line 433"/>
              <p:cNvSpPr>
                <a:spLocks noChangeShapeType="1"/>
              </p:cNvSpPr>
              <p:nvPr/>
            </p:nvSpPr>
            <p:spPr bwMode="auto">
              <a:xfrm flipV="1">
                <a:off x="3846293" y="3720238"/>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0" name="Line 434"/>
              <p:cNvSpPr>
                <a:spLocks noChangeShapeType="1"/>
              </p:cNvSpPr>
              <p:nvPr/>
            </p:nvSpPr>
            <p:spPr bwMode="auto">
              <a:xfrm flipV="1">
                <a:off x="3868518" y="3712301"/>
                <a:ext cx="3175"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1" name="Line 435"/>
              <p:cNvSpPr>
                <a:spLocks noChangeShapeType="1"/>
              </p:cNvSpPr>
              <p:nvPr/>
            </p:nvSpPr>
            <p:spPr bwMode="auto">
              <a:xfrm flipV="1">
                <a:off x="3889155" y="3705951"/>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2" name="Line 436"/>
              <p:cNvSpPr>
                <a:spLocks noChangeShapeType="1"/>
              </p:cNvSpPr>
              <p:nvPr/>
            </p:nvSpPr>
            <p:spPr bwMode="auto">
              <a:xfrm flipV="1">
                <a:off x="3909793" y="36980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3" name="Line 437"/>
              <p:cNvSpPr>
                <a:spLocks noChangeShapeType="1"/>
              </p:cNvSpPr>
              <p:nvPr/>
            </p:nvSpPr>
            <p:spPr bwMode="auto">
              <a:xfrm flipV="1">
                <a:off x="3930430" y="3690076"/>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4" name="Line 438"/>
              <p:cNvSpPr>
                <a:spLocks noChangeShapeType="1"/>
              </p:cNvSpPr>
              <p:nvPr/>
            </p:nvSpPr>
            <p:spPr bwMode="auto">
              <a:xfrm flipV="1">
                <a:off x="3951068" y="3682138"/>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5" name="Line 439"/>
              <p:cNvSpPr>
                <a:spLocks noChangeShapeType="1"/>
              </p:cNvSpPr>
              <p:nvPr/>
            </p:nvSpPr>
            <p:spPr bwMode="auto">
              <a:xfrm flipV="1">
                <a:off x="3971705" y="3675788"/>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6" name="Line 440"/>
              <p:cNvSpPr>
                <a:spLocks noChangeShapeType="1"/>
              </p:cNvSpPr>
              <p:nvPr/>
            </p:nvSpPr>
            <p:spPr bwMode="auto">
              <a:xfrm flipV="1">
                <a:off x="3992343" y="366785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7" name="Line 441"/>
              <p:cNvSpPr>
                <a:spLocks noChangeShapeType="1"/>
              </p:cNvSpPr>
              <p:nvPr/>
            </p:nvSpPr>
            <p:spPr bwMode="auto">
              <a:xfrm flipV="1">
                <a:off x="4012980" y="36599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8" name="Line 442"/>
              <p:cNvSpPr>
                <a:spLocks noChangeShapeType="1"/>
              </p:cNvSpPr>
              <p:nvPr/>
            </p:nvSpPr>
            <p:spPr bwMode="auto">
              <a:xfrm flipV="1">
                <a:off x="4033618" y="36519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79" name="Line 443"/>
              <p:cNvSpPr>
                <a:spLocks noChangeShapeType="1"/>
              </p:cNvSpPr>
              <p:nvPr/>
            </p:nvSpPr>
            <p:spPr bwMode="auto">
              <a:xfrm flipV="1">
                <a:off x="4055843" y="3645626"/>
                <a:ext cx="3175"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0" name="Line 444"/>
              <p:cNvSpPr>
                <a:spLocks noChangeShapeType="1"/>
              </p:cNvSpPr>
              <p:nvPr/>
            </p:nvSpPr>
            <p:spPr bwMode="auto">
              <a:xfrm flipV="1">
                <a:off x="4076480" y="3637688"/>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1" name="Line 445"/>
              <p:cNvSpPr>
                <a:spLocks noChangeShapeType="1"/>
              </p:cNvSpPr>
              <p:nvPr/>
            </p:nvSpPr>
            <p:spPr bwMode="auto">
              <a:xfrm flipV="1">
                <a:off x="4097118" y="3629751"/>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2" name="Line 446"/>
              <p:cNvSpPr>
                <a:spLocks noChangeShapeType="1"/>
              </p:cNvSpPr>
              <p:nvPr/>
            </p:nvSpPr>
            <p:spPr bwMode="auto">
              <a:xfrm flipV="1">
                <a:off x="4117755" y="36218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3" name="Line 447"/>
              <p:cNvSpPr>
                <a:spLocks noChangeShapeType="1"/>
              </p:cNvSpPr>
              <p:nvPr/>
            </p:nvSpPr>
            <p:spPr bwMode="auto">
              <a:xfrm flipV="1">
                <a:off x="4138393" y="36138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4" name="Line 448"/>
              <p:cNvSpPr>
                <a:spLocks noChangeShapeType="1"/>
              </p:cNvSpPr>
              <p:nvPr/>
            </p:nvSpPr>
            <p:spPr bwMode="auto">
              <a:xfrm flipV="1">
                <a:off x="4159030" y="3605938"/>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5" name="Line 449"/>
              <p:cNvSpPr>
                <a:spLocks noChangeShapeType="1"/>
              </p:cNvSpPr>
              <p:nvPr/>
            </p:nvSpPr>
            <p:spPr bwMode="auto">
              <a:xfrm flipV="1">
                <a:off x="4179668" y="3598001"/>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6" name="Line 450"/>
              <p:cNvSpPr>
                <a:spLocks noChangeShapeType="1"/>
              </p:cNvSpPr>
              <p:nvPr/>
            </p:nvSpPr>
            <p:spPr bwMode="auto">
              <a:xfrm flipV="1">
                <a:off x="4200305" y="359165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7" name="Line 451"/>
              <p:cNvSpPr>
                <a:spLocks noChangeShapeType="1"/>
              </p:cNvSpPr>
              <p:nvPr/>
            </p:nvSpPr>
            <p:spPr bwMode="auto">
              <a:xfrm flipV="1">
                <a:off x="4220943" y="35837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8" name="Line 452"/>
              <p:cNvSpPr>
                <a:spLocks noChangeShapeType="1"/>
              </p:cNvSpPr>
              <p:nvPr/>
            </p:nvSpPr>
            <p:spPr bwMode="auto">
              <a:xfrm flipV="1">
                <a:off x="4241580" y="35757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89" name="Line 453"/>
              <p:cNvSpPr>
                <a:spLocks noChangeShapeType="1"/>
              </p:cNvSpPr>
              <p:nvPr/>
            </p:nvSpPr>
            <p:spPr bwMode="auto">
              <a:xfrm flipV="1">
                <a:off x="4263805" y="3567838"/>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0" name="Line 454"/>
              <p:cNvSpPr>
                <a:spLocks noChangeShapeType="1"/>
              </p:cNvSpPr>
              <p:nvPr/>
            </p:nvSpPr>
            <p:spPr bwMode="auto">
              <a:xfrm flipV="1">
                <a:off x="4284443" y="3561488"/>
                <a:ext cx="3175"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1" name="Line 455"/>
              <p:cNvSpPr>
                <a:spLocks noChangeShapeType="1"/>
              </p:cNvSpPr>
              <p:nvPr/>
            </p:nvSpPr>
            <p:spPr bwMode="auto">
              <a:xfrm flipV="1">
                <a:off x="4305080" y="355355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2" name="Line 456"/>
              <p:cNvSpPr>
                <a:spLocks noChangeShapeType="1"/>
              </p:cNvSpPr>
              <p:nvPr/>
            </p:nvSpPr>
            <p:spPr bwMode="auto">
              <a:xfrm flipV="1">
                <a:off x="4325718" y="35456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3" name="Line 457"/>
              <p:cNvSpPr>
                <a:spLocks noChangeShapeType="1"/>
              </p:cNvSpPr>
              <p:nvPr/>
            </p:nvSpPr>
            <p:spPr bwMode="auto">
              <a:xfrm flipV="1">
                <a:off x="4346355" y="35376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4" name="Line 458"/>
              <p:cNvSpPr>
                <a:spLocks noChangeShapeType="1"/>
              </p:cNvSpPr>
              <p:nvPr/>
            </p:nvSpPr>
            <p:spPr bwMode="auto">
              <a:xfrm flipV="1">
                <a:off x="4366993" y="3531326"/>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5" name="Line 459"/>
              <p:cNvSpPr>
                <a:spLocks noChangeShapeType="1"/>
              </p:cNvSpPr>
              <p:nvPr/>
            </p:nvSpPr>
            <p:spPr bwMode="auto">
              <a:xfrm flipV="1">
                <a:off x="4387630" y="3521801"/>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6" name="Line 460"/>
              <p:cNvSpPr>
                <a:spLocks noChangeShapeType="1"/>
              </p:cNvSpPr>
              <p:nvPr/>
            </p:nvSpPr>
            <p:spPr bwMode="auto">
              <a:xfrm flipV="1">
                <a:off x="4408268" y="3513863"/>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7" name="Line 461"/>
              <p:cNvSpPr>
                <a:spLocks noChangeShapeType="1"/>
              </p:cNvSpPr>
              <p:nvPr/>
            </p:nvSpPr>
            <p:spPr bwMode="auto">
              <a:xfrm flipV="1">
                <a:off x="4428905" y="35075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8" name="Line 462"/>
              <p:cNvSpPr>
                <a:spLocks noChangeShapeType="1"/>
              </p:cNvSpPr>
              <p:nvPr/>
            </p:nvSpPr>
            <p:spPr bwMode="auto">
              <a:xfrm flipV="1">
                <a:off x="4449543" y="34995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9" name="Line 463"/>
              <p:cNvSpPr>
                <a:spLocks noChangeShapeType="1"/>
              </p:cNvSpPr>
              <p:nvPr/>
            </p:nvSpPr>
            <p:spPr bwMode="auto">
              <a:xfrm flipV="1">
                <a:off x="4471768" y="3491638"/>
                <a:ext cx="3175"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0" name="Line 464"/>
              <p:cNvSpPr>
                <a:spLocks noChangeShapeType="1"/>
              </p:cNvSpPr>
              <p:nvPr/>
            </p:nvSpPr>
            <p:spPr bwMode="auto">
              <a:xfrm flipV="1">
                <a:off x="4492405" y="3483701"/>
                <a:ext cx="3175"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1" name="Line 465"/>
              <p:cNvSpPr>
                <a:spLocks noChangeShapeType="1"/>
              </p:cNvSpPr>
              <p:nvPr/>
            </p:nvSpPr>
            <p:spPr bwMode="auto">
              <a:xfrm flipV="1">
                <a:off x="4513043" y="3477351"/>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2" name="Line 466"/>
              <p:cNvSpPr>
                <a:spLocks noChangeShapeType="1"/>
              </p:cNvSpPr>
              <p:nvPr/>
            </p:nvSpPr>
            <p:spPr bwMode="auto">
              <a:xfrm flipV="1">
                <a:off x="4533680" y="34694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3" name="Line 467"/>
              <p:cNvSpPr>
                <a:spLocks noChangeShapeType="1"/>
              </p:cNvSpPr>
              <p:nvPr/>
            </p:nvSpPr>
            <p:spPr bwMode="auto">
              <a:xfrm flipV="1">
                <a:off x="4554318" y="34614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4" name="Line 468"/>
              <p:cNvSpPr>
                <a:spLocks noChangeShapeType="1"/>
              </p:cNvSpPr>
              <p:nvPr/>
            </p:nvSpPr>
            <p:spPr bwMode="auto">
              <a:xfrm flipV="1">
                <a:off x="4574955" y="345353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5" name="Line 469"/>
              <p:cNvSpPr>
                <a:spLocks noChangeShapeType="1"/>
              </p:cNvSpPr>
              <p:nvPr/>
            </p:nvSpPr>
            <p:spPr bwMode="auto">
              <a:xfrm flipV="1">
                <a:off x="4595593" y="3447188"/>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6" name="Line 470"/>
              <p:cNvSpPr>
                <a:spLocks noChangeShapeType="1"/>
              </p:cNvSpPr>
              <p:nvPr/>
            </p:nvSpPr>
            <p:spPr bwMode="auto">
              <a:xfrm flipV="1">
                <a:off x="4616230" y="343925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7" name="Line 471"/>
              <p:cNvSpPr>
                <a:spLocks noChangeShapeType="1"/>
              </p:cNvSpPr>
              <p:nvPr/>
            </p:nvSpPr>
            <p:spPr bwMode="auto">
              <a:xfrm flipV="1">
                <a:off x="4636868" y="3429726"/>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8" name="Line 472"/>
              <p:cNvSpPr>
                <a:spLocks noChangeShapeType="1"/>
              </p:cNvSpPr>
              <p:nvPr/>
            </p:nvSpPr>
            <p:spPr bwMode="auto">
              <a:xfrm flipV="1">
                <a:off x="4659093" y="3423376"/>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9" name="Line 473"/>
              <p:cNvSpPr>
                <a:spLocks noChangeShapeType="1"/>
              </p:cNvSpPr>
              <p:nvPr/>
            </p:nvSpPr>
            <p:spPr bwMode="auto">
              <a:xfrm flipV="1">
                <a:off x="4679730" y="3415438"/>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0" name="Line 474"/>
              <p:cNvSpPr>
                <a:spLocks noChangeShapeType="1"/>
              </p:cNvSpPr>
              <p:nvPr/>
            </p:nvSpPr>
            <p:spPr bwMode="auto">
              <a:xfrm flipV="1">
                <a:off x="4700368" y="3407501"/>
                <a:ext cx="3175"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1" name="Line 475"/>
              <p:cNvSpPr>
                <a:spLocks noChangeShapeType="1"/>
              </p:cNvSpPr>
              <p:nvPr/>
            </p:nvSpPr>
            <p:spPr bwMode="auto">
              <a:xfrm flipV="1">
                <a:off x="4721005" y="3399563"/>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2" name="Line 476"/>
              <p:cNvSpPr>
                <a:spLocks noChangeShapeType="1"/>
              </p:cNvSpPr>
              <p:nvPr/>
            </p:nvSpPr>
            <p:spPr bwMode="auto">
              <a:xfrm flipV="1">
                <a:off x="4741643" y="33932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3" name="Line 477"/>
              <p:cNvSpPr>
                <a:spLocks noChangeShapeType="1"/>
              </p:cNvSpPr>
              <p:nvPr/>
            </p:nvSpPr>
            <p:spPr bwMode="auto">
              <a:xfrm flipV="1">
                <a:off x="4762280" y="33852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4" name="Line 478"/>
              <p:cNvSpPr>
                <a:spLocks noChangeShapeType="1"/>
              </p:cNvSpPr>
              <p:nvPr/>
            </p:nvSpPr>
            <p:spPr bwMode="auto">
              <a:xfrm flipV="1">
                <a:off x="4782918" y="337733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5" name="Line 479"/>
              <p:cNvSpPr>
                <a:spLocks noChangeShapeType="1"/>
              </p:cNvSpPr>
              <p:nvPr/>
            </p:nvSpPr>
            <p:spPr bwMode="auto">
              <a:xfrm flipV="1">
                <a:off x="4803555" y="33694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6" name="Line 480"/>
              <p:cNvSpPr>
                <a:spLocks noChangeShapeType="1"/>
              </p:cNvSpPr>
              <p:nvPr/>
            </p:nvSpPr>
            <p:spPr bwMode="auto">
              <a:xfrm flipV="1">
                <a:off x="4824193" y="3363051"/>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7" name="Line 481"/>
              <p:cNvSpPr>
                <a:spLocks noChangeShapeType="1"/>
              </p:cNvSpPr>
              <p:nvPr/>
            </p:nvSpPr>
            <p:spPr bwMode="auto">
              <a:xfrm flipV="1">
                <a:off x="4844830" y="33551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8" name="Line 482"/>
              <p:cNvSpPr>
                <a:spLocks noChangeShapeType="1"/>
              </p:cNvSpPr>
              <p:nvPr/>
            </p:nvSpPr>
            <p:spPr bwMode="auto">
              <a:xfrm flipV="1">
                <a:off x="4867055" y="3347176"/>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9" name="Line 483"/>
              <p:cNvSpPr>
                <a:spLocks noChangeShapeType="1"/>
              </p:cNvSpPr>
              <p:nvPr/>
            </p:nvSpPr>
            <p:spPr bwMode="auto">
              <a:xfrm flipV="1">
                <a:off x="4887693" y="3339238"/>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0" name="Line 484"/>
              <p:cNvSpPr>
                <a:spLocks noChangeShapeType="1"/>
              </p:cNvSpPr>
              <p:nvPr/>
            </p:nvSpPr>
            <p:spPr bwMode="auto">
              <a:xfrm flipV="1">
                <a:off x="4908330" y="33313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1" name="Line 485"/>
              <p:cNvSpPr>
                <a:spLocks noChangeShapeType="1"/>
              </p:cNvSpPr>
              <p:nvPr/>
            </p:nvSpPr>
            <p:spPr bwMode="auto">
              <a:xfrm flipV="1">
                <a:off x="4928968" y="3323363"/>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2" name="Line 486"/>
              <p:cNvSpPr>
                <a:spLocks noChangeShapeType="1"/>
              </p:cNvSpPr>
              <p:nvPr/>
            </p:nvSpPr>
            <p:spPr bwMode="auto">
              <a:xfrm flipV="1">
                <a:off x="4949605" y="3315426"/>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3" name="Line 487"/>
              <p:cNvSpPr>
                <a:spLocks noChangeShapeType="1"/>
              </p:cNvSpPr>
              <p:nvPr/>
            </p:nvSpPr>
            <p:spPr bwMode="auto">
              <a:xfrm flipV="1">
                <a:off x="4970243" y="33090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4" name="Line 488"/>
              <p:cNvSpPr>
                <a:spLocks noChangeShapeType="1"/>
              </p:cNvSpPr>
              <p:nvPr/>
            </p:nvSpPr>
            <p:spPr bwMode="auto">
              <a:xfrm flipV="1">
                <a:off x="4990880" y="330113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5" name="Line 489"/>
              <p:cNvSpPr>
                <a:spLocks noChangeShapeType="1"/>
              </p:cNvSpPr>
              <p:nvPr/>
            </p:nvSpPr>
            <p:spPr bwMode="auto">
              <a:xfrm flipV="1">
                <a:off x="5011518" y="3293201"/>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6" name="Line 490"/>
              <p:cNvSpPr>
                <a:spLocks noChangeShapeType="1"/>
              </p:cNvSpPr>
              <p:nvPr/>
            </p:nvSpPr>
            <p:spPr bwMode="auto">
              <a:xfrm flipV="1">
                <a:off x="5032155" y="328526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7" name="Line 491"/>
              <p:cNvSpPr>
                <a:spLocks noChangeShapeType="1"/>
              </p:cNvSpPr>
              <p:nvPr/>
            </p:nvSpPr>
            <p:spPr bwMode="auto">
              <a:xfrm flipV="1">
                <a:off x="5052793" y="3278913"/>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8" name="Line 492"/>
              <p:cNvSpPr>
                <a:spLocks noChangeShapeType="1"/>
              </p:cNvSpPr>
              <p:nvPr/>
            </p:nvSpPr>
            <p:spPr bwMode="auto">
              <a:xfrm flipV="1">
                <a:off x="5075018" y="3270976"/>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9" name="Line 493"/>
              <p:cNvSpPr>
                <a:spLocks noChangeShapeType="1"/>
              </p:cNvSpPr>
              <p:nvPr/>
            </p:nvSpPr>
            <p:spPr bwMode="auto">
              <a:xfrm flipV="1">
                <a:off x="5095655" y="3263038"/>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0" name="Line 494"/>
              <p:cNvSpPr>
                <a:spLocks noChangeShapeType="1"/>
              </p:cNvSpPr>
              <p:nvPr/>
            </p:nvSpPr>
            <p:spPr bwMode="auto">
              <a:xfrm flipV="1">
                <a:off x="5116293" y="32551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1" name="Line 495"/>
              <p:cNvSpPr>
                <a:spLocks noChangeShapeType="1"/>
              </p:cNvSpPr>
              <p:nvPr/>
            </p:nvSpPr>
            <p:spPr bwMode="auto">
              <a:xfrm flipV="1">
                <a:off x="5136930" y="3248751"/>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2" name="Line 496"/>
              <p:cNvSpPr>
                <a:spLocks noChangeShapeType="1"/>
              </p:cNvSpPr>
              <p:nvPr/>
            </p:nvSpPr>
            <p:spPr bwMode="auto">
              <a:xfrm flipV="1">
                <a:off x="5157568" y="324081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3" name="Line 497"/>
              <p:cNvSpPr>
                <a:spLocks noChangeShapeType="1"/>
              </p:cNvSpPr>
              <p:nvPr/>
            </p:nvSpPr>
            <p:spPr bwMode="auto">
              <a:xfrm flipV="1">
                <a:off x="5178205" y="32328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4" name="Line 498"/>
              <p:cNvSpPr>
                <a:spLocks noChangeShapeType="1"/>
              </p:cNvSpPr>
              <p:nvPr/>
            </p:nvSpPr>
            <p:spPr bwMode="auto">
              <a:xfrm flipV="1">
                <a:off x="5198843" y="322493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5" name="Line 499"/>
              <p:cNvSpPr>
                <a:spLocks noChangeShapeType="1"/>
              </p:cNvSpPr>
              <p:nvPr/>
            </p:nvSpPr>
            <p:spPr bwMode="auto">
              <a:xfrm flipV="1">
                <a:off x="5219480" y="32170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6" name="Line 500"/>
              <p:cNvSpPr>
                <a:spLocks noChangeShapeType="1"/>
              </p:cNvSpPr>
              <p:nvPr/>
            </p:nvSpPr>
            <p:spPr bwMode="auto">
              <a:xfrm flipV="1">
                <a:off x="5240118" y="3209063"/>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7" name="Line 501"/>
              <p:cNvSpPr>
                <a:spLocks noChangeShapeType="1"/>
              </p:cNvSpPr>
              <p:nvPr/>
            </p:nvSpPr>
            <p:spPr bwMode="auto">
              <a:xfrm flipV="1">
                <a:off x="5260755" y="3201126"/>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8" name="Line 502"/>
              <p:cNvSpPr>
                <a:spLocks noChangeShapeType="1"/>
              </p:cNvSpPr>
              <p:nvPr/>
            </p:nvSpPr>
            <p:spPr bwMode="auto">
              <a:xfrm flipV="1">
                <a:off x="5282980" y="3194776"/>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39" name="Line 503"/>
              <p:cNvSpPr>
                <a:spLocks noChangeShapeType="1"/>
              </p:cNvSpPr>
              <p:nvPr/>
            </p:nvSpPr>
            <p:spPr bwMode="auto">
              <a:xfrm flipV="1">
                <a:off x="5303618" y="3186838"/>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0" name="Line 504"/>
              <p:cNvSpPr>
                <a:spLocks noChangeShapeType="1"/>
              </p:cNvSpPr>
              <p:nvPr/>
            </p:nvSpPr>
            <p:spPr bwMode="auto">
              <a:xfrm flipV="1">
                <a:off x="5324255" y="31789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1" name="Line 505"/>
              <p:cNvSpPr>
                <a:spLocks noChangeShapeType="1"/>
              </p:cNvSpPr>
              <p:nvPr/>
            </p:nvSpPr>
            <p:spPr bwMode="auto">
              <a:xfrm flipV="1">
                <a:off x="5344893" y="317096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2" name="Line 506"/>
              <p:cNvSpPr>
                <a:spLocks noChangeShapeType="1"/>
              </p:cNvSpPr>
              <p:nvPr/>
            </p:nvSpPr>
            <p:spPr bwMode="auto">
              <a:xfrm flipV="1">
                <a:off x="5365530" y="3164613"/>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3" name="Line 507"/>
              <p:cNvSpPr>
                <a:spLocks noChangeShapeType="1"/>
              </p:cNvSpPr>
              <p:nvPr/>
            </p:nvSpPr>
            <p:spPr bwMode="auto">
              <a:xfrm flipV="1">
                <a:off x="5386168" y="31566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4" name="Line 508"/>
              <p:cNvSpPr>
                <a:spLocks noChangeShapeType="1"/>
              </p:cNvSpPr>
              <p:nvPr/>
            </p:nvSpPr>
            <p:spPr bwMode="auto">
              <a:xfrm flipV="1">
                <a:off x="5406805" y="314873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5" name="Line 509"/>
              <p:cNvSpPr>
                <a:spLocks noChangeShapeType="1"/>
              </p:cNvSpPr>
              <p:nvPr/>
            </p:nvSpPr>
            <p:spPr bwMode="auto">
              <a:xfrm flipV="1">
                <a:off x="5427443" y="31408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6" name="Line 510"/>
              <p:cNvSpPr>
                <a:spLocks noChangeShapeType="1"/>
              </p:cNvSpPr>
              <p:nvPr/>
            </p:nvSpPr>
            <p:spPr bwMode="auto">
              <a:xfrm flipV="1">
                <a:off x="5448080" y="313286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7" name="Line 511"/>
              <p:cNvSpPr>
                <a:spLocks noChangeShapeType="1"/>
              </p:cNvSpPr>
              <p:nvPr/>
            </p:nvSpPr>
            <p:spPr bwMode="auto">
              <a:xfrm flipV="1">
                <a:off x="5470305" y="3124926"/>
                <a:ext cx="3175"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8" name="Line 512"/>
              <p:cNvSpPr>
                <a:spLocks noChangeShapeType="1"/>
              </p:cNvSpPr>
              <p:nvPr/>
            </p:nvSpPr>
            <p:spPr bwMode="auto">
              <a:xfrm flipV="1">
                <a:off x="5490943" y="3118576"/>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9" name="Line 513"/>
              <p:cNvSpPr>
                <a:spLocks noChangeShapeType="1"/>
              </p:cNvSpPr>
              <p:nvPr/>
            </p:nvSpPr>
            <p:spPr bwMode="auto">
              <a:xfrm flipV="1">
                <a:off x="5511580" y="3110638"/>
                <a:ext cx="3175"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0" name="Line 514"/>
              <p:cNvSpPr>
                <a:spLocks noChangeShapeType="1"/>
              </p:cNvSpPr>
              <p:nvPr/>
            </p:nvSpPr>
            <p:spPr bwMode="auto">
              <a:xfrm flipV="1">
                <a:off x="5532218" y="31027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1" name="Line 515"/>
              <p:cNvSpPr>
                <a:spLocks noChangeShapeType="1"/>
              </p:cNvSpPr>
              <p:nvPr/>
            </p:nvSpPr>
            <p:spPr bwMode="auto">
              <a:xfrm flipV="1">
                <a:off x="5552855" y="3094763"/>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2" name="Line 516"/>
              <p:cNvSpPr>
                <a:spLocks noChangeShapeType="1"/>
              </p:cNvSpPr>
              <p:nvPr/>
            </p:nvSpPr>
            <p:spPr bwMode="auto">
              <a:xfrm flipV="1">
                <a:off x="5573493" y="308682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3" name="Line 517"/>
              <p:cNvSpPr>
                <a:spLocks noChangeShapeType="1"/>
              </p:cNvSpPr>
              <p:nvPr/>
            </p:nvSpPr>
            <p:spPr bwMode="auto">
              <a:xfrm flipV="1">
                <a:off x="5594130" y="3080476"/>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4" name="Line 518"/>
              <p:cNvSpPr>
                <a:spLocks noChangeShapeType="1"/>
              </p:cNvSpPr>
              <p:nvPr/>
            </p:nvSpPr>
            <p:spPr bwMode="auto">
              <a:xfrm flipV="1">
                <a:off x="5614768" y="307253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5" name="Line 519"/>
              <p:cNvSpPr>
                <a:spLocks noChangeShapeType="1"/>
              </p:cNvSpPr>
              <p:nvPr/>
            </p:nvSpPr>
            <p:spPr bwMode="auto">
              <a:xfrm flipV="1">
                <a:off x="5635405" y="30646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6" name="Line 520"/>
              <p:cNvSpPr>
                <a:spLocks noChangeShapeType="1"/>
              </p:cNvSpPr>
              <p:nvPr/>
            </p:nvSpPr>
            <p:spPr bwMode="auto">
              <a:xfrm flipV="1">
                <a:off x="5656043" y="305666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7" name="Line 521"/>
              <p:cNvSpPr>
                <a:spLocks noChangeShapeType="1"/>
              </p:cNvSpPr>
              <p:nvPr/>
            </p:nvSpPr>
            <p:spPr bwMode="auto">
              <a:xfrm flipV="1">
                <a:off x="5678268" y="3050313"/>
                <a:ext cx="3175"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8" name="Line 522"/>
              <p:cNvSpPr>
                <a:spLocks noChangeShapeType="1"/>
              </p:cNvSpPr>
              <p:nvPr/>
            </p:nvSpPr>
            <p:spPr bwMode="auto">
              <a:xfrm flipV="1">
                <a:off x="5698905" y="3040788"/>
                <a:ext cx="3175"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59" name="Line 523"/>
              <p:cNvSpPr>
                <a:spLocks noChangeShapeType="1"/>
              </p:cNvSpPr>
              <p:nvPr/>
            </p:nvSpPr>
            <p:spPr bwMode="auto">
              <a:xfrm flipV="1">
                <a:off x="5719543" y="303443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0" name="Line 524"/>
              <p:cNvSpPr>
                <a:spLocks noChangeShapeType="1"/>
              </p:cNvSpPr>
              <p:nvPr/>
            </p:nvSpPr>
            <p:spPr bwMode="auto">
              <a:xfrm flipV="1">
                <a:off x="5740180" y="30265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1" name="Line 525"/>
              <p:cNvSpPr>
                <a:spLocks noChangeShapeType="1"/>
              </p:cNvSpPr>
              <p:nvPr/>
            </p:nvSpPr>
            <p:spPr bwMode="auto">
              <a:xfrm flipV="1">
                <a:off x="5760818" y="301856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2" name="Line 526"/>
              <p:cNvSpPr>
                <a:spLocks noChangeShapeType="1"/>
              </p:cNvSpPr>
              <p:nvPr/>
            </p:nvSpPr>
            <p:spPr bwMode="auto">
              <a:xfrm flipV="1">
                <a:off x="5781455" y="3010626"/>
                <a:ext cx="4763" cy="3175"/>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3" name="Line 527"/>
              <p:cNvSpPr>
                <a:spLocks noChangeShapeType="1"/>
              </p:cNvSpPr>
              <p:nvPr/>
            </p:nvSpPr>
            <p:spPr bwMode="auto">
              <a:xfrm flipV="1">
                <a:off x="5802093" y="3004276"/>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4" name="Line 528"/>
              <p:cNvSpPr>
                <a:spLocks noChangeShapeType="1"/>
              </p:cNvSpPr>
              <p:nvPr/>
            </p:nvSpPr>
            <p:spPr bwMode="auto">
              <a:xfrm flipV="1">
                <a:off x="5822730" y="2996338"/>
                <a:ext cx="4763"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5" name="Line 529"/>
              <p:cNvSpPr>
                <a:spLocks noChangeShapeType="1"/>
              </p:cNvSpPr>
              <p:nvPr/>
            </p:nvSpPr>
            <p:spPr bwMode="auto">
              <a:xfrm flipV="1">
                <a:off x="5843368" y="2988401"/>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6" name="Line 530"/>
              <p:cNvSpPr>
                <a:spLocks noChangeShapeType="1"/>
              </p:cNvSpPr>
              <p:nvPr/>
            </p:nvSpPr>
            <p:spPr bwMode="auto">
              <a:xfrm flipV="1">
                <a:off x="5864005" y="2980463"/>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7" name="Line 531"/>
              <p:cNvSpPr>
                <a:spLocks noChangeShapeType="1"/>
              </p:cNvSpPr>
              <p:nvPr/>
            </p:nvSpPr>
            <p:spPr bwMode="auto">
              <a:xfrm flipV="1">
                <a:off x="5886230" y="2974113"/>
                <a:ext cx="3175"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8" name="Line 532"/>
              <p:cNvSpPr>
                <a:spLocks noChangeShapeType="1"/>
              </p:cNvSpPr>
              <p:nvPr/>
            </p:nvSpPr>
            <p:spPr bwMode="auto">
              <a:xfrm flipV="1">
                <a:off x="5906868" y="2966176"/>
                <a:ext cx="3175" cy="0"/>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69" name="Line 533"/>
              <p:cNvSpPr>
                <a:spLocks noChangeShapeType="1"/>
              </p:cNvSpPr>
              <p:nvPr/>
            </p:nvSpPr>
            <p:spPr bwMode="auto">
              <a:xfrm flipV="1">
                <a:off x="5927505" y="2958238"/>
                <a:ext cx="4763" cy="1588"/>
              </a:xfrm>
              <a:prstGeom prst="line">
                <a:avLst/>
              </a:prstGeom>
              <a:noFill/>
              <a:ln w="127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70" name="Rectangle 534"/>
              <p:cNvSpPr>
                <a:spLocks noChangeArrowheads="1"/>
              </p:cNvSpPr>
              <p:nvPr/>
            </p:nvSpPr>
            <p:spPr bwMode="auto">
              <a:xfrm>
                <a:off x="1800005" y="2780438"/>
                <a:ext cx="9223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r=0.77**</a:t>
                </a:r>
                <a:endParaRPr lang="en-GB" altLang="en-US" dirty="0"/>
              </a:p>
            </p:txBody>
          </p:sp>
          <p:sp>
            <p:nvSpPr>
              <p:cNvPr id="271" name="Rectangle 535"/>
              <p:cNvSpPr>
                <a:spLocks noChangeArrowheads="1"/>
              </p:cNvSpPr>
              <p:nvPr/>
            </p:nvSpPr>
            <p:spPr bwMode="auto">
              <a:xfrm>
                <a:off x="1806355" y="3021738"/>
                <a:ext cx="7826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000" dirty="0">
                    <a:solidFill>
                      <a:srgbClr val="000000"/>
                    </a:solidFill>
                    <a:latin typeface="Arial" panose="020B0604020202020204" pitchFamily="34" charset="0"/>
                  </a:rPr>
                  <a:t>b=0.43</a:t>
                </a:r>
                <a:endParaRPr lang="en-GB" altLang="en-US" dirty="0"/>
              </a:p>
            </p:txBody>
          </p:sp>
        </p:grpSp>
        <p:cxnSp>
          <p:nvCxnSpPr>
            <p:cNvPr id="274" name="Straight Connector 273"/>
            <p:cNvCxnSpPr/>
            <p:nvPr/>
          </p:nvCxnSpPr>
          <p:spPr>
            <a:xfrm flipH="1">
              <a:off x="1235676" y="1828169"/>
              <a:ext cx="4447134" cy="1642643"/>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36" idx="0"/>
              <a:endCxn id="37" idx="1"/>
            </p:cNvCxnSpPr>
            <p:nvPr/>
          </p:nvCxnSpPr>
          <p:spPr>
            <a:xfrm flipV="1">
              <a:off x="1231460" y="835971"/>
              <a:ext cx="4483100" cy="386397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Arrow Connector 272"/>
            <p:cNvCxnSpPr/>
            <p:nvPr/>
          </p:nvCxnSpPr>
          <p:spPr>
            <a:xfrm>
              <a:off x="3322800" y="2559995"/>
              <a:ext cx="0" cy="342000"/>
            </a:xfrm>
            <a:prstGeom prst="straightConnector1">
              <a:avLst/>
            </a:prstGeom>
            <a:ln w="19050">
              <a:solidFill>
                <a:srgbClr val="0000FF"/>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76" name="Textfeld 5">
            <a:extLst>
              <a:ext uri="{FF2B5EF4-FFF2-40B4-BE49-F238E27FC236}">
                <a16:creationId xmlns:a16="http://schemas.microsoft.com/office/drawing/2014/main" id="{769CE095-ADA3-473E-93BD-4C1031DA3F20}"/>
              </a:ext>
            </a:extLst>
          </p:cNvPr>
          <p:cNvSpPr txBox="1"/>
          <p:nvPr/>
        </p:nvSpPr>
        <p:spPr>
          <a:xfrm>
            <a:off x="79" y="5145258"/>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22</a:t>
            </a:fld>
            <a:endParaRPr lang="en-US" sz="2400" dirty="0">
              <a:latin typeface="Arial" panose="020B0604020202020204" pitchFamily="34" charset="0"/>
              <a:cs typeface="Arial" panose="020B0604020202020204" pitchFamily="34" charset="0"/>
            </a:endParaRPr>
          </a:p>
        </p:txBody>
      </p:sp>
      <p:sp>
        <p:nvSpPr>
          <p:cNvPr id="2" name="Rectangle: Rounded Corners 1">
            <a:extLst>
              <a:ext uri="{FF2B5EF4-FFF2-40B4-BE49-F238E27FC236}">
                <a16:creationId xmlns:a16="http://schemas.microsoft.com/office/drawing/2014/main" id="{41000111-AA34-4645-B273-7F97F6F08E7C}"/>
              </a:ext>
            </a:extLst>
          </p:cNvPr>
          <p:cNvSpPr/>
          <p:nvPr/>
        </p:nvSpPr>
        <p:spPr>
          <a:xfrm>
            <a:off x="10249270" y="4518734"/>
            <a:ext cx="927716" cy="314561"/>
          </a:xfrm>
          <a:prstGeom prst="roundRect">
            <a:avLst/>
          </a:prstGeom>
          <a:noFill/>
          <a:ln w="1270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004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78143" y="948425"/>
            <a:ext cx="4491318" cy="462902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p:nvSpPr>
        <p:spPr>
          <a:xfrm>
            <a:off x="78143" y="948425"/>
            <a:ext cx="4491318" cy="4629023"/>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p:cNvSpPr txBox="1"/>
          <p:nvPr/>
        </p:nvSpPr>
        <p:spPr>
          <a:xfrm>
            <a:off x="78143" y="52959"/>
            <a:ext cx="1201043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Equivalency &amp; differences between (1) how we deduced the </a:t>
            </a:r>
            <a:r>
              <a:rPr lang="en-GB" sz="2400" dirty="0">
                <a:solidFill>
                  <a:srgbClr val="0000FF"/>
                </a:solidFill>
                <a:latin typeface="Arial" panose="020B0604020202020204" pitchFamily="34" charset="0"/>
                <a:cs typeface="Arial" panose="020B0604020202020204" pitchFamily="34" charset="0"/>
              </a:rPr>
              <a:t>average effects of alleles </a:t>
            </a:r>
            <a:r>
              <a:rPr lang="en-GB" sz="2400" dirty="0">
                <a:latin typeface="Arial" panose="020B0604020202020204" pitchFamily="34" charset="0"/>
                <a:cs typeface="Arial" panose="020B0604020202020204" pitchFamily="34" charset="0"/>
              </a:rPr>
              <a:t>&amp; their </a:t>
            </a:r>
            <a:r>
              <a:rPr lang="en-GB" sz="2400" dirty="0">
                <a:solidFill>
                  <a:srgbClr val="0000FF"/>
                </a:solidFill>
                <a:latin typeface="Arial" panose="020B0604020202020204" pitchFamily="34" charset="0"/>
                <a:cs typeface="Arial" panose="020B0604020202020204" pitchFamily="34" charset="0"/>
              </a:rPr>
              <a:t>dominance deviations </a:t>
            </a:r>
            <a:r>
              <a:rPr lang="en-GB" sz="2400" dirty="0">
                <a:latin typeface="Arial" panose="020B0604020202020204" pitchFamily="34" charset="0"/>
                <a:cs typeface="Arial" panose="020B0604020202020204" pitchFamily="34" charset="0"/>
              </a:rPr>
              <a:t>and (2) how we define </a:t>
            </a:r>
            <a:r>
              <a:rPr lang="en-GB" sz="2400" dirty="0">
                <a:solidFill>
                  <a:srgbClr val="0000FF"/>
                </a:solidFill>
                <a:latin typeface="Arial" panose="020B0604020202020204" pitchFamily="34" charset="0"/>
                <a:cs typeface="Arial" panose="020B0604020202020204" pitchFamily="34" charset="0"/>
              </a:rPr>
              <a:t>General </a:t>
            </a:r>
            <a:r>
              <a:rPr lang="en-GB" sz="2400" dirty="0">
                <a:latin typeface="Arial" panose="020B0604020202020204" pitchFamily="34" charset="0"/>
                <a:cs typeface="Arial" panose="020B0604020202020204" pitchFamily="34" charset="0"/>
              </a:rPr>
              <a:t>&amp;</a:t>
            </a:r>
            <a:r>
              <a:rPr lang="en-GB" sz="2400" dirty="0">
                <a:solidFill>
                  <a:srgbClr val="0000FF"/>
                </a:solidFill>
                <a:latin typeface="Arial" panose="020B0604020202020204" pitchFamily="34" charset="0"/>
                <a:cs typeface="Arial" panose="020B0604020202020204" pitchFamily="34" charset="0"/>
              </a:rPr>
              <a:t> Spec. Combining ability</a:t>
            </a:r>
            <a:r>
              <a:rPr lang="en-GB" sz="2400"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p:txBody>
      </p:sp>
      <p:sp>
        <p:nvSpPr>
          <p:cNvPr id="10" name="Rectangle 9"/>
          <p:cNvSpPr/>
          <p:nvPr/>
        </p:nvSpPr>
        <p:spPr>
          <a:xfrm>
            <a:off x="4638605" y="988467"/>
            <a:ext cx="7449973" cy="4561242"/>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7" name="Object 16"/>
          <p:cNvGraphicFramePr>
            <a:graphicFrameLocks noChangeAspect="1"/>
          </p:cNvGraphicFramePr>
          <p:nvPr>
            <p:extLst>
              <p:ext uri="{D42A27DB-BD31-4B8C-83A1-F6EECF244321}">
                <p14:modId xmlns:p14="http://schemas.microsoft.com/office/powerpoint/2010/main" val="3469024155"/>
              </p:ext>
            </p:extLst>
          </p:nvPr>
        </p:nvGraphicFramePr>
        <p:xfrm>
          <a:off x="4857817" y="1077312"/>
          <a:ext cx="6948000" cy="4491132"/>
        </p:xfrm>
        <a:graphic>
          <a:graphicData uri="http://schemas.openxmlformats.org/presentationml/2006/ole">
            <mc:AlternateContent xmlns:mc="http://schemas.openxmlformats.org/markup-compatibility/2006">
              <mc:Choice xmlns:v="urn:schemas-microsoft-com:vml" Requires="v">
                <p:oleObj spid="_x0000_s43525" name="Document" r:id="rId3" imgW="8534074" imgH="5517335" progId="Word.Document.8">
                  <p:link updateAutomatic="1"/>
                </p:oleObj>
              </mc:Choice>
              <mc:Fallback>
                <p:oleObj name="Document" r:id="rId3" imgW="8534074" imgH="5517335" progId="Word.Document.8">
                  <p:link updateAutomatic="1"/>
                  <p:pic>
                    <p:nvPicPr>
                      <p:cNvPr id="0" name=""/>
                      <p:cNvPicPr/>
                      <p:nvPr/>
                    </p:nvPicPr>
                    <p:blipFill>
                      <a:blip r:embed="rId4"/>
                      <a:stretch>
                        <a:fillRect/>
                      </a:stretch>
                    </p:blipFill>
                    <p:spPr>
                      <a:xfrm>
                        <a:off x="4857817" y="1077312"/>
                        <a:ext cx="6948000" cy="4491132"/>
                      </a:xfrm>
                      <a:prstGeom prst="rect">
                        <a:avLst/>
                      </a:prstGeom>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3725155416"/>
              </p:ext>
            </p:extLst>
          </p:nvPr>
        </p:nvGraphicFramePr>
        <p:xfrm>
          <a:off x="126889" y="837110"/>
          <a:ext cx="6555858" cy="5524030"/>
        </p:xfrm>
        <a:graphic>
          <a:graphicData uri="http://schemas.openxmlformats.org/presentationml/2006/ole">
            <mc:AlternateContent xmlns:mc="http://schemas.openxmlformats.org/markup-compatibility/2006">
              <mc:Choice xmlns:v="urn:schemas-microsoft-com:vml" Requires="v">
                <p:oleObj spid="_x0000_s43526" name="Document" r:id="rId5" imgW="5960676" imgH="5022370" progId="Word.Document.12">
                  <p:link updateAutomatic="1"/>
                </p:oleObj>
              </mc:Choice>
              <mc:Fallback>
                <p:oleObj name="Document" r:id="rId5" imgW="5960676" imgH="5022370" progId="Word.Document.12">
                  <p:link updateAutomatic="1"/>
                  <p:pic>
                    <p:nvPicPr>
                      <p:cNvPr id="9" name="Object 8"/>
                      <p:cNvPicPr/>
                      <p:nvPr/>
                    </p:nvPicPr>
                    <p:blipFill>
                      <a:blip r:embed="rId6"/>
                      <a:stretch>
                        <a:fillRect/>
                      </a:stretch>
                    </p:blipFill>
                    <p:spPr>
                      <a:xfrm>
                        <a:off x="126889" y="837110"/>
                        <a:ext cx="6555858" cy="5524030"/>
                      </a:xfrm>
                      <a:prstGeom prst="rect">
                        <a:avLst/>
                      </a:prstGeom>
                    </p:spPr>
                  </p:pic>
                </p:oleObj>
              </mc:Fallback>
            </mc:AlternateContent>
          </a:graphicData>
        </a:graphic>
      </p:graphicFrame>
      <p:sp>
        <p:nvSpPr>
          <p:cNvPr id="3" name="TextBox 2"/>
          <p:cNvSpPr txBox="1"/>
          <p:nvPr/>
        </p:nvSpPr>
        <p:spPr>
          <a:xfrm>
            <a:off x="5285144" y="1513253"/>
            <a:ext cx="523264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The lines inherit A1 and A2 with p(A1) and q(A2)</a:t>
            </a:r>
          </a:p>
        </p:txBody>
      </p:sp>
      <p:sp>
        <p:nvSpPr>
          <p:cNvPr id="16" name="TextBox 15"/>
          <p:cNvSpPr txBox="1"/>
          <p:nvPr/>
        </p:nvSpPr>
        <p:spPr>
          <a:xfrm>
            <a:off x="100255" y="5621903"/>
            <a:ext cx="11961689" cy="1200329"/>
          </a:xfrm>
          <a:prstGeom prst="rect">
            <a:avLst/>
          </a:prstGeom>
          <a:solidFill>
            <a:srgbClr val="FFD5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both, we take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either A1 or A2 </a:t>
            </a:r>
            <a:r>
              <a:rPr lang="en-GB" dirty="0">
                <a:latin typeface="Arial" panose="020B0604020202020204" pitchFamily="34" charset="0"/>
                <a:cs typeface="Arial" panose="020B0604020202020204" pitchFamily="34" charset="0"/>
              </a:rPr>
              <a:t>and mate it to the population to compare its offspring with the populations‘ µ. </a:t>
            </a:r>
            <a:r>
              <a:rPr lang="en-GB" dirty="0">
                <a:solidFill>
                  <a:schemeClr val="tx1">
                    <a:lumMod val="50000"/>
                    <a:lumOff val="50000"/>
                  </a:schemeClr>
                </a:solidFill>
                <a:latin typeface="Arial" panose="020B0604020202020204" pitchFamily="34" charset="0"/>
                <a:cs typeface="Arial" panose="020B0604020202020204" pitchFamily="34" charset="0"/>
              </a:rPr>
              <a:t>Although we do not know which allele e.g. line 1 has: It </a:t>
            </a:r>
            <a:r>
              <a:rPr lang="en-GB" dirty="0">
                <a:latin typeface="Arial" panose="020B0604020202020204" pitchFamily="34" charset="0"/>
                <a:cs typeface="Arial" panose="020B0604020202020204" pitchFamily="34" charset="0"/>
              </a:rPr>
              <a:t>is homozygous</a:t>
            </a:r>
            <a:r>
              <a:rPr lang="en-GB" dirty="0">
                <a:solidFill>
                  <a:schemeClr val="tx1">
                    <a:lumMod val="50000"/>
                    <a:lumOff val="50000"/>
                  </a:schemeClr>
                </a:solidFill>
                <a:latin typeface="Arial" panose="020B0604020202020204" pitchFamily="34" charset="0"/>
                <a:cs typeface="Arial" panose="020B0604020202020204" pitchFamily="34" charset="0"/>
              </a:rPr>
              <a:t> and inherits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either</a:t>
            </a:r>
            <a:r>
              <a:rPr lang="en-GB" dirty="0">
                <a:solidFill>
                  <a:srgbClr val="7030A0"/>
                </a:solidFill>
                <a:latin typeface="Arial" panose="020B0604020202020204" pitchFamily="34" charset="0"/>
                <a:cs typeface="Arial" panose="020B0604020202020204" pitchFamily="34" charset="0"/>
              </a:rPr>
              <a:t> A1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a:t>
            </a:r>
            <a:r>
              <a:rPr lang="en-GB" dirty="0">
                <a:solidFill>
                  <a:srgbClr val="7030A0"/>
                </a:solidFill>
                <a:latin typeface="Arial" panose="020B0604020202020204" pitchFamily="34" charset="0"/>
                <a:cs typeface="Arial" panose="020B0604020202020204" pitchFamily="34" charset="0"/>
              </a:rPr>
              <a:t> A2</a:t>
            </a:r>
            <a:r>
              <a:rPr lang="en-GB" dirty="0">
                <a:latin typeface="Arial" panose="020B0604020202020204" pitchFamily="34" charset="0"/>
                <a:cs typeface="Arial" panose="020B0604020202020204" pitchFamily="34" charset="0"/>
              </a:rPr>
              <a:t>. And whether we designate a specific allele (or a specific haplotype or a specific homozygote) as number 1 or 2 (or 3 ...) is anyway completely arbitrary anyway - the point is clear, right? </a:t>
            </a:r>
            <a:r>
              <a:rPr lang="el-GR" dirty="0">
                <a:solidFill>
                  <a:schemeClr val="tx1">
                    <a:lumMod val="50000"/>
                    <a:lumOff val="50000"/>
                  </a:schemeClr>
                </a:solidFill>
                <a:latin typeface="Arial" panose="020B0604020202020204" pitchFamily="34" charset="0"/>
                <a:cs typeface="Arial" panose="020B0604020202020204" pitchFamily="34" charset="0"/>
              </a:rPr>
              <a:t>α</a:t>
            </a:r>
            <a:r>
              <a:rPr lang="de-DE" baseline="-25000" dirty="0">
                <a:solidFill>
                  <a:srgbClr val="0000FF"/>
                </a:solidFill>
                <a:latin typeface="Arial" panose="020B0604020202020204" pitchFamily="34" charset="0"/>
                <a:cs typeface="Arial" panose="020B0604020202020204" pitchFamily="34" charset="0"/>
              </a:rPr>
              <a:t>1</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is</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inherited</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by</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inbred</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line</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a:solidFill>
                  <a:srgbClr val="0000FF"/>
                </a:solidFill>
                <a:latin typeface="Arial" panose="020B0604020202020204" pitchFamily="34" charset="0"/>
                <a:cs typeface="Arial" panose="020B0604020202020204" pitchFamily="34" charset="0"/>
              </a:rPr>
              <a:t>1</a:t>
            </a:r>
            <a:r>
              <a:rPr lang="de-DE" dirty="0">
                <a:solidFill>
                  <a:schemeClr val="tx1">
                    <a:lumMod val="50000"/>
                    <a:lumOff val="50000"/>
                  </a:schemeClr>
                </a:solidFill>
                <a:latin typeface="Arial" panose="020B0604020202020204" pitchFamily="34" charset="0"/>
                <a:cs typeface="Arial" panose="020B0604020202020204" pitchFamily="34" charset="0"/>
              </a:rPr>
              <a:t> … just </a:t>
            </a:r>
            <a:r>
              <a:rPr lang="de-DE" dirty="0" err="1">
                <a:solidFill>
                  <a:schemeClr val="tx1">
                    <a:lumMod val="50000"/>
                    <a:lumOff val="50000"/>
                  </a:schemeClr>
                </a:solidFill>
                <a:latin typeface="Arial" panose="020B0604020202020204" pitchFamily="34" charset="0"/>
                <a:cs typeface="Arial" panose="020B0604020202020204" pitchFamily="34" charset="0"/>
              </a:rPr>
              <a:t>because</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we</a:t>
            </a:r>
            <a:r>
              <a:rPr lang="de-DE" dirty="0">
                <a:solidFill>
                  <a:schemeClr val="tx1">
                    <a:lumMod val="50000"/>
                    <a:lumOff val="50000"/>
                  </a:schemeClr>
                </a:solidFill>
                <a:latin typeface="Arial" panose="020B0604020202020204" pitchFamily="34" charset="0"/>
                <a:cs typeface="Arial" panose="020B0604020202020204" pitchFamily="34" charset="0"/>
              </a:rPr>
              <a:t> ;-) </a:t>
            </a:r>
            <a:r>
              <a:rPr lang="de-DE" dirty="0" err="1">
                <a:solidFill>
                  <a:schemeClr val="tx1">
                    <a:lumMod val="50000"/>
                    <a:lumOff val="50000"/>
                  </a:schemeClr>
                </a:solidFill>
                <a:latin typeface="Arial" panose="020B0604020202020204" pitchFamily="34" charset="0"/>
                <a:cs typeface="Arial" panose="020B0604020202020204" pitchFamily="34" charset="0"/>
              </a:rPr>
              <a:t>say</a:t>
            </a:r>
            <a:r>
              <a:rPr lang="de-DE" dirty="0">
                <a:solidFill>
                  <a:schemeClr val="tx1">
                    <a:lumMod val="50000"/>
                    <a:lumOff val="50000"/>
                  </a:schemeClr>
                </a:solidFill>
                <a:latin typeface="Arial" panose="020B0604020202020204" pitchFamily="34" charset="0"/>
                <a:cs typeface="Arial" panose="020B0604020202020204" pitchFamily="34" charset="0"/>
              </a:rPr>
              <a:t>-so. </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1" name="Textfeld 5">
            <a:extLst>
              <a:ext uri="{FF2B5EF4-FFF2-40B4-BE49-F238E27FC236}">
                <a16:creationId xmlns:a16="http://schemas.microsoft.com/office/drawing/2014/main" id="{D3425FF7-EB7A-4923-B97A-F8B6D44F9E99}"/>
              </a:ext>
            </a:extLst>
          </p:cNvPr>
          <p:cNvSpPr txBox="1"/>
          <p:nvPr/>
        </p:nvSpPr>
        <p:spPr>
          <a:xfrm>
            <a:off x="11568835" y="5382066"/>
            <a:ext cx="56225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23</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797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4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143" y="52959"/>
            <a:ext cx="12010435"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Equivalency &amp; differences between (1) how we deduced the average effects of alleles and their dominance deviations and (2) how we define General &amp; Specific Combining ability.</a:t>
            </a:r>
            <a:endParaRPr lang="en-GB" sz="1200" dirty="0">
              <a:latin typeface="Arial" panose="020B0604020202020204" pitchFamily="34" charset="0"/>
              <a:cs typeface="Arial" panose="020B0604020202020204" pitchFamily="34" charset="0"/>
            </a:endParaRPr>
          </a:p>
        </p:txBody>
      </p:sp>
      <p:sp>
        <p:nvSpPr>
          <p:cNvPr id="15" name="TextBox 14"/>
          <p:cNvSpPr txBox="1"/>
          <p:nvPr/>
        </p:nvSpPr>
        <p:spPr>
          <a:xfrm>
            <a:off x="7496869" y="3371471"/>
            <a:ext cx="4591709" cy="1754326"/>
          </a:xfrm>
          <a:prstGeom prst="rect">
            <a:avLst/>
          </a:prstGeom>
          <a:solidFill>
            <a:srgbClr val="FFD5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may not know which alleles actually are there in inbred line 1, we just name them A1, B1, C1 </a:t>
            </a:r>
            <a:r>
              <a:rPr lang="en-GB" i="1" dirty="0">
                <a:latin typeface="Arial" panose="020B0604020202020204" pitchFamily="34" charset="0"/>
                <a:cs typeface="Arial" panose="020B0604020202020204" pitchFamily="34" charset="0"/>
              </a:rPr>
              <a:t>et cetera </a:t>
            </a:r>
            <a:r>
              <a:rPr lang="en-GB" dirty="0">
                <a:latin typeface="Arial" panose="020B0604020202020204" pitchFamily="34" charset="0"/>
                <a:cs typeface="Arial" panose="020B0604020202020204" pitchFamily="34" charset="0"/>
              </a:rPr>
              <a:t>…  for our teaching purpose here. With zero Epistasis, GCA of e.g. line 1 (-3.225 q/ha) is then the sum of the average additive effects of its alleles. </a:t>
            </a:r>
          </a:p>
        </p:txBody>
      </p:sp>
      <mc:AlternateContent xmlns:mc="http://schemas.openxmlformats.org/markup-compatibility/2006" xmlns:a14="http://schemas.microsoft.com/office/drawing/2010/main">
        <mc:Choice Requires="a14">
          <p:sp>
            <p:nvSpPr>
              <p:cNvPr id="16" name="TextBox 15"/>
              <p:cNvSpPr txBox="1"/>
              <p:nvPr/>
            </p:nvSpPr>
            <p:spPr>
              <a:xfrm>
                <a:off x="7496869" y="1295321"/>
                <a:ext cx="4591709" cy="204953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As seen before, for homozygous genotypes we can </a:t>
                </a:r>
                <a:r>
                  <a:rPr lang="en-GB" dirty="0">
                    <a:solidFill>
                      <a:schemeClr val="tx1">
                        <a:lumMod val="50000"/>
                        <a:lumOff val="50000"/>
                      </a:schemeClr>
                    </a:solidFill>
                    <a:latin typeface="Arial" panose="020B0604020202020204" pitchFamily="34" charset="0"/>
                    <a:cs typeface="Arial" panose="020B0604020202020204" pitchFamily="34" charset="0"/>
                  </a:rPr>
                  <a:t>for instance </a:t>
                </a:r>
                <a:r>
                  <a:rPr lang="en-GB" dirty="0">
                    <a:latin typeface="Arial" panose="020B0604020202020204" pitchFamily="34" charset="0"/>
                    <a:cs typeface="Arial" panose="020B0604020202020204" pitchFamily="34" charset="0"/>
                  </a:rPr>
                  <a:t>write the Breeding Value as </a:t>
                </a:r>
                <a:r>
                  <a:rPr lang="en-GB" b="1" dirty="0">
                    <a:solidFill>
                      <a:srgbClr val="C00000"/>
                    </a:solidFill>
                    <a:latin typeface="Arial" panose="020B0604020202020204" pitchFamily="34" charset="0"/>
                    <a:cs typeface="Arial" panose="020B0604020202020204" pitchFamily="34" charset="0"/>
                  </a:rPr>
                  <a:t>BV </a:t>
                </a:r>
                <a:r>
                  <a:rPr lang="en-GB" dirty="0">
                    <a:latin typeface="Arial" panose="020B0604020202020204" pitchFamily="34" charset="0"/>
                    <a:cs typeface="Arial" panose="020B0604020202020204" pitchFamily="34" charset="0"/>
                  </a:rPr>
                  <a:t>= </a:t>
                </a:r>
                <a:r>
                  <a:rPr lang="en-GB" b="1" dirty="0">
                    <a:solidFill>
                      <a:srgbClr val="C00000"/>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 µ + </a:t>
                </a:r>
                <a14:m>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m:t>
                        </m:r>
                      </m:e>
                      <m:sub>
                        <m:r>
                          <a:rPr lang="en-GB" i="1">
                            <a:latin typeface="Cambria Math" panose="02040503050406030204" pitchFamily="18" charset="0"/>
                          </a:rPr>
                          <m:t>𝑙</m:t>
                        </m:r>
                        <m:r>
                          <a:rPr lang="en-GB" i="1">
                            <a:latin typeface="Cambria Math" panose="02040503050406030204" pitchFamily="18" charset="0"/>
                          </a:rPr>
                          <m:t>=1</m:t>
                        </m:r>
                      </m:sub>
                      <m:sup>
                        <m:r>
                          <a:rPr lang="en-GB" i="1">
                            <a:latin typeface="Cambria Math" panose="02040503050406030204" pitchFamily="18" charset="0"/>
                          </a:rPr>
                          <m:t>𝑘</m:t>
                        </m:r>
                      </m:sup>
                    </m:sSubSup>
                    <m:r>
                      <a:rPr lang="en-GB" i="1">
                        <a:latin typeface="Cambria Math" panose="02040503050406030204" pitchFamily="18" charset="0"/>
                      </a:rPr>
                      <m:t> 2∙</m:t>
                    </m:r>
                    <m:sSubSup>
                      <m:sSubSupPr>
                        <m:ctrlPr>
                          <a:rPr lang="en-GB" i="1">
                            <a:latin typeface="Cambria Math" panose="02040503050406030204" pitchFamily="18" charset="0"/>
                          </a:rPr>
                        </m:ctrlPr>
                      </m:sSubSupPr>
                      <m:e>
                        <m:r>
                          <a:rPr lang="en-GB" i="1">
                            <a:latin typeface="Cambria Math" panose="02040503050406030204" pitchFamily="18" charset="0"/>
                          </a:rPr>
                          <m:t>𝛼</m:t>
                        </m:r>
                      </m:e>
                      <m:sub>
                        <m:r>
                          <a:rPr lang="en-GB" i="1">
                            <a:latin typeface="Cambria Math" panose="02040503050406030204" pitchFamily="18" charset="0"/>
                          </a:rPr>
                          <m:t>1</m:t>
                        </m:r>
                      </m:sub>
                      <m:sup>
                        <m:r>
                          <a:rPr lang="en-GB" i="1">
                            <a:latin typeface="Cambria Math" panose="02040503050406030204" pitchFamily="18" charset="0"/>
                          </a:rPr>
                          <m:t>𝑙</m:t>
                        </m:r>
                      </m:sup>
                    </m:sSubSup>
                  </m:oMath>
                </a14:m>
                <a:r>
                  <a:rPr lang="en-GB" dirty="0"/>
                  <a:t>    ...</a:t>
                </a:r>
              </a:p>
              <a:p>
                <a:r>
                  <a:rPr lang="en-GB" dirty="0">
                    <a:solidFill>
                      <a:schemeClr val="tx1">
                        <a:lumMod val="50000"/>
                        <a:lumOff val="50000"/>
                      </a:schemeClr>
                    </a:solidFill>
                    <a:latin typeface="Arial" panose="020B0604020202020204" pitchFamily="34" charset="0"/>
                    <a:cs typeface="Arial" panose="020B0604020202020204" pitchFamily="34" charset="0"/>
                  </a:rPr>
                  <a:t>  …  summing across k loci at the segregating loci which happen to be homozygous for ‚first‘ allele (A1, B1, C1, ….) in our focal genotype ..</a:t>
                </a:r>
              </a:p>
            </p:txBody>
          </p:sp>
        </mc:Choice>
        <mc:Fallback xmlns="">
          <p:sp>
            <p:nvSpPr>
              <p:cNvPr id="16" name="TextBox 15"/>
              <p:cNvSpPr txBox="1">
                <a:spLocks noRot="1" noChangeAspect="1" noMove="1" noResize="1" noEditPoints="1" noAdjustHandles="1" noChangeArrowheads="1" noChangeShapeType="1" noTextEdit="1"/>
              </p:cNvSpPr>
              <p:nvPr/>
            </p:nvSpPr>
            <p:spPr>
              <a:xfrm>
                <a:off x="7496869" y="1295321"/>
                <a:ext cx="4591709" cy="2049535"/>
              </a:xfrm>
              <a:prstGeom prst="rect">
                <a:avLst/>
              </a:prstGeom>
              <a:blipFill>
                <a:blip r:embed="rId8"/>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aphicFrame>
        <p:nvGraphicFramePr>
          <p:cNvPr id="13" name="Object 12">
            <a:extLst>
              <a:ext uri="{FF2B5EF4-FFF2-40B4-BE49-F238E27FC236}">
                <a16:creationId xmlns:a16="http://schemas.microsoft.com/office/drawing/2014/main" id="{F1E00326-3CAC-4EDF-93E3-F0D44D6C7AA1}"/>
              </a:ext>
            </a:extLst>
          </p:cNvPr>
          <p:cNvGraphicFramePr>
            <a:graphicFrameLocks noChangeAspect="1"/>
          </p:cNvGraphicFramePr>
          <p:nvPr>
            <p:extLst>
              <p:ext uri="{D42A27DB-BD31-4B8C-83A1-F6EECF244321}">
                <p14:modId xmlns:p14="http://schemas.microsoft.com/office/powerpoint/2010/main" val="4076073216"/>
              </p:ext>
            </p:extLst>
          </p:nvPr>
        </p:nvGraphicFramePr>
        <p:xfrm>
          <a:off x="77788" y="1889125"/>
          <a:ext cx="7272337" cy="4611688"/>
        </p:xfrm>
        <a:graphic>
          <a:graphicData uri="http://schemas.openxmlformats.org/presentationml/2006/ole">
            <mc:AlternateContent xmlns:mc="http://schemas.openxmlformats.org/markup-compatibility/2006">
              <mc:Choice xmlns:v="urn:schemas-microsoft-com:vml" Requires="v">
                <p:oleObj spid="_x0000_s53257" name="Document" r:id="rId9" imgW="8534074" imgH="5517335" progId="Word.Document.8">
                  <p:link updateAutomatic="1"/>
                </p:oleObj>
              </mc:Choice>
              <mc:Fallback>
                <p:oleObj name="Document" r:id="rId9" imgW="8534074" imgH="5517335" progId="Word.Document.8">
                  <p:link updateAutomatic="1"/>
                  <p:pic>
                    <p:nvPicPr>
                      <p:cNvPr id="11" name="Object 10"/>
                      <p:cNvPicPr/>
                      <p:nvPr/>
                    </p:nvPicPr>
                    <p:blipFill>
                      <a:blip r:embed="rId10"/>
                      <a:stretch>
                        <a:fillRect/>
                      </a:stretch>
                    </p:blipFill>
                    <p:spPr>
                      <a:xfrm>
                        <a:off x="77788" y="1889125"/>
                        <a:ext cx="7272337" cy="4611688"/>
                      </a:xfrm>
                      <a:prstGeom prst="rect">
                        <a:avLst/>
                      </a:prstGeom>
                      <a:noFill/>
                      <a:ln>
                        <a:noFill/>
                      </a:ln>
                    </p:spPr>
                  </p:pic>
                </p:oleObj>
              </mc:Fallback>
            </mc:AlternateContent>
          </a:graphicData>
        </a:graphic>
      </p:graphicFrame>
      <mc:AlternateContent xmlns:mc="http://schemas.openxmlformats.org/markup-compatibility/2006">
        <mc:Choice xmlns:a14="http://schemas.microsoft.com/office/drawing/2010/main" Requires="a14">
          <p:sp>
            <p:nvSpPr>
              <p:cNvPr id="18" name="TextBox 17"/>
              <p:cNvSpPr txBox="1"/>
              <p:nvPr/>
            </p:nvSpPr>
            <p:spPr>
              <a:xfrm>
                <a:off x="78143" y="5734345"/>
                <a:ext cx="12010435" cy="98757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zero Epistasis, GCA of our example line 1 is …   </a:t>
                </a:r>
                <a14:m>
                  <m:oMath xmlns:m="http://schemas.openxmlformats.org/officeDocument/2006/math">
                    <m:nary>
                      <m:naryPr>
                        <m:chr m:val="∑"/>
                        <m:limLoc m:val="undOvr"/>
                        <m:ctrlPr>
                          <a:rPr lang="en-GB" sz="2000" i="1">
                            <a:latin typeface="Cambria Math" panose="02040503050406030204" pitchFamily="18" charset="0"/>
                          </a:rPr>
                        </m:ctrlPr>
                      </m:naryPr>
                      <m:sub>
                        <m:r>
                          <m:rPr>
                            <m:sty m:val="p"/>
                          </m:rPr>
                          <a:rPr lang="en-GB" sz="2000">
                            <a:latin typeface="Cambria Math" panose="02040503050406030204" pitchFamily="18" charset="0"/>
                          </a:rPr>
                          <m:t>l</m:t>
                        </m:r>
                        <m:r>
                          <a:rPr lang="en-GB" sz="2000">
                            <a:latin typeface="Cambria Math" panose="02040503050406030204" pitchFamily="18" charset="0"/>
                          </a:rPr>
                          <m:t>=1</m:t>
                        </m:r>
                      </m:sub>
                      <m:sup>
                        <m:r>
                          <m:rPr>
                            <m:sty m:val="p"/>
                          </m:rPr>
                          <a:rPr lang="en-GB" sz="2000" b="0" i="0" smtClean="0">
                            <a:latin typeface="Cambria Math" panose="02040503050406030204" pitchFamily="18" charset="0"/>
                          </a:rPr>
                          <m:t>k</m:t>
                        </m:r>
                      </m:sup>
                      <m:e>
                        <m:sSubSup>
                          <m:sSubSupPr>
                            <m:ctrlPr>
                              <a:rPr lang="en-GB" sz="2000" i="1">
                                <a:solidFill>
                                  <a:srgbClr val="0000FF"/>
                                </a:solidFill>
                                <a:latin typeface="Cambria Math" panose="02040503050406030204" pitchFamily="18" charset="0"/>
                              </a:rPr>
                            </m:ctrlPr>
                          </m:sSubSupPr>
                          <m:e>
                            <m:r>
                              <a:rPr lang="en-GB" sz="2000" i="1">
                                <a:solidFill>
                                  <a:srgbClr val="0000FF"/>
                                </a:solidFill>
                                <a:latin typeface="Cambria Math" panose="02040503050406030204" pitchFamily="18" charset="0"/>
                              </a:rPr>
                              <m:t>𝛼</m:t>
                            </m:r>
                          </m:e>
                          <m:sub>
                            <m:r>
                              <a:rPr lang="en-GB" sz="2000" i="1">
                                <a:solidFill>
                                  <a:srgbClr val="0000FF"/>
                                </a:solidFill>
                                <a:latin typeface="Cambria Math" panose="02040503050406030204" pitchFamily="18" charset="0"/>
                              </a:rPr>
                              <m:t>1</m:t>
                            </m:r>
                          </m:sub>
                          <m:sup>
                            <m:r>
                              <a:rPr lang="en-GB" sz="2000" i="1">
                                <a:solidFill>
                                  <a:srgbClr val="0000FF"/>
                                </a:solidFill>
                                <a:latin typeface="Cambria Math" panose="02040503050406030204" pitchFamily="18" charset="0"/>
                              </a:rPr>
                              <m:t>𝑙</m:t>
                            </m:r>
                          </m:sup>
                        </m:sSubSup>
                        <m:r>
                          <m:rPr>
                            <m:nor/>
                          </m:rPr>
                          <a:rPr lang="en-GB" sz="2000">
                            <a:solidFill>
                              <a:srgbClr val="0000FF"/>
                            </a:solidFill>
                          </a:rPr>
                          <m:t> </m:t>
                        </m:r>
                      </m:e>
                    </m:nary>
                    <m:r>
                      <a:rPr lang="en-GB" sz="2000" b="0" i="0" baseline="-25000" smtClean="0">
                        <a:solidFill>
                          <a:srgbClr val="0000FF"/>
                        </a:solidFill>
                        <a:latin typeface="Cambria Math" panose="02040503050406030204" pitchFamily="18" charset="0"/>
                      </a:rPr>
                      <m:t> </m:t>
                    </m:r>
                    <m:r>
                      <a:rPr lang="en-GB" sz="2000">
                        <a:latin typeface="Cambria Math" panose="02040503050406030204" pitchFamily="18" charset="0"/>
                      </a:rPr>
                      <m:t>=</m:t>
                    </m:r>
                    <m:r>
                      <a:rPr lang="en-GB" sz="2000" b="0" i="0" smtClean="0">
                        <a:latin typeface="Cambria Math" panose="02040503050406030204" pitchFamily="18" charset="0"/>
                      </a:rPr>
                      <m:t> </m:t>
                    </m:r>
                    <m:nary>
                      <m:naryPr>
                        <m:chr m:val="∑"/>
                        <m:limLoc m:val="undOvr"/>
                        <m:ctrlPr>
                          <a:rPr lang="en-GB" sz="2000" i="1">
                            <a:latin typeface="Cambria Math" panose="02040503050406030204" pitchFamily="18" charset="0"/>
                          </a:rPr>
                        </m:ctrlPr>
                      </m:naryPr>
                      <m:sub>
                        <m:r>
                          <m:rPr>
                            <m:sty m:val="p"/>
                          </m:rPr>
                          <a:rPr lang="en-GB" sz="2000">
                            <a:latin typeface="Cambria Math" panose="02040503050406030204" pitchFamily="18" charset="0"/>
                          </a:rPr>
                          <m:t>l</m:t>
                        </m:r>
                        <m:r>
                          <a:rPr lang="en-GB" sz="2000">
                            <a:latin typeface="Cambria Math" panose="02040503050406030204" pitchFamily="18" charset="0"/>
                          </a:rPr>
                          <m:t>=1</m:t>
                        </m:r>
                      </m:sub>
                      <m:sup>
                        <m:r>
                          <m:rPr>
                            <m:sty m:val="p"/>
                          </m:rPr>
                          <a:rPr lang="en-GB" sz="2000" b="0" i="0" smtClean="0">
                            <a:latin typeface="Cambria Math" panose="02040503050406030204" pitchFamily="18" charset="0"/>
                          </a:rPr>
                          <m:t>k</m:t>
                        </m:r>
                      </m:sup>
                      <m:e>
                        <m:sSub>
                          <m:sSubPr>
                            <m:ctrlPr>
                              <a:rPr lang="en-GB" sz="2000" i="1">
                                <a:latin typeface="Cambria Math" panose="02040503050406030204" pitchFamily="18" charset="0"/>
                              </a:rPr>
                            </m:ctrlPr>
                          </m:sSubPr>
                          <m:e>
                            <m:r>
                              <a:rPr lang="en-GB" sz="2000">
                                <a:latin typeface="Cambria Math" panose="02040503050406030204" pitchFamily="18" charset="0"/>
                              </a:rPr>
                              <m:t> </m:t>
                            </m:r>
                            <m:r>
                              <m:rPr>
                                <m:sty m:val="p"/>
                              </m:rPr>
                              <a:rPr lang="de-DE" sz="2000" b="0" i="0" smtClean="0">
                                <a:latin typeface="Cambria Math" panose="02040503050406030204" pitchFamily="18" charset="0"/>
                              </a:rPr>
                              <m:t>q</m:t>
                            </m:r>
                          </m:e>
                          <m:sub>
                            <m:r>
                              <m:rPr>
                                <m:sty m:val="p"/>
                              </m:rPr>
                              <a:rPr lang="en-GB" sz="2000">
                                <a:latin typeface="Cambria Math" panose="02040503050406030204" pitchFamily="18" charset="0"/>
                              </a:rPr>
                              <m:t>l</m:t>
                            </m:r>
                          </m:sub>
                        </m:sSub>
                        <m:r>
                          <a:rPr lang="en-GB" sz="2000">
                            <a:latin typeface="Cambria Math" panose="02040503050406030204" pitchFamily="18" charset="0"/>
                          </a:rPr>
                          <m:t>[</m:t>
                        </m:r>
                        <m:sSub>
                          <m:sSubPr>
                            <m:ctrlPr>
                              <a:rPr lang="en-GB" sz="2000" b="1" i="1">
                                <a:solidFill>
                                  <a:srgbClr val="FF0000"/>
                                </a:solidFill>
                                <a:latin typeface="Cambria Math" panose="02040503050406030204" pitchFamily="18" charset="0"/>
                              </a:rPr>
                            </m:ctrlPr>
                          </m:sSubPr>
                          <m:e>
                            <m:sSub>
                              <m:sSubPr>
                                <m:ctrlPr>
                                  <a:rPr lang="en-GB" sz="2000" b="1" i="1">
                                    <a:solidFill>
                                      <a:srgbClr val="FF0000"/>
                                    </a:solidFill>
                                    <a:latin typeface="Cambria Math" panose="02040503050406030204" pitchFamily="18" charset="0"/>
                                  </a:rPr>
                                </m:ctrlPr>
                              </m:sSubPr>
                              <m:e>
                                <m:r>
                                  <a:rPr lang="en-GB" sz="2000" b="1">
                                    <a:solidFill>
                                      <a:srgbClr val="FF0000"/>
                                    </a:solidFill>
                                    <a:latin typeface="Cambria Math" panose="02040503050406030204" pitchFamily="18" charset="0"/>
                                  </a:rPr>
                                  <m:t>𝐚</m:t>
                                </m:r>
                              </m:e>
                              <m:sub>
                                <m:r>
                                  <a:rPr lang="en-GB" sz="2000" b="1">
                                    <a:solidFill>
                                      <a:srgbClr val="FF0000"/>
                                    </a:solidFill>
                                    <a:latin typeface="Cambria Math" panose="02040503050406030204" pitchFamily="18" charset="0"/>
                                  </a:rPr>
                                  <m:t>𝐥</m:t>
                                </m:r>
                              </m:sub>
                            </m:sSub>
                            <m:r>
                              <a:rPr lang="en-GB" sz="2000" b="1" i="1" smtClean="0">
                                <a:solidFill>
                                  <a:srgbClr val="FF0000"/>
                                </a:solidFill>
                                <a:latin typeface="Cambria Math" panose="02040503050406030204" pitchFamily="18" charset="0"/>
                              </a:rPr>
                              <m:t>−</m:t>
                            </m:r>
                            <m:r>
                              <a:rPr lang="en-GB" sz="2000" b="1" i="0" smtClean="0">
                                <a:solidFill>
                                  <a:srgbClr val="FF0000"/>
                                </a:solidFill>
                                <a:latin typeface="Cambria Math" panose="02040503050406030204" pitchFamily="18" charset="0"/>
                              </a:rPr>
                              <m:t>(</m:t>
                            </m:r>
                            <m:r>
                              <a:rPr lang="en-GB" sz="2000" b="1">
                                <a:solidFill>
                                  <a:srgbClr val="FF0000"/>
                                </a:solidFill>
                                <a:latin typeface="Cambria Math" panose="02040503050406030204" pitchFamily="18" charset="0"/>
                              </a:rPr>
                              <m:t>𝐩</m:t>
                            </m:r>
                          </m:e>
                          <m:sub>
                            <m:r>
                              <a:rPr lang="en-GB" sz="2000" b="1">
                                <a:solidFill>
                                  <a:srgbClr val="FF0000"/>
                                </a:solidFill>
                                <a:latin typeface="Cambria Math" panose="02040503050406030204" pitchFamily="18" charset="0"/>
                              </a:rPr>
                              <m:t>𝐥</m:t>
                            </m:r>
                          </m:sub>
                        </m:sSub>
                      </m:e>
                    </m:nary>
                    <m:r>
                      <a:rPr lang="en-GB" sz="2000">
                        <a:solidFill>
                          <a:srgbClr val="FF0000"/>
                        </a:solidFill>
                        <a:latin typeface="Cambria Math" panose="02040503050406030204" pitchFamily="18" charset="0"/>
                      </a:rPr>
                      <m:t>−</m:t>
                    </m:r>
                    <m:r>
                      <a:rPr lang="en-GB" sz="2000">
                        <a:latin typeface="Cambria Math" panose="02040503050406030204" pitchFamily="18" charset="0"/>
                      </a:rPr>
                      <m:t> </m:t>
                    </m:r>
                    <m:sSub>
                      <m:sSubPr>
                        <m:ctrlPr>
                          <a:rPr lang="en-GB" sz="2000" b="1" i="1">
                            <a:solidFill>
                              <a:srgbClr val="FF0000"/>
                            </a:solidFill>
                            <a:latin typeface="Cambria Math" panose="02040503050406030204" pitchFamily="18" charset="0"/>
                          </a:rPr>
                        </m:ctrlPr>
                      </m:sSubPr>
                      <m:e>
                        <m:r>
                          <a:rPr lang="en-GB" sz="2000" b="1">
                            <a:solidFill>
                              <a:srgbClr val="FF0000"/>
                            </a:solidFill>
                            <a:latin typeface="Cambria Math" panose="02040503050406030204" pitchFamily="18" charset="0"/>
                          </a:rPr>
                          <m:t>𝐪</m:t>
                        </m:r>
                      </m:e>
                      <m:sub>
                        <m:r>
                          <a:rPr lang="en-GB" sz="2000" b="1">
                            <a:solidFill>
                              <a:srgbClr val="FF0000"/>
                            </a:solidFill>
                            <a:latin typeface="Cambria Math" panose="02040503050406030204" pitchFamily="18" charset="0"/>
                          </a:rPr>
                          <m:t>𝐥</m:t>
                        </m:r>
                      </m:sub>
                    </m:sSub>
                    <m:r>
                      <a:rPr lang="en-GB" sz="2000" b="1">
                        <a:solidFill>
                          <a:srgbClr val="FF0000"/>
                        </a:solidFill>
                        <a:latin typeface="Cambria Math" panose="02040503050406030204" pitchFamily="18" charset="0"/>
                      </a:rPr>
                      <m:t>)</m:t>
                    </m:r>
                    <m:sSub>
                      <m:sSubPr>
                        <m:ctrlPr>
                          <a:rPr lang="en-GB" sz="2000" b="1" i="1">
                            <a:solidFill>
                              <a:srgbClr val="FF0000"/>
                            </a:solidFill>
                            <a:latin typeface="Cambria Math" panose="02040503050406030204" pitchFamily="18" charset="0"/>
                          </a:rPr>
                        </m:ctrlPr>
                      </m:sSubPr>
                      <m:e>
                        <m:r>
                          <a:rPr lang="en-GB" sz="2000" b="1">
                            <a:solidFill>
                              <a:srgbClr val="FF0000"/>
                            </a:solidFill>
                            <a:latin typeface="Cambria Math" panose="02040503050406030204" pitchFamily="18" charset="0"/>
                          </a:rPr>
                          <m:t>∙</m:t>
                        </m:r>
                        <m:r>
                          <a:rPr lang="en-GB" sz="2000" b="1">
                            <a:solidFill>
                              <a:srgbClr val="FF0000"/>
                            </a:solidFill>
                            <a:latin typeface="Cambria Math" panose="02040503050406030204" pitchFamily="18" charset="0"/>
                          </a:rPr>
                          <m:t>𝐝</m:t>
                        </m:r>
                      </m:e>
                      <m:sub>
                        <m:r>
                          <a:rPr lang="en-GB" sz="2000" b="1">
                            <a:solidFill>
                              <a:srgbClr val="FF0000"/>
                            </a:solidFill>
                            <a:latin typeface="Cambria Math" panose="02040503050406030204" pitchFamily="18" charset="0"/>
                          </a:rPr>
                          <m:t>𝐥</m:t>
                        </m:r>
                      </m:sub>
                    </m:sSub>
                  </m:oMath>
                </a14:m>
                <a:r>
                  <a:rPr lang="en-GB" dirty="0">
                    <a:latin typeface="Arial" panose="020B0604020202020204" pitchFamily="34" charset="0"/>
                    <a:cs typeface="Arial" panose="020B0604020202020204" pitchFamily="34" charset="0"/>
                  </a:rPr>
                  <a:t>]. Just adding up the 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of each of the k loci. Consequently, SCA</a:t>
                </a:r>
                <a:r>
                  <a:rPr lang="en-GB" baseline="-25000" dirty="0">
                    <a:latin typeface="Arial" panose="020B0604020202020204" pitchFamily="34" charset="0"/>
                    <a:cs typeface="Arial" panose="020B0604020202020204" pitchFamily="34" charset="0"/>
                  </a:rPr>
                  <a:t> </a:t>
                </a:r>
                <a:r>
                  <a:rPr lang="en-GB" baseline="-25000" dirty="0" err="1">
                    <a:latin typeface="Arial" panose="020B0604020202020204" pitchFamily="34" charset="0"/>
                    <a:cs typeface="Arial" panose="020B0604020202020204" pitchFamily="34" charset="0"/>
                  </a:rPr>
                  <a:t>ij</a:t>
                </a:r>
                <a:r>
                  <a:rPr lang="en-GB" dirty="0">
                    <a:latin typeface="Arial" panose="020B0604020202020204" pitchFamily="34" charset="0"/>
                    <a:cs typeface="Arial" panose="020B0604020202020204" pitchFamily="34" charset="0"/>
                  </a:rPr>
                  <a:t> of the hybrid F1(1x2) is equivalent to that </a:t>
                </a:r>
                <a:r>
                  <a:rPr lang="el-GR" dirty="0">
                    <a:latin typeface="Arial" panose="020B0604020202020204" pitchFamily="34" charset="0"/>
                    <a:cs typeface="Arial" panose="020B0604020202020204" pitchFamily="34" charset="0"/>
                  </a:rPr>
                  <a:t>Σ</a:t>
                </a:r>
                <a:r>
                  <a:rPr lang="de-DE" dirty="0">
                    <a:latin typeface="Arial" panose="020B0604020202020204" pitchFamily="34" charset="0"/>
                    <a:cs typeface="Arial" panose="020B0604020202020204" pitchFamily="34" charset="0"/>
                  </a:rPr>
                  <a:t> of </a:t>
                </a:r>
                <a:r>
                  <a:rPr lang="en-GB" dirty="0">
                    <a:latin typeface="Arial" panose="020B0604020202020204" pitchFamily="34" charset="0"/>
                    <a:cs typeface="Arial" panose="020B0604020202020204" pitchFamily="34" charset="0"/>
                  </a:rPr>
                  <a:t>dominance deviation: </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δ</a:t>
                </a:r>
                <a:r>
                  <a:rPr lang="en-GB" baseline="-25000" dirty="0">
                    <a:solidFill>
                      <a:srgbClr val="0000FF"/>
                    </a:solidFill>
                    <a:latin typeface="Arial" panose="020B0604020202020204" pitchFamily="34" charset="0"/>
                    <a:cs typeface="Arial" panose="020B0604020202020204" pitchFamily="34" charset="0"/>
                  </a:rPr>
                  <a:t>12</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if lines 1 and 2 are actually different at that locus, and </a:t>
                </a:r>
                <a:r>
                  <a:rPr lang="en-GB" dirty="0">
                    <a:solidFill>
                      <a:srgbClr val="0000FF"/>
                    </a:solidFill>
                    <a:latin typeface="Arial" panose="020B0604020202020204" pitchFamily="34" charset="0"/>
                    <a:cs typeface="Arial" panose="020B0604020202020204" pitchFamily="34" charset="0"/>
                  </a:rPr>
                  <a:t>δ</a:t>
                </a:r>
                <a:r>
                  <a:rPr lang="en-GB" baseline="-25000" dirty="0">
                    <a:solidFill>
                      <a:srgbClr val="0000FF"/>
                    </a:solidFill>
                    <a:latin typeface="Arial" panose="020B0604020202020204" pitchFamily="34" charset="0"/>
                    <a:cs typeface="Arial" panose="020B0604020202020204" pitchFamily="34" charset="0"/>
                  </a:rPr>
                  <a:t>11</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if </a:t>
                </a:r>
                <a:r>
                  <a:rPr lang="en-GB" dirty="0">
                    <a:solidFill>
                      <a:srgbClr val="0000FF"/>
                    </a:solidFill>
                    <a:latin typeface="Arial" panose="020B0604020202020204" pitchFamily="34" charset="0"/>
                    <a:cs typeface="Arial" panose="020B0604020202020204" pitchFamily="34" charset="0"/>
                  </a:rPr>
                  <a:t>δ</a:t>
                </a:r>
                <a:r>
                  <a:rPr lang="en-GB" baseline="-25000" dirty="0">
                    <a:solidFill>
                      <a:srgbClr val="0000FF"/>
                    </a:solidFill>
                    <a:latin typeface="Arial" panose="020B0604020202020204" pitchFamily="34" charset="0"/>
                    <a:cs typeface="Arial" panose="020B0604020202020204" pitchFamily="34" charset="0"/>
                  </a:rPr>
                  <a:t>22</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if they are same (both A1A1; or both A2A2).</a:t>
                </a:r>
              </a:p>
            </p:txBody>
          </p:sp>
        </mc:Choice>
        <mc:Fallback>
          <p:sp>
            <p:nvSpPr>
              <p:cNvPr id="18" name="TextBox 17"/>
              <p:cNvSpPr txBox="1">
                <a:spLocks noRot="1" noChangeAspect="1" noMove="1" noResize="1" noEditPoints="1" noAdjustHandles="1" noChangeArrowheads="1" noChangeShapeType="1" noTextEdit="1"/>
              </p:cNvSpPr>
              <p:nvPr/>
            </p:nvSpPr>
            <p:spPr>
              <a:xfrm>
                <a:off x="78143" y="5734345"/>
                <a:ext cx="12010435" cy="987578"/>
              </a:xfrm>
              <a:prstGeom prst="rect">
                <a:avLst/>
              </a:prstGeom>
              <a:blipFill>
                <a:blip r:embed="rId11"/>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10" name="Textfeld 5">
            <a:extLst>
              <a:ext uri="{FF2B5EF4-FFF2-40B4-BE49-F238E27FC236}">
                <a16:creationId xmlns:a16="http://schemas.microsoft.com/office/drawing/2014/main" id="{9A185564-0E8C-4FF4-91E1-DCAC21B993EC}"/>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0844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143" y="52959"/>
            <a:ext cx="12010435"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the equivalency and differences between (1) how we deduced the average effects of alleles and their dominance deviations and (2) how we define General and Specific Combining ability.</a:t>
            </a:r>
            <a:endParaRPr lang="en-GB" sz="1200" dirty="0">
              <a:latin typeface="Arial" panose="020B0604020202020204" pitchFamily="34" charset="0"/>
              <a:cs typeface="Arial" panose="020B0604020202020204" pitchFamily="34"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380115007"/>
              </p:ext>
            </p:extLst>
          </p:nvPr>
        </p:nvGraphicFramePr>
        <p:xfrm>
          <a:off x="77788" y="1889125"/>
          <a:ext cx="7272337" cy="4611688"/>
        </p:xfrm>
        <a:graphic>
          <a:graphicData uri="http://schemas.openxmlformats.org/presentationml/2006/ole">
            <mc:AlternateContent xmlns:mc="http://schemas.openxmlformats.org/markup-compatibility/2006">
              <mc:Choice xmlns:v="urn:schemas-microsoft-com:vml" Requires="v">
                <p:oleObj spid="_x0000_s55305" name="Document" r:id="rId3" imgW="8534074" imgH="5517335" progId="Word.Document.8">
                  <p:link updateAutomatic="1"/>
                </p:oleObj>
              </mc:Choice>
              <mc:Fallback>
                <p:oleObj name="Document" r:id="rId3" imgW="8534074" imgH="5517335" progId="Word.Document.8">
                  <p:link updateAutomatic="1"/>
                  <p:pic>
                    <p:nvPicPr>
                      <p:cNvPr id="11" name="Object 10"/>
                      <p:cNvPicPr/>
                      <p:nvPr/>
                    </p:nvPicPr>
                    <p:blipFill>
                      <a:blip r:embed="rId4"/>
                      <a:stretch>
                        <a:fillRect/>
                      </a:stretch>
                    </p:blipFill>
                    <p:spPr>
                      <a:xfrm>
                        <a:off x="77788" y="1889125"/>
                        <a:ext cx="7272337" cy="4611688"/>
                      </a:xfrm>
                      <a:prstGeom prst="rect">
                        <a:avLst/>
                      </a:prstGeom>
                      <a:noFill/>
                      <a:ln>
                        <a:noFill/>
                      </a:ln>
                    </p:spPr>
                  </p:pic>
                </p:oleObj>
              </mc:Fallback>
            </mc:AlternateContent>
          </a:graphicData>
        </a:graphic>
      </p:graphicFrame>
      <p:sp>
        <p:nvSpPr>
          <p:cNvPr id="13" name="TextBox 12"/>
          <p:cNvSpPr txBox="1"/>
          <p:nvPr/>
        </p:nvSpPr>
        <p:spPr>
          <a:xfrm>
            <a:off x="78143" y="5140616"/>
            <a:ext cx="12010435"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lines of our diallel cross represent the basic breeding pool and therefore, if they are nicely representative, they have and inherit A1 with p(A1) and A2 with q(A2). If p(A1)=0.2 in the basic pool, then 2 lines are A2A2 and the other 8 lines are A2A2. Like this at each locus.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Well, in an ideal world ;-)</a:t>
            </a:r>
          </a:p>
        </p:txBody>
      </p:sp>
      <p:sp>
        <p:nvSpPr>
          <p:cNvPr id="2" name="Textfeld 5"/>
          <p:cNvSpPr txBox="1"/>
          <p:nvPr/>
        </p:nvSpPr>
        <p:spPr>
          <a:xfrm>
            <a:off x="11409831" y="63655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25</a:t>
            </a:fld>
            <a:endParaRPr lang="en-GB" sz="2400" dirty="0">
              <a:latin typeface="Arial" panose="020B0604020202020204" pitchFamily="34" charset="0"/>
              <a:cs typeface="Arial" panose="020B0604020202020204" pitchFamily="34" charset="0"/>
            </a:endParaRPr>
          </a:p>
        </p:txBody>
      </p:sp>
      <p:sp>
        <p:nvSpPr>
          <p:cNvPr id="16" name="TextBox 15"/>
          <p:cNvSpPr txBox="1"/>
          <p:nvPr/>
        </p:nvSpPr>
        <p:spPr>
          <a:xfrm>
            <a:off x="77789" y="1396800"/>
            <a:ext cx="12010790"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the Quantitative Genetic (theoretical) approach, we take A1 gametes </a:t>
            </a:r>
            <a:r>
              <a:rPr lang="en-GB" dirty="0">
                <a:solidFill>
                  <a:srgbClr val="0000FF"/>
                </a:solidFill>
                <a:latin typeface="Arial" panose="020B0604020202020204" pitchFamily="34" charset="0"/>
                <a:cs typeface="Arial" panose="020B0604020202020204" pitchFamily="34" charset="0"/>
              </a:rPr>
              <a:t>or </a:t>
            </a:r>
            <a:r>
              <a:rPr lang="en-GB" dirty="0">
                <a:latin typeface="Arial" panose="020B0604020202020204" pitchFamily="34" charset="0"/>
                <a:cs typeface="Arial" panose="020B0604020202020204" pitchFamily="34" charset="0"/>
              </a:rPr>
              <a:t>A2 gametes. This is equivalent to take – in the practical (</a:t>
            </a:r>
            <a:r>
              <a:rPr lang="en-GB" dirty="0" err="1">
                <a:latin typeface="Arial" panose="020B0604020202020204" pitchFamily="34" charset="0"/>
                <a:cs typeface="Arial" panose="020B0604020202020204" pitchFamily="34" charset="0"/>
              </a:rPr>
              <a:t>Diallel</a:t>
            </a:r>
            <a:r>
              <a:rPr lang="en-GB" dirty="0">
                <a:latin typeface="Arial" panose="020B0604020202020204" pitchFamily="34" charset="0"/>
                <a:cs typeface="Arial" panose="020B0604020202020204" pitchFamily="34" charset="0"/>
              </a:rPr>
              <a:t>) approach – either A1A1-inbred lines </a:t>
            </a:r>
            <a:r>
              <a:rPr lang="en-GB" dirty="0">
                <a:solidFill>
                  <a:srgbClr val="0000FF"/>
                </a:solidFill>
                <a:latin typeface="Arial" panose="020B0604020202020204" pitchFamily="34" charset="0"/>
                <a:cs typeface="Arial" panose="020B0604020202020204" pitchFamily="34" charset="0"/>
              </a:rPr>
              <a:t>or</a:t>
            </a:r>
            <a:r>
              <a:rPr lang="en-GB" dirty="0">
                <a:latin typeface="Arial" panose="020B0604020202020204" pitchFamily="34" charset="0"/>
                <a:cs typeface="Arial" panose="020B0604020202020204" pitchFamily="34" charset="0"/>
              </a:rPr>
              <a:t> A2A2 inbred lines. Both of them produce only one type of gametes; this is the equivalence. </a:t>
            </a:r>
          </a:p>
        </p:txBody>
      </p:sp>
      <p:sp>
        <p:nvSpPr>
          <p:cNvPr id="15" name="TextBox 14"/>
          <p:cNvSpPr txBox="1"/>
          <p:nvPr/>
        </p:nvSpPr>
        <p:spPr>
          <a:xfrm>
            <a:off x="7496869" y="2497100"/>
            <a:ext cx="4591709"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Of course, the theoretical approach is a </a:t>
            </a:r>
            <a:r>
              <a:rPr lang="en-GB" dirty="0">
                <a:solidFill>
                  <a:srgbClr val="0000FF"/>
                </a:solidFill>
                <a:latin typeface="Arial" panose="020B0604020202020204" pitchFamily="34" charset="0"/>
                <a:cs typeface="Arial" panose="020B0604020202020204" pitchFamily="34" charset="0"/>
              </a:rPr>
              <a:t>mono</a:t>
            </a:r>
            <a:r>
              <a:rPr lang="en-GB" dirty="0">
                <a:latin typeface="Arial" panose="020B0604020202020204" pitchFamily="34" charset="0"/>
                <a:cs typeface="Arial" panose="020B0604020202020204" pitchFamily="34" charset="0"/>
              </a:rPr>
              <a:t>genic view; view loci </a:t>
            </a:r>
            <a:r>
              <a:rPr lang="en-GB" dirty="0">
                <a:solidFill>
                  <a:srgbClr val="0000FF"/>
                </a:solidFill>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by </a:t>
            </a:r>
            <a:r>
              <a:rPr lang="en-GB" dirty="0">
                <a:solidFill>
                  <a:srgbClr val="0000FF"/>
                </a:solidFill>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whereas the Diallel-based approach takes data of a trait such as grain yield: </a:t>
            </a:r>
            <a:r>
              <a:rPr lang="en-GB" dirty="0">
                <a:solidFill>
                  <a:srgbClr val="0000FF"/>
                </a:solidFill>
                <a:latin typeface="Arial" panose="020B0604020202020204" pitchFamily="34" charset="0"/>
                <a:cs typeface="Arial" panose="020B0604020202020204" pitchFamily="34" charset="0"/>
              </a:rPr>
              <a:t>poly-</a:t>
            </a:r>
            <a:r>
              <a:rPr lang="en-GB" dirty="0">
                <a:latin typeface="Arial" panose="020B0604020202020204" pitchFamily="34" charset="0"/>
                <a:cs typeface="Arial" panose="020B0604020202020204" pitchFamily="34" charset="0"/>
              </a:rPr>
              <a:t>genic. The latter is rather viewing on the sum of action of all those loci which jointly control the genetic variation of the trait. And - of course - this equivalence is only perfect if there was no epistasis. </a:t>
            </a:r>
          </a:p>
        </p:txBody>
      </p:sp>
    </p:spTree>
    <p:extLst>
      <p:ext uri="{BB962C8B-B14F-4D97-AF65-F5344CB8AC3E}">
        <p14:creationId xmlns:p14="http://schemas.microsoft.com/office/powerpoint/2010/main" val="3590109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528" y="956733"/>
            <a:ext cx="7143139" cy="453456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mc:AlternateContent xmlns:mc="http://schemas.openxmlformats.org/markup-compatibility/2006" xmlns:a14="http://schemas.microsoft.com/office/drawing/2010/main">
        <mc:Choice Requires="a14">
          <p:sp>
            <p:nvSpPr>
              <p:cNvPr id="6" name="Rectangle 5"/>
              <p:cNvSpPr/>
              <p:nvPr/>
            </p:nvSpPr>
            <p:spPr>
              <a:xfrm>
                <a:off x="93133" y="5712083"/>
                <a:ext cx="12022669" cy="104708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With zero Epistasis, GCA of candidate </a:t>
                </a:r>
                <a:r>
                  <a:rPr lang="en-GB" dirty="0" err="1">
                    <a:latin typeface="Arial" panose="020B0604020202020204" pitchFamily="34" charset="0"/>
                    <a:cs typeface="Arial" panose="020B0604020202020204" pitchFamily="34" charset="0"/>
                  </a:rPr>
                  <a:t>Y</a:t>
                </a:r>
                <a:r>
                  <a:rPr lang="en-GB" baseline="-25000" dirty="0" err="1">
                    <a:latin typeface="Arial" panose="020B0604020202020204" pitchFamily="34" charset="0"/>
                    <a:cs typeface="Arial" panose="020B0604020202020204" pitchFamily="34" charset="0"/>
                  </a:rPr>
                  <a:t>ij</a:t>
                </a:r>
                <a:r>
                  <a:rPr lang="en-GB" dirty="0">
                    <a:latin typeface="Arial" panose="020B0604020202020204" pitchFamily="34" charset="0"/>
                    <a:cs typeface="Arial" panose="020B0604020202020204" pitchFamily="34" charset="0"/>
                  </a:rPr>
                  <a:t> with alleles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and j per locus (loci 1 ... k) is …   </a:t>
                </a:r>
                <a14:m>
                  <m:oMath xmlns:m="http://schemas.openxmlformats.org/officeDocument/2006/math">
                    <m:nary>
                      <m:naryPr>
                        <m:chr m:val="∑"/>
                        <m:limLoc m:val="undOvr"/>
                        <m:ctrlPr>
                          <a:rPr lang="en-GB" i="1">
                            <a:latin typeface="Cambria Math" panose="02040503050406030204" pitchFamily="18" charset="0"/>
                          </a:rPr>
                        </m:ctrlPr>
                      </m:naryPr>
                      <m:sub>
                        <m:r>
                          <m:rPr>
                            <m:sty m:val="p"/>
                          </m:rPr>
                          <a:rPr lang="en-GB">
                            <a:latin typeface="Cambria Math" panose="02040503050406030204" pitchFamily="18" charset="0"/>
                          </a:rPr>
                          <m:t>l</m:t>
                        </m:r>
                        <m:r>
                          <a:rPr lang="en-GB">
                            <a:latin typeface="Cambria Math" panose="02040503050406030204" pitchFamily="18" charset="0"/>
                          </a:rPr>
                          <m:t>=1</m:t>
                        </m:r>
                      </m:sub>
                      <m:sup>
                        <m:r>
                          <m:rPr>
                            <m:sty m:val="p"/>
                          </m:rPr>
                          <a:rPr lang="en-GB">
                            <a:latin typeface="Cambria Math" panose="02040503050406030204" pitchFamily="18" charset="0"/>
                          </a:rPr>
                          <m:t>k</m:t>
                        </m:r>
                      </m:sup>
                      <m:e>
                        <m:sSubSup>
                          <m:sSubSupPr>
                            <m:ctrlPr>
                              <a:rPr lang="en-GB" i="1">
                                <a:solidFill>
                                  <a:srgbClr val="0000FF"/>
                                </a:solidFill>
                                <a:latin typeface="Cambria Math" panose="02040503050406030204" pitchFamily="18" charset="0"/>
                              </a:rPr>
                            </m:ctrlPr>
                          </m:sSubSupPr>
                          <m:e>
                            <m:r>
                              <a:rPr lang="en-GB" b="0" i="1" smtClean="0">
                                <a:solidFill>
                                  <a:srgbClr val="0000FF"/>
                                </a:solidFill>
                                <a:latin typeface="Cambria Math" panose="02040503050406030204" pitchFamily="18" charset="0"/>
                              </a:rPr>
                              <m:t>0.5∙(</m:t>
                            </m:r>
                            <m:r>
                              <a:rPr lang="en-GB" i="1">
                                <a:solidFill>
                                  <a:srgbClr val="0000FF"/>
                                </a:solidFill>
                                <a:latin typeface="Cambria Math" panose="02040503050406030204" pitchFamily="18" charset="0"/>
                              </a:rPr>
                              <m:t>𝛼</m:t>
                            </m:r>
                          </m:e>
                          <m:sub>
                            <m:r>
                              <a:rPr lang="en-GB" b="0" i="1" smtClean="0">
                                <a:solidFill>
                                  <a:srgbClr val="0000FF"/>
                                </a:solidFill>
                                <a:latin typeface="Cambria Math" panose="02040503050406030204" pitchFamily="18" charset="0"/>
                              </a:rPr>
                              <m:t>𝑖</m:t>
                            </m:r>
                          </m:sub>
                          <m:sup>
                            <m:r>
                              <a:rPr lang="en-GB" i="1">
                                <a:solidFill>
                                  <a:srgbClr val="0000FF"/>
                                </a:solidFill>
                                <a:latin typeface="Cambria Math" panose="02040503050406030204" pitchFamily="18" charset="0"/>
                              </a:rPr>
                              <m:t>𝑙</m:t>
                            </m:r>
                          </m:sup>
                        </m:sSubSup>
                        <m:r>
                          <a:rPr lang="en-GB" b="0" i="1" smtClean="0">
                            <a:solidFill>
                              <a:srgbClr val="0000FF"/>
                            </a:solidFill>
                            <a:latin typeface="Cambria Math" panose="02040503050406030204" pitchFamily="18" charset="0"/>
                          </a:rPr>
                          <m:t>+</m:t>
                        </m:r>
                        <m:sSubSup>
                          <m:sSubSupPr>
                            <m:ctrlPr>
                              <a:rPr lang="en-GB" i="1">
                                <a:solidFill>
                                  <a:srgbClr val="0000FF"/>
                                </a:solidFill>
                                <a:latin typeface="Cambria Math" panose="02040503050406030204" pitchFamily="18" charset="0"/>
                              </a:rPr>
                            </m:ctrlPr>
                          </m:sSubSupPr>
                          <m:e>
                            <m:r>
                              <a:rPr lang="en-GB" i="1">
                                <a:solidFill>
                                  <a:srgbClr val="0000FF"/>
                                </a:solidFill>
                                <a:latin typeface="Cambria Math" panose="02040503050406030204" pitchFamily="18" charset="0"/>
                              </a:rPr>
                              <m:t>𝛼</m:t>
                            </m:r>
                          </m:e>
                          <m:sub>
                            <m:r>
                              <a:rPr lang="en-GB" b="0" i="1" smtClean="0">
                                <a:solidFill>
                                  <a:srgbClr val="0000FF"/>
                                </a:solidFill>
                                <a:latin typeface="Cambria Math" panose="02040503050406030204" pitchFamily="18" charset="0"/>
                              </a:rPr>
                              <m:t>𝑗</m:t>
                            </m:r>
                          </m:sub>
                          <m:sup>
                            <m:r>
                              <a:rPr lang="en-GB" i="1">
                                <a:solidFill>
                                  <a:srgbClr val="0000FF"/>
                                </a:solidFill>
                                <a:latin typeface="Cambria Math" panose="02040503050406030204" pitchFamily="18" charset="0"/>
                              </a:rPr>
                              <m:t>𝑙</m:t>
                            </m:r>
                          </m:sup>
                        </m:sSubSup>
                      </m:e>
                    </m:nary>
                    <m:r>
                      <a:rPr lang="en-GB" b="0" i="1" smtClean="0">
                        <a:solidFill>
                          <a:srgbClr val="0000FF"/>
                        </a:solidFill>
                        <a:latin typeface="Cambria Math" panose="02040503050406030204" pitchFamily="18" charset="0"/>
                      </a:rPr>
                      <m:t>)</m:t>
                    </m:r>
                  </m:oMath>
                </a14:m>
                <a:endParaRPr lang="en-GB" baseline="-25000" dirty="0">
                  <a:solidFill>
                    <a:srgbClr val="0000FF"/>
                  </a:solidFill>
                  <a:latin typeface="Cambria Math" panose="02040503050406030204" pitchFamily="18" charset="0"/>
                </a:endParaRPr>
              </a:p>
              <a:p>
                <a:r>
                  <a:rPr lang="en-GB" dirty="0">
                    <a:latin typeface="Arial" panose="020B0604020202020204" pitchFamily="34" charset="0"/>
                    <a:cs typeface="Arial" panose="020B0604020202020204" pitchFamily="34" charset="0"/>
                  </a:rPr>
                  <a:t>With zero Epistasis, Breeding Value of </a:t>
                </a:r>
                <a:r>
                  <a:rPr lang="en-GB" dirty="0" err="1">
                    <a:latin typeface="Arial" panose="020B0604020202020204" pitchFamily="34" charset="0"/>
                    <a:cs typeface="Arial" panose="020B0604020202020204" pitchFamily="34" charset="0"/>
                  </a:rPr>
                  <a:t>Y</a:t>
                </a:r>
                <a:r>
                  <a:rPr lang="en-GB" baseline="-25000" dirty="0" err="1">
                    <a:latin typeface="Arial" panose="020B0604020202020204" pitchFamily="34" charset="0"/>
                    <a:cs typeface="Arial" panose="020B0604020202020204" pitchFamily="34" charset="0"/>
                  </a:rPr>
                  <a:t>ij</a:t>
                </a:r>
                <a:r>
                  <a:rPr lang="en-GB" dirty="0">
                    <a:latin typeface="Arial" panose="020B0604020202020204" pitchFamily="34" charset="0"/>
                    <a:cs typeface="Arial" panose="020B0604020202020204" pitchFamily="34" charset="0"/>
                  </a:rPr>
                  <a:t> with alleles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and j per locus (loci 1 ... k) is …   </a:t>
                </a:r>
                <a14:m>
                  <m:oMath xmlns:m="http://schemas.openxmlformats.org/officeDocument/2006/math">
                    <m:nary>
                      <m:naryPr>
                        <m:chr m:val="∑"/>
                        <m:limLoc m:val="undOvr"/>
                        <m:ctrlPr>
                          <a:rPr lang="en-GB" i="1">
                            <a:latin typeface="Cambria Math" panose="02040503050406030204" pitchFamily="18" charset="0"/>
                          </a:rPr>
                        </m:ctrlPr>
                      </m:naryPr>
                      <m:sub>
                        <m:r>
                          <m:rPr>
                            <m:sty m:val="p"/>
                          </m:rPr>
                          <a:rPr lang="en-GB">
                            <a:latin typeface="Cambria Math" panose="02040503050406030204" pitchFamily="18" charset="0"/>
                          </a:rPr>
                          <m:t>l</m:t>
                        </m:r>
                        <m:r>
                          <a:rPr lang="en-GB">
                            <a:latin typeface="Cambria Math" panose="02040503050406030204" pitchFamily="18" charset="0"/>
                          </a:rPr>
                          <m:t>=1</m:t>
                        </m:r>
                      </m:sub>
                      <m:sup>
                        <m:r>
                          <m:rPr>
                            <m:sty m:val="p"/>
                          </m:rPr>
                          <a:rPr lang="en-GB">
                            <a:latin typeface="Cambria Math" panose="02040503050406030204" pitchFamily="18" charset="0"/>
                          </a:rPr>
                          <m:t>k</m:t>
                        </m:r>
                      </m:sup>
                      <m:e>
                        <m:sSubSup>
                          <m:sSubSupPr>
                            <m:ctrlPr>
                              <a:rPr lang="en-GB" i="1">
                                <a:solidFill>
                                  <a:srgbClr val="0000FF"/>
                                </a:solidFill>
                                <a:latin typeface="Cambria Math" panose="02040503050406030204" pitchFamily="18" charset="0"/>
                              </a:rPr>
                            </m:ctrlPr>
                          </m:sSubSupPr>
                          <m:e>
                            <m:r>
                              <a:rPr lang="en-GB" b="0" i="1" smtClean="0">
                                <a:solidFill>
                                  <a:srgbClr val="0000FF"/>
                                </a:solidFill>
                                <a:latin typeface="Cambria Math" panose="02040503050406030204" pitchFamily="18" charset="0"/>
                              </a:rPr>
                              <m:t>   </m:t>
                            </m:r>
                            <m:r>
                              <a:rPr lang="en-GB" i="1">
                                <a:solidFill>
                                  <a:srgbClr val="0000FF"/>
                                </a:solidFill>
                                <a:latin typeface="Cambria Math" panose="02040503050406030204" pitchFamily="18" charset="0"/>
                              </a:rPr>
                              <m:t>(</m:t>
                            </m:r>
                            <m:r>
                              <a:rPr lang="en-GB" i="1">
                                <a:solidFill>
                                  <a:srgbClr val="0000FF"/>
                                </a:solidFill>
                                <a:latin typeface="Cambria Math" panose="02040503050406030204" pitchFamily="18" charset="0"/>
                              </a:rPr>
                              <m:t>𝛼</m:t>
                            </m:r>
                          </m:e>
                          <m:sub>
                            <m:r>
                              <a:rPr lang="en-GB" i="1">
                                <a:solidFill>
                                  <a:srgbClr val="0000FF"/>
                                </a:solidFill>
                                <a:latin typeface="Cambria Math" panose="02040503050406030204" pitchFamily="18" charset="0"/>
                              </a:rPr>
                              <m:t>𝑖</m:t>
                            </m:r>
                          </m:sub>
                          <m:sup>
                            <m:r>
                              <a:rPr lang="en-GB" i="1">
                                <a:solidFill>
                                  <a:srgbClr val="0000FF"/>
                                </a:solidFill>
                                <a:latin typeface="Cambria Math" panose="02040503050406030204" pitchFamily="18" charset="0"/>
                              </a:rPr>
                              <m:t>𝑙</m:t>
                            </m:r>
                          </m:sup>
                        </m:sSubSup>
                        <m:r>
                          <a:rPr lang="en-GB" i="1">
                            <a:solidFill>
                              <a:srgbClr val="0000FF"/>
                            </a:solidFill>
                            <a:latin typeface="Cambria Math" panose="02040503050406030204" pitchFamily="18" charset="0"/>
                          </a:rPr>
                          <m:t>+</m:t>
                        </m:r>
                        <m:sSubSup>
                          <m:sSubSupPr>
                            <m:ctrlPr>
                              <a:rPr lang="en-GB" i="1">
                                <a:solidFill>
                                  <a:srgbClr val="0000FF"/>
                                </a:solidFill>
                                <a:latin typeface="Cambria Math" panose="02040503050406030204" pitchFamily="18" charset="0"/>
                              </a:rPr>
                            </m:ctrlPr>
                          </m:sSubSupPr>
                          <m:e>
                            <m:r>
                              <a:rPr lang="en-GB" i="1">
                                <a:solidFill>
                                  <a:srgbClr val="0000FF"/>
                                </a:solidFill>
                                <a:latin typeface="Cambria Math" panose="02040503050406030204" pitchFamily="18" charset="0"/>
                              </a:rPr>
                              <m:t>𝛼</m:t>
                            </m:r>
                          </m:e>
                          <m:sub>
                            <m:r>
                              <a:rPr lang="en-GB" i="1">
                                <a:solidFill>
                                  <a:srgbClr val="0000FF"/>
                                </a:solidFill>
                                <a:latin typeface="Cambria Math" panose="02040503050406030204" pitchFamily="18" charset="0"/>
                              </a:rPr>
                              <m:t>𝑗</m:t>
                            </m:r>
                          </m:sub>
                          <m:sup>
                            <m:r>
                              <a:rPr lang="en-GB" i="1">
                                <a:solidFill>
                                  <a:srgbClr val="0000FF"/>
                                </a:solidFill>
                                <a:latin typeface="Cambria Math" panose="02040503050406030204" pitchFamily="18" charset="0"/>
                              </a:rPr>
                              <m:t>𝑙</m:t>
                            </m:r>
                          </m:sup>
                        </m:sSubSup>
                      </m:e>
                    </m:nary>
                    <m:r>
                      <a:rPr lang="en-GB" i="1">
                        <a:solidFill>
                          <a:srgbClr val="0000FF"/>
                        </a:solidFill>
                        <a:latin typeface="Cambria Math" panose="02040503050406030204" pitchFamily="18" charset="0"/>
                      </a:rPr>
                      <m:t>)</m:t>
                    </m:r>
                  </m:oMath>
                </a14:m>
                <a:endParaRPr lang="en-GB" dirty="0"/>
              </a:p>
              <a:p>
                <a:r>
                  <a:rPr lang="en-GB" dirty="0">
                    <a:solidFill>
                      <a:schemeClr val="tx1">
                        <a:lumMod val="50000"/>
                        <a:lumOff val="50000"/>
                      </a:schemeClr>
                    </a:solidFill>
                    <a:latin typeface="Arial" panose="020B0604020202020204" pitchFamily="34" charset="0"/>
                    <a:cs typeface="Arial" panose="020B0604020202020204" pitchFamily="34" charset="0"/>
                  </a:rPr>
                  <a:t>The Breeding Value of line 1, hence, is estimated as  -6.45 q/ha, okay?</a:t>
                </a:r>
              </a:p>
            </p:txBody>
          </p:sp>
        </mc:Choice>
        <mc:Fallback xmlns="">
          <p:sp>
            <p:nvSpPr>
              <p:cNvPr id="6" name="Rectangle 5"/>
              <p:cNvSpPr>
                <a:spLocks noRot="1" noChangeAspect="1" noMove="1" noResize="1" noEditPoints="1" noAdjustHandles="1" noChangeArrowheads="1" noChangeShapeType="1" noTextEdit="1"/>
              </p:cNvSpPr>
              <p:nvPr/>
            </p:nvSpPr>
            <p:spPr>
              <a:xfrm>
                <a:off x="93133" y="5712083"/>
                <a:ext cx="12022669" cy="1047082"/>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aphicFrame>
        <p:nvGraphicFramePr>
          <p:cNvPr id="3" name="Object 2"/>
          <p:cNvGraphicFramePr>
            <a:graphicFrameLocks noChangeAspect="1"/>
          </p:cNvGraphicFramePr>
          <p:nvPr>
            <p:extLst>
              <p:ext uri="{D42A27DB-BD31-4B8C-83A1-F6EECF244321}">
                <p14:modId xmlns:p14="http://schemas.microsoft.com/office/powerpoint/2010/main" val="2391604115"/>
              </p:ext>
            </p:extLst>
          </p:nvPr>
        </p:nvGraphicFramePr>
        <p:xfrm>
          <a:off x="93134" y="1079831"/>
          <a:ext cx="6997941" cy="4524215"/>
        </p:xfrm>
        <a:graphic>
          <a:graphicData uri="http://schemas.openxmlformats.org/presentationml/2006/ole">
            <mc:AlternateContent xmlns:mc="http://schemas.openxmlformats.org/markup-compatibility/2006">
              <mc:Choice xmlns:v="urn:schemas-microsoft-com:vml" Requires="v">
                <p:oleObj spid="_x0000_s49324" name="Document" r:id="rId4" imgW="8534074" imgH="5517335" progId="Word.Document.8">
                  <p:link updateAutomatic="1"/>
                </p:oleObj>
              </mc:Choice>
              <mc:Fallback>
                <p:oleObj name="Document" r:id="rId4" imgW="8534074" imgH="5517335" progId="Word.Document.8">
                  <p:link updateAutomatic="1"/>
                  <p:pic>
                    <p:nvPicPr>
                      <p:cNvPr id="3" name="Object 2"/>
                      <p:cNvPicPr/>
                      <p:nvPr/>
                    </p:nvPicPr>
                    <p:blipFill>
                      <a:blip r:embed="rId5"/>
                      <a:stretch>
                        <a:fillRect/>
                      </a:stretch>
                    </p:blipFill>
                    <p:spPr>
                      <a:xfrm>
                        <a:off x="93134" y="1079831"/>
                        <a:ext cx="6997941" cy="4524215"/>
                      </a:xfrm>
                      <a:prstGeom prst="rect">
                        <a:avLst/>
                      </a:prstGeom>
                    </p:spPr>
                  </p:pic>
                </p:oleObj>
              </mc:Fallback>
            </mc:AlternateContent>
          </a:graphicData>
        </a:graphic>
      </p:graphicFrame>
      <p:sp>
        <p:nvSpPr>
          <p:cNvPr id="4" name="TextBox 3"/>
          <p:cNvSpPr txBox="1"/>
          <p:nvPr/>
        </p:nvSpPr>
        <p:spPr>
          <a:xfrm>
            <a:off x="53528" y="35689"/>
            <a:ext cx="1209238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Assume </a:t>
            </a:r>
            <a:r>
              <a:rPr lang="en-GB" sz="2400" dirty="0">
                <a:solidFill>
                  <a:srgbClr val="0000FF"/>
                </a:solidFill>
                <a:latin typeface="Arial" panose="020B0604020202020204" pitchFamily="34" charset="0"/>
                <a:cs typeface="Arial" panose="020B0604020202020204" pitchFamily="34" charset="0"/>
              </a:rPr>
              <a:t>zero epistasis </a:t>
            </a:r>
            <a:r>
              <a:rPr lang="en-GB" sz="2400" dirty="0">
                <a:latin typeface="Arial" panose="020B0604020202020204" pitchFamily="34" charset="0"/>
                <a:cs typeface="Arial" panose="020B0604020202020204" pitchFamily="34" charset="0"/>
              </a:rPr>
              <a:t>and ponder GCA of the F1(1x2)</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Assume </a:t>
            </a:r>
            <a:r>
              <a:rPr lang="en-GB" sz="2400" dirty="0">
                <a:solidFill>
                  <a:srgbClr val="0000FF"/>
                </a:solidFill>
                <a:latin typeface="Arial" panose="020B0604020202020204" pitchFamily="34" charset="0"/>
                <a:cs typeface="Arial" panose="020B0604020202020204" pitchFamily="34" charset="0"/>
              </a:rPr>
              <a:t>zero epistasis </a:t>
            </a:r>
            <a:r>
              <a:rPr lang="en-GB" sz="2400" dirty="0">
                <a:latin typeface="Arial" panose="020B0604020202020204" pitchFamily="34" charset="0"/>
                <a:cs typeface="Arial" panose="020B0604020202020204" pitchFamily="34" charset="0"/>
              </a:rPr>
              <a:t>and ponder Breeding Value of the F1(1x2)</a:t>
            </a:r>
          </a:p>
        </p:txBody>
      </p:sp>
      <p:sp>
        <p:nvSpPr>
          <p:cNvPr id="5" name="TextBox 4"/>
          <p:cNvSpPr txBox="1"/>
          <p:nvPr/>
        </p:nvSpPr>
        <p:spPr>
          <a:xfrm>
            <a:off x="7325633" y="1243976"/>
            <a:ext cx="4790170"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zero epistasis, the hybrid F1(1x2) ‚contains‘ and inherits the average GCA effect of its parental lines 1 and 2: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½ (-3.225 +0.400) = -1.4125 q/ha. This is its expected GCA if employed in this Diallel as parent number 11 (</a:t>
            </a:r>
            <a:r>
              <a:rPr lang="en-GB" dirty="0">
                <a:solidFill>
                  <a:schemeClr val="tx1">
                    <a:lumMod val="50000"/>
                    <a:lumOff val="50000"/>
                  </a:schemeClr>
                </a:solidFill>
                <a:latin typeface="Arial" panose="020B0604020202020204" pitchFamily="34" charset="0"/>
                <a:cs typeface="Arial" panose="020B0604020202020204" pitchFamily="34" charset="0"/>
              </a:rPr>
              <a:t>ignoring kinship issues</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Breeding Value of that hybrid is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twice</a:t>
            </a:r>
            <a:r>
              <a:rPr lang="en-GB" dirty="0">
                <a:latin typeface="Arial" panose="020B0604020202020204" pitchFamily="34" charset="0"/>
                <a:cs typeface="Arial" panose="020B0604020202020204" pitchFamily="34" charset="0"/>
              </a:rPr>
              <a:t> its GCA, hence it is -2.825 q/ha. </a:t>
            </a:r>
          </a:p>
          <a:p>
            <a:endParaRPr lang="en-GB" dirty="0">
              <a:latin typeface="Arial" panose="020B0604020202020204" pitchFamily="34" charset="0"/>
              <a:cs typeface="Arial" panose="020B0604020202020204" pitchFamily="34" charset="0"/>
            </a:endParaRP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GCA effects </a:t>
            </a:r>
            <a:r>
              <a:rPr lang="en-GB" dirty="0">
                <a:latin typeface="Arial" panose="020B0604020202020204" pitchFamily="34" charset="0"/>
                <a:cs typeface="Arial" panose="020B0604020202020204" pitchFamily="34" charset="0"/>
              </a:rPr>
              <a:t>pertain to a </a:t>
            </a:r>
            <a:r>
              <a:rPr lang="en-GB" dirty="0">
                <a:solidFill>
                  <a:srgbClr val="C00000"/>
                </a:solidFill>
                <a:latin typeface="Arial" panose="020B0604020202020204" pitchFamily="34" charset="0"/>
                <a:cs typeface="Arial" panose="020B0604020202020204" pitchFamily="34" charset="0"/>
              </a:rPr>
              <a:t>gamete</a:t>
            </a:r>
            <a:r>
              <a:rPr lang="en-GB" dirty="0">
                <a:latin typeface="Arial" panose="020B0604020202020204" pitchFamily="34" charset="0"/>
                <a:cs typeface="Arial" panose="020B0604020202020204" pitchFamily="34" charset="0"/>
              </a:rPr>
              <a:t> (or to the </a:t>
            </a:r>
            <a:r>
              <a:rPr lang="en-GB" dirty="0">
                <a:solidFill>
                  <a:srgbClr val="C00000"/>
                </a:solidFill>
                <a:latin typeface="Arial" panose="020B0604020202020204" pitchFamily="34" charset="0"/>
                <a:cs typeface="Arial" panose="020B0604020202020204" pitchFamily="34" charset="0"/>
              </a:rPr>
              <a:t>homozygous line </a:t>
            </a:r>
            <a:r>
              <a:rPr lang="en-GB" dirty="0">
                <a:latin typeface="Arial" panose="020B0604020202020204" pitchFamily="34" charset="0"/>
                <a:cs typeface="Arial" panose="020B0604020202020204" pitchFamily="34" charset="0"/>
              </a:rPr>
              <a:t>that contributes such gamete </a:t>
            </a:r>
            <a:r>
              <a:rPr lang="en-GB" dirty="0">
                <a:solidFill>
                  <a:schemeClr val="tx1">
                    <a:lumMod val="50000"/>
                    <a:lumOff val="50000"/>
                  </a:schemeClr>
                </a:solidFill>
                <a:latin typeface="Arial" panose="020B0604020202020204" pitchFamily="34" charset="0"/>
                <a:cs typeface="Arial" panose="020B0604020202020204" pitchFamily="34" charset="0"/>
              </a:rPr>
              <a:t>– and contributes of course no other ones since homozygous=non-segregating</a:t>
            </a:r>
            <a:r>
              <a:rPr lang="en-GB" dirty="0">
                <a:latin typeface="Arial" panose="020B0604020202020204" pitchFamily="34" charset="0"/>
                <a:cs typeface="Arial" panose="020B0604020202020204" pitchFamily="34" charset="0"/>
              </a:rPr>
              <a:t>).</a:t>
            </a: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 Values </a:t>
            </a:r>
            <a:r>
              <a:rPr lang="en-GB" dirty="0">
                <a:latin typeface="Arial" panose="020B0604020202020204" pitchFamily="34" charset="0"/>
                <a:cs typeface="Arial" panose="020B0604020202020204" pitchFamily="34" charset="0"/>
              </a:rPr>
              <a:t>pertain to a </a:t>
            </a:r>
            <a:r>
              <a:rPr lang="en-GB" dirty="0">
                <a:solidFill>
                  <a:srgbClr val="C00000"/>
                </a:solidFill>
                <a:latin typeface="Arial" panose="020B0604020202020204" pitchFamily="34" charset="0"/>
                <a:cs typeface="Arial" panose="020B0604020202020204" pitchFamily="34" charset="0"/>
              </a:rPr>
              <a:t>genotype</a:t>
            </a:r>
            <a:r>
              <a:rPr lang="en-GB" dirty="0">
                <a:latin typeface="Arial" panose="020B0604020202020204" pitchFamily="34" charset="0"/>
                <a:cs typeface="Arial" panose="020B0604020202020204" pitchFamily="34" charset="0"/>
              </a:rPr>
              <a:t>.</a:t>
            </a:r>
          </a:p>
        </p:txBody>
      </p:sp>
      <p:sp>
        <p:nvSpPr>
          <p:cNvPr id="8" name="Textfeld 5">
            <a:extLst>
              <a:ext uri="{FF2B5EF4-FFF2-40B4-BE49-F238E27FC236}">
                <a16:creationId xmlns:a16="http://schemas.microsoft.com/office/drawing/2014/main" id="{179EF2DD-C770-4C36-A281-5011076E6D02}"/>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0662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5" name="Textfeld 5"/>
          <p:cNvSpPr txBox="1"/>
          <p:nvPr/>
        </p:nvSpPr>
        <p:spPr>
          <a:xfrm>
            <a:off x="11443316" y="6352243"/>
            <a:ext cx="73536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solidFill>
                  <a:schemeClr val="tx1">
                    <a:lumMod val="85000"/>
                    <a:lumOff val="15000"/>
                  </a:schemeClr>
                </a:solidFill>
                <a:latin typeface="Arial" panose="020B0604020202020204" pitchFamily="34" charset="0"/>
                <a:cs typeface="Arial" panose="020B0604020202020204" pitchFamily="34" charset="0"/>
              </a:rPr>
              <a:pPr algn="ctr"/>
              <a:t>27</a:t>
            </a:fld>
            <a:endParaRPr lang="en-GB" sz="2400" dirty="0">
              <a:solidFill>
                <a:schemeClr val="tx1">
                  <a:lumMod val="85000"/>
                  <a:lumOff val="15000"/>
                </a:schemeClr>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6" name="Rectangle 5"/>
              <p:cNvSpPr/>
              <p:nvPr/>
            </p:nvSpPr>
            <p:spPr>
              <a:xfrm>
                <a:off x="237066" y="413594"/>
                <a:ext cx="11654367" cy="5058821"/>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With zero Epistasis, </a:t>
                </a:r>
                <a:br>
                  <a:rPr lang="en-GB" sz="2400" dirty="0">
                    <a:latin typeface="Arial" panose="020B0604020202020204" pitchFamily="34" charset="0"/>
                    <a:cs typeface="Arial" panose="020B0604020202020204" pitchFamily="34" charset="0"/>
                  </a:rPr>
                </a:b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GCA</a:t>
                </a:r>
                <a:r>
                  <a:rPr lang="en-GB" sz="2400" dirty="0">
                    <a:latin typeface="Arial" panose="020B0604020202020204" pitchFamily="34" charset="0"/>
                    <a:cs typeface="Arial" panose="020B0604020202020204" pitchFamily="34" charset="0"/>
                  </a:rPr>
                  <a:t> of candidate </a:t>
                </a:r>
                <a:r>
                  <a:rPr lang="en-GB" sz="2400" dirty="0" err="1">
                    <a:latin typeface="Arial" panose="020B0604020202020204" pitchFamily="34" charset="0"/>
                    <a:cs typeface="Arial" panose="020B0604020202020204" pitchFamily="34" charset="0"/>
                  </a:rPr>
                  <a:t>Y</a:t>
                </a:r>
                <a:r>
                  <a:rPr lang="en-GB" sz="2400" baseline="-25000" dirty="0" err="1">
                    <a:latin typeface="Arial" panose="020B0604020202020204" pitchFamily="34" charset="0"/>
                    <a:cs typeface="Arial" panose="020B0604020202020204" pitchFamily="34" charset="0"/>
                  </a:rPr>
                  <a:t>ij</a:t>
                </a:r>
                <a:r>
                  <a:rPr lang="en-GB" sz="2400" dirty="0">
                    <a:latin typeface="Arial" panose="020B0604020202020204" pitchFamily="34" charset="0"/>
                    <a:cs typeface="Arial" panose="020B0604020202020204" pitchFamily="34" charset="0"/>
                  </a:rPr>
                  <a:t> with alleles </a:t>
                </a:r>
                <a:r>
                  <a:rPr lang="en-GB" sz="2400" dirty="0" err="1">
                    <a:latin typeface="Arial" panose="020B0604020202020204" pitchFamily="34" charset="0"/>
                    <a:cs typeface="Arial" panose="020B0604020202020204" pitchFamily="34" charset="0"/>
                  </a:rPr>
                  <a:t>i</a:t>
                </a:r>
                <a:r>
                  <a:rPr lang="en-GB" sz="2400" dirty="0">
                    <a:latin typeface="Arial" panose="020B0604020202020204" pitchFamily="34" charset="0"/>
                    <a:cs typeface="Arial" panose="020B0604020202020204" pitchFamily="34" charset="0"/>
                  </a:rPr>
                  <a:t> and j per locus (loci 1 ... k) is …   </a:t>
                </a:r>
                <a14:m>
                  <m:oMath xmlns:m="http://schemas.openxmlformats.org/officeDocument/2006/math">
                    <m:nary>
                      <m:naryPr>
                        <m:chr m:val="∑"/>
                        <m:limLoc m:val="undOvr"/>
                        <m:ctrlPr>
                          <a:rPr lang="en-GB" sz="2400" i="1">
                            <a:latin typeface="Cambria Math" panose="02040503050406030204" pitchFamily="18" charset="0"/>
                          </a:rPr>
                        </m:ctrlPr>
                      </m:naryPr>
                      <m:sub>
                        <m:r>
                          <m:rPr>
                            <m:sty m:val="p"/>
                          </m:rPr>
                          <a:rPr lang="en-GB" sz="2400">
                            <a:latin typeface="Cambria Math" panose="02040503050406030204" pitchFamily="18" charset="0"/>
                          </a:rPr>
                          <m:t>l</m:t>
                        </m:r>
                        <m:r>
                          <a:rPr lang="en-GB" sz="2400">
                            <a:latin typeface="Cambria Math" panose="02040503050406030204" pitchFamily="18" charset="0"/>
                          </a:rPr>
                          <m:t>=1</m:t>
                        </m:r>
                      </m:sub>
                      <m:sup>
                        <m:r>
                          <m:rPr>
                            <m:sty m:val="p"/>
                          </m:rPr>
                          <a:rPr lang="en-GB" sz="2400">
                            <a:latin typeface="Cambria Math" panose="02040503050406030204" pitchFamily="18" charset="0"/>
                          </a:rPr>
                          <m:t>k</m:t>
                        </m:r>
                      </m:sup>
                      <m:e>
                        <m:sSubSup>
                          <m:sSubSupPr>
                            <m:ctrlPr>
                              <a:rPr lang="en-GB" sz="2400" i="1">
                                <a:solidFill>
                                  <a:srgbClr val="0000FF"/>
                                </a:solidFill>
                                <a:latin typeface="Cambria Math" panose="02040503050406030204" pitchFamily="18" charset="0"/>
                              </a:rPr>
                            </m:ctrlPr>
                          </m:sSubSupPr>
                          <m:e>
                            <m:r>
                              <a:rPr lang="en-GB" sz="2400" b="0" i="1" smtClean="0">
                                <a:solidFill>
                                  <a:srgbClr val="C00000"/>
                                </a:solidFill>
                                <a:effectLst>
                                  <a:outerShdw blurRad="38100" dist="38100" dir="2700000" algn="tl">
                                    <a:srgbClr val="000000">
                                      <a:alpha val="43137"/>
                                    </a:srgbClr>
                                  </a:outerShdw>
                                </a:effectLst>
                                <a:latin typeface="Cambria Math" panose="02040503050406030204" pitchFamily="18" charset="0"/>
                              </a:rPr>
                              <m:t>0.5</m:t>
                            </m:r>
                            <m:r>
                              <a:rPr lang="en-GB" sz="2400" b="0" i="1" smtClean="0">
                                <a:solidFill>
                                  <a:srgbClr val="0000FF"/>
                                </a:solidFill>
                                <a:latin typeface="Cambria Math" panose="02040503050406030204" pitchFamily="18" charset="0"/>
                              </a:rPr>
                              <m:t>∙(</m:t>
                            </m:r>
                            <m:r>
                              <a:rPr lang="en-GB" sz="2400" i="1">
                                <a:solidFill>
                                  <a:srgbClr val="0000FF"/>
                                </a:solidFill>
                                <a:latin typeface="Cambria Math" panose="02040503050406030204" pitchFamily="18" charset="0"/>
                              </a:rPr>
                              <m:t>𝛼</m:t>
                            </m:r>
                          </m:e>
                          <m:sub>
                            <m:r>
                              <a:rPr lang="en-GB" sz="2400" b="0" i="1" smtClean="0">
                                <a:solidFill>
                                  <a:srgbClr val="0000FF"/>
                                </a:solidFill>
                                <a:latin typeface="Cambria Math" panose="02040503050406030204" pitchFamily="18" charset="0"/>
                              </a:rPr>
                              <m:t>𝑖</m:t>
                            </m:r>
                          </m:sub>
                          <m:sup>
                            <m:r>
                              <a:rPr lang="en-GB" sz="2400" i="1">
                                <a:solidFill>
                                  <a:srgbClr val="0000FF"/>
                                </a:solidFill>
                                <a:latin typeface="Cambria Math" panose="02040503050406030204" pitchFamily="18" charset="0"/>
                              </a:rPr>
                              <m:t>𝑙</m:t>
                            </m:r>
                          </m:sup>
                        </m:sSubSup>
                        <m:r>
                          <a:rPr lang="en-GB" sz="2400" b="0" i="1" smtClean="0">
                            <a:solidFill>
                              <a:srgbClr val="0000FF"/>
                            </a:solidFill>
                            <a:latin typeface="Cambria Math" panose="02040503050406030204" pitchFamily="18" charset="0"/>
                          </a:rPr>
                          <m:t>+</m:t>
                        </m:r>
                        <m:sSubSup>
                          <m:sSubSupPr>
                            <m:ctrlPr>
                              <a:rPr lang="en-GB" sz="2400" i="1">
                                <a:solidFill>
                                  <a:srgbClr val="0000FF"/>
                                </a:solidFill>
                                <a:latin typeface="Cambria Math" panose="02040503050406030204" pitchFamily="18" charset="0"/>
                              </a:rPr>
                            </m:ctrlPr>
                          </m:sSubSupPr>
                          <m:e>
                            <m:r>
                              <a:rPr lang="en-GB" sz="2400" i="1">
                                <a:solidFill>
                                  <a:srgbClr val="0000FF"/>
                                </a:solidFill>
                                <a:latin typeface="Cambria Math" panose="02040503050406030204" pitchFamily="18" charset="0"/>
                              </a:rPr>
                              <m:t>𝛼</m:t>
                            </m:r>
                          </m:e>
                          <m:sub>
                            <m:r>
                              <a:rPr lang="en-GB" sz="2400" b="0" i="1" smtClean="0">
                                <a:solidFill>
                                  <a:srgbClr val="0000FF"/>
                                </a:solidFill>
                                <a:latin typeface="Cambria Math" panose="02040503050406030204" pitchFamily="18" charset="0"/>
                              </a:rPr>
                              <m:t>𝑗</m:t>
                            </m:r>
                          </m:sub>
                          <m:sup>
                            <m:r>
                              <a:rPr lang="en-GB" sz="2400" i="1">
                                <a:solidFill>
                                  <a:srgbClr val="0000FF"/>
                                </a:solidFill>
                                <a:latin typeface="Cambria Math" panose="02040503050406030204" pitchFamily="18" charset="0"/>
                              </a:rPr>
                              <m:t>𝑙</m:t>
                            </m:r>
                          </m:sup>
                        </m:sSubSup>
                      </m:e>
                    </m:nary>
                    <m:r>
                      <a:rPr lang="en-GB" sz="2400" b="0" i="1" smtClean="0">
                        <a:solidFill>
                          <a:srgbClr val="0000FF"/>
                        </a:solidFill>
                        <a:latin typeface="Cambria Math" panose="02040503050406030204" pitchFamily="18" charset="0"/>
                      </a:rPr>
                      <m:t>)</m:t>
                    </m:r>
                  </m:oMath>
                </a14:m>
                <a:endParaRPr lang="en-GB" sz="2400" baseline="-25000" dirty="0">
                  <a:solidFill>
                    <a:srgbClr val="0000FF"/>
                  </a:solidFill>
                  <a:latin typeface="Cambria Math" panose="02040503050406030204" pitchFamily="18"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Look at it as the mean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GCA</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of the two gametes that made this candidate</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With zero Epistasis, </a:t>
                </a:r>
                <a:br>
                  <a:rPr lang="en-GB" sz="2400" dirty="0">
                    <a:latin typeface="Arial" panose="020B0604020202020204" pitchFamily="34" charset="0"/>
                    <a:cs typeface="Arial" panose="020B0604020202020204" pitchFamily="34" charset="0"/>
                  </a:rPr>
                </a:b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 Value </a:t>
                </a:r>
                <a:r>
                  <a:rPr lang="en-GB" sz="2400" dirty="0">
                    <a:latin typeface="Arial" panose="020B0604020202020204" pitchFamily="34" charset="0"/>
                    <a:cs typeface="Arial" panose="020B0604020202020204" pitchFamily="34" charset="0"/>
                  </a:rPr>
                  <a:t>of </a:t>
                </a:r>
                <a:r>
                  <a:rPr lang="en-GB" sz="2400" dirty="0" err="1">
                    <a:latin typeface="Arial" panose="020B0604020202020204" pitchFamily="34" charset="0"/>
                    <a:cs typeface="Arial" panose="020B0604020202020204" pitchFamily="34" charset="0"/>
                  </a:rPr>
                  <a:t>Y</a:t>
                </a:r>
                <a:r>
                  <a:rPr lang="en-GB" sz="2400" baseline="-25000" dirty="0" err="1">
                    <a:latin typeface="Arial" panose="020B0604020202020204" pitchFamily="34" charset="0"/>
                    <a:cs typeface="Arial" panose="020B0604020202020204" pitchFamily="34" charset="0"/>
                  </a:rPr>
                  <a:t>ij</a:t>
                </a:r>
                <a:r>
                  <a:rPr lang="en-GB" sz="2400" dirty="0">
                    <a:latin typeface="Arial" panose="020B0604020202020204" pitchFamily="34" charset="0"/>
                    <a:cs typeface="Arial" panose="020B0604020202020204" pitchFamily="34" charset="0"/>
                  </a:rPr>
                  <a:t> with alleles </a:t>
                </a:r>
                <a:r>
                  <a:rPr lang="en-GB" sz="2400" dirty="0" err="1">
                    <a:latin typeface="Arial" panose="020B0604020202020204" pitchFamily="34" charset="0"/>
                    <a:cs typeface="Arial" panose="020B0604020202020204" pitchFamily="34" charset="0"/>
                  </a:rPr>
                  <a:t>i</a:t>
                </a:r>
                <a:r>
                  <a:rPr lang="en-GB" sz="2400" dirty="0">
                    <a:latin typeface="Arial" panose="020B0604020202020204" pitchFamily="34" charset="0"/>
                    <a:cs typeface="Arial" panose="020B0604020202020204" pitchFamily="34" charset="0"/>
                  </a:rPr>
                  <a:t> and j per locus (loci 1 ... k) is …   </a:t>
                </a:r>
                <a14:m>
                  <m:oMath xmlns:m="http://schemas.openxmlformats.org/officeDocument/2006/math">
                    <m:nary>
                      <m:naryPr>
                        <m:chr m:val="∑"/>
                        <m:limLoc m:val="undOvr"/>
                        <m:ctrlPr>
                          <a:rPr lang="en-GB" sz="2400" i="1">
                            <a:latin typeface="Cambria Math" panose="02040503050406030204" pitchFamily="18" charset="0"/>
                          </a:rPr>
                        </m:ctrlPr>
                      </m:naryPr>
                      <m:sub>
                        <m:r>
                          <m:rPr>
                            <m:sty m:val="p"/>
                          </m:rPr>
                          <a:rPr lang="en-GB" sz="2400">
                            <a:latin typeface="Cambria Math" panose="02040503050406030204" pitchFamily="18" charset="0"/>
                          </a:rPr>
                          <m:t>l</m:t>
                        </m:r>
                        <m:r>
                          <a:rPr lang="en-GB" sz="2400">
                            <a:latin typeface="Cambria Math" panose="02040503050406030204" pitchFamily="18" charset="0"/>
                          </a:rPr>
                          <m:t>=1</m:t>
                        </m:r>
                      </m:sub>
                      <m:sup>
                        <m:r>
                          <m:rPr>
                            <m:sty m:val="p"/>
                          </m:rPr>
                          <a:rPr lang="en-GB" sz="2400">
                            <a:latin typeface="Cambria Math" panose="02040503050406030204" pitchFamily="18" charset="0"/>
                          </a:rPr>
                          <m:t>k</m:t>
                        </m:r>
                      </m:sup>
                      <m:e>
                        <m:sSubSup>
                          <m:sSubSupPr>
                            <m:ctrlPr>
                              <a:rPr lang="en-GB" sz="2400" i="1">
                                <a:solidFill>
                                  <a:srgbClr val="0000FF"/>
                                </a:solidFill>
                                <a:latin typeface="Cambria Math" panose="02040503050406030204" pitchFamily="18" charset="0"/>
                              </a:rPr>
                            </m:ctrlPr>
                          </m:sSubSupPr>
                          <m:e>
                            <m:r>
                              <a:rPr lang="en-GB" sz="2400" b="0" i="1" smtClean="0">
                                <a:solidFill>
                                  <a:srgbClr val="0000FF"/>
                                </a:solidFill>
                                <a:latin typeface="Cambria Math" panose="02040503050406030204" pitchFamily="18" charset="0"/>
                              </a:rPr>
                              <m:t>   </m:t>
                            </m:r>
                            <m:r>
                              <a:rPr lang="en-GB" sz="2400" i="1">
                                <a:solidFill>
                                  <a:srgbClr val="0000FF"/>
                                </a:solidFill>
                                <a:latin typeface="Cambria Math" panose="02040503050406030204" pitchFamily="18" charset="0"/>
                              </a:rPr>
                              <m:t>(</m:t>
                            </m:r>
                            <m:r>
                              <a:rPr lang="en-GB" sz="2400" i="1">
                                <a:solidFill>
                                  <a:srgbClr val="0000FF"/>
                                </a:solidFill>
                                <a:latin typeface="Cambria Math" panose="02040503050406030204" pitchFamily="18" charset="0"/>
                              </a:rPr>
                              <m:t>𝛼</m:t>
                            </m:r>
                          </m:e>
                          <m:sub>
                            <m:r>
                              <a:rPr lang="en-GB" sz="2400" i="1">
                                <a:solidFill>
                                  <a:srgbClr val="0000FF"/>
                                </a:solidFill>
                                <a:latin typeface="Cambria Math" panose="02040503050406030204" pitchFamily="18" charset="0"/>
                              </a:rPr>
                              <m:t>𝑖</m:t>
                            </m:r>
                          </m:sub>
                          <m:sup>
                            <m:r>
                              <a:rPr lang="en-GB" sz="2400" i="1">
                                <a:solidFill>
                                  <a:srgbClr val="0000FF"/>
                                </a:solidFill>
                                <a:latin typeface="Cambria Math" panose="02040503050406030204" pitchFamily="18" charset="0"/>
                              </a:rPr>
                              <m:t>𝑙</m:t>
                            </m:r>
                          </m:sup>
                        </m:sSubSup>
                        <m:r>
                          <a:rPr lang="en-GB" sz="2400" i="1">
                            <a:solidFill>
                              <a:srgbClr val="0000FF"/>
                            </a:solidFill>
                            <a:latin typeface="Cambria Math" panose="02040503050406030204" pitchFamily="18" charset="0"/>
                          </a:rPr>
                          <m:t>+</m:t>
                        </m:r>
                        <m:sSubSup>
                          <m:sSubSupPr>
                            <m:ctrlPr>
                              <a:rPr lang="en-GB" sz="2400" i="1">
                                <a:solidFill>
                                  <a:srgbClr val="0000FF"/>
                                </a:solidFill>
                                <a:latin typeface="Cambria Math" panose="02040503050406030204" pitchFamily="18" charset="0"/>
                              </a:rPr>
                            </m:ctrlPr>
                          </m:sSubSupPr>
                          <m:e>
                            <m:r>
                              <a:rPr lang="en-GB" sz="2400" i="1">
                                <a:solidFill>
                                  <a:srgbClr val="0000FF"/>
                                </a:solidFill>
                                <a:latin typeface="Cambria Math" panose="02040503050406030204" pitchFamily="18" charset="0"/>
                              </a:rPr>
                              <m:t>𝛼</m:t>
                            </m:r>
                          </m:e>
                          <m:sub>
                            <m:r>
                              <a:rPr lang="en-GB" sz="2400" i="1">
                                <a:solidFill>
                                  <a:srgbClr val="0000FF"/>
                                </a:solidFill>
                                <a:latin typeface="Cambria Math" panose="02040503050406030204" pitchFamily="18" charset="0"/>
                              </a:rPr>
                              <m:t>𝑗</m:t>
                            </m:r>
                          </m:sub>
                          <m:sup>
                            <m:r>
                              <a:rPr lang="en-GB" sz="2400" i="1">
                                <a:solidFill>
                                  <a:srgbClr val="0000FF"/>
                                </a:solidFill>
                                <a:latin typeface="Cambria Math" panose="02040503050406030204" pitchFamily="18" charset="0"/>
                              </a:rPr>
                              <m:t>𝑙</m:t>
                            </m:r>
                          </m:sup>
                        </m:sSubSup>
                      </m:e>
                    </m:nary>
                    <m:r>
                      <a:rPr lang="en-GB" sz="2400" i="1">
                        <a:solidFill>
                          <a:srgbClr val="0000FF"/>
                        </a:solidFill>
                        <a:latin typeface="Cambria Math" panose="02040503050406030204" pitchFamily="18" charset="0"/>
                      </a:rPr>
                      <m:t>)</m:t>
                    </m:r>
                  </m:oMath>
                </a14:m>
                <a:endParaRPr lang="en-GB" sz="2400" dirty="0">
                  <a:solidFill>
                    <a:srgbClr val="0000FF"/>
                  </a:solidFill>
                  <a:latin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Look at it as the sum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GCA</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of the two gametes that made this candidate</a:t>
                </a:r>
                <a:r>
                  <a:rPr lang="en-GB" sz="2400"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p>
              <a:p>
                <a:r>
                  <a:rPr lang="en-GB" dirty="0">
                    <a:latin typeface="Arial" panose="020B0604020202020204" pitchFamily="34" charset="0"/>
                    <a:cs typeface="Arial" panose="020B0604020202020204" pitchFamily="34" charset="0"/>
                  </a:rPr>
                  <a:t>If we ‘have’ Epistasis, then we can not avoid Epistasis to be included in GCA, since GCA is assessed at the trait level. The Breeding Value can (and is) nevertheless usually defined as the sum of the average effects of the alleles and hence excludes Epistasis even if exists. </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Ponder yourself whether and how specific, fortunate epistatic effects as existing in parents can be exploited in breeding, for instance if you cross parents and risk to recombine sets of nicely co-evolved parental genes.</a:t>
                </a:r>
              </a:p>
            </p:txBody>
          </p:sp>
        </mc:Choice>
        <mc:Fallback>
          <p:sp>
            <p:nvSpPr>
              <p:cNvPr id="6" name="Rectangle 5"/>
              <p:cNvSpPr>
                <a:spLocks noRot="1" noChangeAspect="1" noMove="1" noResize="1" noEditPoints="1" noAdjustHandles="1" noChangeArrowheads="1" noChangeShapeType="1" noTextEdit="1"/>
              </p:cNvSpPr>
              <p:nvPr/>
            </p:nvSpPr>
            <p:spPr>
              <a:xfrm>
                <a:off x="237066" y="413594"/>
                <a:ext cx="11654367" cy="5058821"/>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2083032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7625" y="66675"/>
            <a:ext cx="1209675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a:latin typeface="Arial" panose="020B0604020202020204" pitchFamily="34" charset="0"/>
                <a:cs typeface="Arial" panose="020B0604020202020204" pitchFamily="34" charset="0"/>
              </a:rPr>
              <a:t>Exercise with two epistatic loci (nodulation in soybean). DOI 10.1007/BF00223798</a:t>
            </a:r>
          </a:p>
        </p:txBody>
      </p:sp>
      <p:graphicFrame>
        <p:nvGraphicFramePr>
          <p:cNvPr id="6" name="Table 5"/>
          <p:cNvGraphicFramePr>
            <a:graphicFrameLocks noGrp="1"/>
          </p:cNvGraphicFramePr>
          <p:nvPr>
            <p:extLst>
              <p:ext uri="{D42A27DB-BD31-4B8C-83A1-F6EECF244321}">
                <p14:modId xmlns:p14="http://schemas.microsoft.com/office/powerpoint/2010/main" val="2795668221"/>
              </p:ext>
            </p:extLst>
          </p:nvPr>
        </p:nvGraphicFramePr>
        <p:xfrm>
          <a:off x="91877" y="609454"/>
          <a:ext cx="6226181" cy="301752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1651183">
                  <a:extLst>
                    <a:ext uri="{9D8B030D-6E8A-4147-A177-3AD203B41FA5}">
                      <a16:colId xmlns:a16="http://schemas.microsoft.com/office/drawing/2014/main" val="2030116334"/>
                    </a:ext>
                  </a:extLst>
                </a:gridCol>
                <a:gridCol w="1834232">
                  <a:extLst>
                    <a:ext uri="{9D8B030D-6E8A-4147-A177-3AD203B41FA5}">
                      <a16:colId xmlns:a16="http://schemas.microsoft.com/office/drawing/2014/main" val="3313538568"/>
                    </a:ext>
                  </a:extLst>
                </a:gridCol>
                <a:gridCol w="1845440">
                  <a:extLst>
                    <a:ext uri="{9D8B030D-6E8A-4147-A177-3AD203B41FA5}">
                      <a16:colId xmlns:a16="http://schemas.microsoft.com/office/drawing/2014/main" val="2109778323"/>
                    </a:ext>
                  </a:extLst>
                </a:gridCol>
                <a:gridCol w="895326">
                  <a:extLst>
                    <a:ext uri="{9D8B030D-6E8A-4147-A177-3AD203B41FA5}">
                      <a16:colId xmlns:a16="http://schemas.microsoft.com/office/drawing/2014/main" val="3972636294"/>
                    </a:ext>
                  </a:extLst>
                </a:gridCol>
              </a:tblGrid>
              <a:tr h="0">
                <a:tc gridSpan="4">
                  <a:txBody>
                    <a:bodyPr/>
                    <a:lstStyle/>
                    <a:p>
                      <a:pPr algn="l">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Soybean genotype “Bragg” and mutants of it.</a:t>
                      </a:r>
                      <a:endParaRPr lang="en-GB" sz="1800" b="0" dirty="0">
                        <a:solidFill>
                          <a:schemeClr val="tx1"/>
                        </a:solidFill>
                        <a:effectLst/>
                        <a:latin typeface="Arial" panose="020B0604020202020204" pitchFamily="34" charset="0"/>
                        <a:cs typeface="Arial" panose="020B0604020202020204" pitchFamily="34" charset="0"/>
                      </a:endParaRPr>
                    </a:p>
                    <a:p>
                      <a:pPr algn="l">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Parent 1: aa/BB (“a”  ► </a:t>
                      </a:r>
                      <a:r>
                        <a:rPr lang="en-US" sz="1800" b="0" u="sng" dirty="0">
                          <a:solidFill>
                            <a:schemeClr val="tx1"/>
                          </a:solidFill>
                          <a:effectLst/>
                          <a:latin typeface="Arial" panose="020B0604020202020204" pitchFamily="34" charset="0"/>
                          <a:cs typeface="Arial" panose="020B0604020202020204" pitchFamily="34" charset="0"/>
                        </a:rPr>
                        <a:t>non</a:t>
                      </a:r>
                      <a:r>
                        <a:rPr lang="en-US" sz="1800" b="0" u="none" dirty="0">
                          <a:solidFill>
                            <a:schemeClr val="tx1"/>
                          </a:solidFill>
                          <a:effectLst/>
                          <a:latin typeface="Arial" panose="020B0604020202020204" pitchFamily="34" charset="0"/>
                          <a:cs typeface="Arial" panose="020B0604020202020204" pitchFamily="34" charset="0"/>
                        </a:rPr>
                        <a:t>-</a:t>
                      </a:r>
                      <a:r>
                        <a:rPr lang="en-US" sz="1800" b="0" u="none" dirty="0" err="1">
                          <a:solidFill>
                            <a:schemeClr val="tx1"/>
                          </a:solidFill>
                          <a:effectLst/>
                          <a:latin typeface="Arial" panose="020B0604020202020204" pitchFamily="34" charset="0"/>
                          <a:cs typeface="Arial" panose="020B0604020202020204" pitchFamily="34" charset="0"/>
                        </a:rPr>
                        <a:t>nodu</a:t>
                      </a:r>
                      <a:r>
                        <a:rPr lang="en-US" sz="1800" b="0" dirty="0" err="1">
                          <a:solidFill>
                            <a:schemeClr val="tx1"/>
                          </a:solidFill>
                          <a:effectLst/>
                          <a:latin typeface="Arial" panose="020B0604020202020204" pitchFamily="34" charset="0"/>
                          <a:cs typeface="Arial" panose="020B0604020202020204" pitchFamily="34" charset="0"/>
                        </a:rPr>
                        <a:t>l</a:t>
                      </a:r>
                      <a:r>
                        <a:rPr lang="en-US" sz="1800" b="0" dirty="0">
                          <a:solidFill>
                            <a:schemeClr val="tx1"/>
                          </a:solidFill>
                          <a:effectLst/>
                          <a:latin typeface="Arial" panose="020B0604020202020204" pitchFamily="34" charset="0"/>
                          <a:cs typeface="Arial" panose="020B0604020202020204" pitchFamily="34" charset="0"/>
                        </a:rPr>
                        <a:t>.; locus “nts382”)  </a:t>
                      </a:r>
                      <a:br>
                        <a:rPr lang="en-US" sz="1800" b="0" dirty="0">
                          <a:solidFill>
                            <a:schemeClr val="tx1"/>
                          </a:solidFill>
                          <a:effectLst/>
                          <a:latin typeface="Arial" panose="020B0604020202020204" pitchFamily="34" charset="0"/>
                          <a:cs typeface="Arial" panose="020B0604020202020204" pitchFamily="34" charset="0"/>
                        </a:rPr>
                      </a:br>
                      <a:r>
                        <a:rPr lang="en-US" sz="1800" b="0" dirty="0">
                          <a:solidFill>
                            <a:schemeClr val="tx1"/>
                          </a:solidFill>
                          <a:effectLst/>
                          <a:latin typeface="Arial" panose="020B0604020202020204" pitchFamily="34" charset="0"/>
                          <a:cs typeface="Arial" panose="020B0604020202020204" pitchFamily="34" charset="0"/>
                        </a:rPr>
                        <a:t>Parent 2: AA/bb (“b”  ► </a:t>
                      </a:r>
                      <a:r>
                        <a:rPr lang="en-US" sz="1800" b="0" u="sng" dirty="0">
                          <a:solidFill>
                            <a:schemeClr val="tx1"/>
                          </a:solidFill>
                          <a:effectLst/>
                          <a:latin typeface="Arial" panose="020B0604020202020204" pitchFamily="34" charset="0"/>
                          <a:cs typeface="Arial" panose="020B0604020202020204" pitchFamily="34" charset="0"/>
                        </a:rPr>
                        <a:t>super</a:t>
                      </a:r>
                      <a:r>
                        <a:rPr lang="en-US" sz="1800" b="0" u="none" dirty="0">
                          <a:solidFill>
                            <a:schemeClr val="tx1"/>
                          </a:solidFill>
                          <a:effectLst/>
                          <a:latin typeface="Arial" panose="020B0604020202020204" pitchFamily="34" charset="0"/>
                          <a:cs typeface="Arial" panose="020B0604020202020204" pitchFamily="34" charset="0"/>
                        </a:rPr>
                        <a:t>-nod.; locus </a:t>
                      </a:r>
                      <a:r>
                        <a:rPr lang="en-US" sz="1800" b="0" dirty="0">
                          <a:solidFill>
                            <a:schemeClr val="tx1"/>
                          </a:solidFill>
                          <a:effectLst/>
                          <a:latin typeface="Arial" panose="020B0604020202020204" pitchFamily="34" charset="0"/>
                          <a:cs typeface="Arial" panose="020B0604020202020204" pitchFamily="34" charset="0"/>
                        </a:rPr>
                        <a:t>“nod772”)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20851333"/>
                  </a:ext>
                </a:extLst>
              </a:tr>
              <a:tr h="0">
                <a:tc gridSpan="4">
                  <a:txBody>
                    <a:bodyPr/>
                    <a:lstStyle/>
                    <a:p>
                      <a:pPr algn="l">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Number of nodules per plant (+/- SE) depend on genotypes</a:t>
                      </a:r>
                      <a:r>
                        <a:rPr lang="en-US" sz="1800" b="0" baseline="0" dirty="0">
                          <a:solidFill>
                            <a:schemeClr val="tx1"/>
                          </a:solidFill>
                          <a:effectLst/>
                          <a:latin typeface="Arial" panose="020B0604020202020204" pitchFamily="34" charset="0"/>
                          <a:cs typeface="Arial" panose="020B0604020202020204" pitchFamily="34" charset="0"/>
                        </a:rPr>
                        <a:t> at these two loci.</a:t>
                      </a:r>
                      <a:br>
                        <a:rPr lang="en-US" sz="1800" b="0" baseline="0" dirty="0">
                          <a:solidFill>
                            <a:schemeClr val="tx1"/>
                          </a:solidFill>
                          <a:effectLst/>
                          <a:latin typeface="Arial" panose="020B0604020202020204" pitchFamily="34" charset="0"/>
                          <a:cs typeface="Arial" panose="020B0604020202020204" pitchFamily="34" charset="0"/>
                        </a:rPr>
                      </a:br>
                      <a:r>
                        <a:rPr lang="en-US" sz="1800" b="0" dirty="0">
                          <a:solidFill>
                            <a:schemeClr val="tx1"/>
                          </a:solidFill>
                          <a:effectLst/>
                          <a:latin typeface="Arial" panose="020B0604020202020204" pitchFamily="34" charset="0"/>
                          <a:cs typeface="Arial" panose="020B0604020202020204" pitchFamily="34" charset="0"/>
                        </a:rPr>
                        <a:t>‘</a:t>
                      </a:r>
                      <a:r>
                        <a:rPr lang="en-US" sz="1800" b="0" dirty="0">
                          <a:solidFill>
                            <a:srgbClr val="0000FF"/>
                          </a:solidFill>
                          <a:effectLst/>
                          <a:latin typeface="Arial" panose="020B0604020202020204" pitchFamily="34" charset="0"/>
                          <a:cs typeface="Arial" panose="020B0604020202020204" pitchFamily="34" charset="0"/>
                        </a:rPr>
                        <a:t>Normal</a:t>
                      </a:r>
                      <a:r>
                        <a:rPr lang="en-US" sz="1800" b="0" dirty="0">
                          <a:solidFill>
                            <a:schemeClr val="tx1"/>
                          </a:solidFill>
                          <a:effectLst/>
                          <a:latin typeface="Arial" panose="020B0604020202020204" pitchFamily="34" charset="0"/>
                          <a:cs typeface="Arial" panose="020B0604020202020204" pitchFamily="34" charset="0"/>
                        </a:rPr>
                        <a:t>’ = ‘</a:t>
                      </a:r>
                      <a:r>
                        <a:rPr lang="en-US" sz="1800" b="0" dirty="0">
                          <a:solidFill>
                            <a:srgbClr val="0000FF"/>
                          </a:solidFill>
                          <a:effectLst/>
                          <a:latin typeface="Arial" panose="020B0604020202020204" pitchFamily="34" charset="0"/>
                          <a:cs typeface="Arial" panose="020B0604020202020204" pitchFamily="34" charset="0"/>
                        </a:rPr>
                        <a:t>wild-type</a:t>
                      </a:r>
                      <a:r>
                        <a:rPr lang="en-US" sz="1800" b="0" dirty="0">
                          <a:solidFill>
                            <a:schemeClr val="tx1"/>
                          </a:solidFill>
                          <a:effectLst/>
                          <a:latin typeface="Arial" panose="020B0604020202020204" pitchFamily="34" charset="0"/>
                          <a:cs typeface="Arial" panose="020B0604020202020204" pitchFamily="34" charset="0"/>
                        </a:rPr>
                        <a:t>’: </a:t>
                      </a:r>
                      <a:r>
                        <a:rPr lang="en-US" sz="1800" b="0" dirty="0">
                          <a:solidFill>
                            <a:srgbClr val="0000FF"/>
                          </a:solidFill>
                          <a:effectLst/>
                          <a:latin typeface="Arial" panose="020B0604020202020204" pitchFamily="34" charset="0"/>
                          <a:cs typeface="Arial" panose="020B0604020202020204" pitchFamily="34" charset="0"/>
                        </a:rPr>
                        <a:t>150</a:t>
                      </a:r>
                      <a:r>
                        <a:rPr lang="en-US" sz="1800" b="0" dirty="0">
                          <a:solidFill>
                            <a:schemeClr val="tx1"/>
                          </a:solidFill>
                          <a:effectLst/>
                          <a:latin typeface="Arial" panose="020B0604020202020204" pitchFamily="34" charset="0"/>
                          <a:cs typeface="Arial" panose="020B0604020202020204" pitchFamily="34" charset="0"/>
                        </a:rPr>
                        <a:t> nodules per plant</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a:t>
                      </a:r>
                      <a:r>
                        <a:rPr lang="en-US" sz="1800" b="0" dirty="0" err="1">
                          <a:solidFill>
                            <a:schemeClr val="tx1"/>
                          </a:solidFill>
                          <a:effectLst/>
                          <a:latin typeface="Arial" panose="020B0604020202020204" pitchFamily="34" charset="0"/>
                          <a:cs typeface="Arial" panose="020B0604020202020204" pitchFamily="34" charset="0"/>
                        </a:rPr>
                        <a:t>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a:t>
                      </a:r>
                      <a:r>
                        <a:rPr lang="en-US" sz="1800" b="0" dirty="0" err="1">
                          <a:solidFill>
                            <a:schemeClr val="tx1"/>
                          </a:solidFill>
                          <a:effectLst/>
                          <a:latin typeface="Arial" panose="020B0604020202020204" pitchFamily="34" charset="0"/>
                          <a:cs typeface="Arial" panose="020B0604020202020204" pitchFamily="34" charset="0"/>
                        </a:rPr>
                        <a:t>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BB  </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86798129"/>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a:t>
                      </a:r>
                      <a:r>
                        <a:rPr lang="en-US" sz="1800" b="0" dirty="0">
                          <a:solidFill>
                            <a:schemeClr val="tx1"/>
                          </a:solidFill>
                          <a:effectLst/>
                          <a:latin typeface="Arial" panose="020B0604020202020204" pitchFamily="34" charset="0"/>
                          <a:cs typeface="Arial" panose="020B0604020202020204" pitchFamily="34" charset="0"/>
                        </a:rPr>
                        <a:t>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55696617"/>
                  </a:ext>
                </a:extLst>
              </a:tr>
              <a:tr h="0">
                <a:tc>
                  <a:txBody>
                    <a:bodyPr/>
                    <a:lstStyle/>
                    <a:p>
                      <a:pPr algn="ctr">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370 (90)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220 (20)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62723102"/>
                  </a:ext>
                </a:extLst>
              </a:tr>
            </a:tbl>
          </a:graphicData>
        </a:graphic>
      </p:graphicFrame>
      <p:sp>
        <p:nvSpPr>
          <p:cNvPr id="16" name="TextBox 15"/>
          <p:cNvSpPr txBox="1"/>
          <p:nvPr/>
        </p:nvSpPr>
        <p:spPr>
          <a:xfrm>
            <a:off x="6429375" y="609454"/>
            <a:ext cx="5715000" cy="276998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Assume in the reference population p(A)=10% and p(B)=10% (loci unlinked). The metric additive effect for the </a:t>
            </a:r>
            <a:r>
              <a:rPr lang="en-GB" dirty="0" err="1">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locus: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=125 nodules; for the </a:t>
            </a:r>
            <a:r>
              <a:rPr lang="en-GB" dirty="0" err="1">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then 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=-60 nodules. The metric dominance effects: d</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=50 and d</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=-60. This trait shows epistasis (visit UNPLAB-QuGen_Ch4[</a:t>
            </a:r>
            <a:r>
              <a:rPr lang="en-GB" dirty="0" err="1">
                <a:latin typeface="Arial" panose="020B0604020202020204" pitchFamily="34" charset="0"/>
                <a:cs typeface="Arial" panose="020B0604020202020204" pitchFamily="34" charset="0"/>
              </a:rPr>
              <a:t>MetrMod</a:t>
            </a:r>
            <a:r>
              <a:rPr lang="en-GB" dirty="0">
                <a:latin typeface="Arial" panose="020B0604020202020204" pitchFamily="34" charset="0"/>
                <a:cs typeface="Arial" panose="020B0604020202020204" pitchFamily="34" charset="0"/>
              </a:rPr>
              <a:t>])</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Take these two candidate genotypes: </a:t>
            </a:r>
          </a:p>
          <a:p>
            <a:r>
              <a:rPr lang="en-GB" dirty="0" err="1">
                <a:latin typeface="Arial" panose="020B0604020202020204" pitchFamily="34" charset="0"/>
                <a:cs typeface="Arial" panose="020B0604020202020204" pitchFamily="34" charset="0"/>
              </a:rPr>
              <a:t>Cand</a:t>
            </a:r>
            <a:r>
              <a:rPr lang="en-GB" dirty="0">
                <a:latin typeface="Arial" panose="020B0604020202020204" pitchFamily="34" charset="0"/>
                <a:cs typeface="Arial" panose="020B0604020202020204" pitchFamily="34" charset="0"/>
              </a:rPr>
              <a:t>. 1 =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/bb; with a nodule number of 370;</a:t>
            </a:r>
          </a:p>
          <a:p>
            <a:r>
              <a:rPr lang="en-GB" dirty="0" err="1">
                <a:latin typeface="Arial" panose="020B0604020202020204" pitchFamily="34" charset="0"/>
                <a:cs typeface="Arial" panose="020B0604020202020204" pitchFamily="34" charset="0"/>
              </a:rPr>
              <a:t>Cand</a:t>
            </a:r>
            <a:r>
              <a:rPr lang="en-GB" dirty="0">
                <a:latin typeface="Arial" panose="020B0604020202020204" pitchFamily="34" charset="0"/>
                <a:cs typeface="Arial" panose="020B0604020202020204" pitchFamily="34" charset="0"/>
              </a:rPr>
              <a:t>. 2 = aa/</a:t>
            </a:r>
            <a:r>
              <a:rPr lang="en-GB" dirty="0">
                <a:solidFill>
                  <a:srgbClr val="0000FF"/>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with a nodule number of     0.</a:t>
            </a:r>
            <a:endParaRPr lang="en-GB" sz="1200" dirty="0">
              <a:latin typeface="Arial" panose="020B0604020202020204" pitchFamily="34" charset="0"/>
              <a:cs typeface="Arial" panose="020B0604020202020204" pitchFamily="34" charset="0"/>
            </a:endParaRPr>
          </a:p>
        </p:txBody>
      </p:sp>
      <p:sp>
        <p:nvSpPr>
          <p:cNvPr id="17" name="TextBox 16"/>
          <p:cNvSpPr txBox="1"/>
          <p:nvPr/>
        </p:nvSpPr>
        <p:spPr>
          <a:xfrm>
            <a:off x="4288367" y="3761004"/>
            <a:ext cx="7800975" cy="292868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6000"/>
              </a:lnSpc>
            </a:pPr>
            <a:r>
              <a:rPr lang="en-GB" dirty="0">
                <a:solidFill>
                  <a:srgbClr val="0000FF"/>
                </a:solidFill>
                <a:latin typeface="Arial" panose="020B0604020202020204" pitchFamily="34" charset="0"/>
                <a:cs typeface="Arial" panose="020B0604020202020204" pitchFamily="34" charset="0"/>
              </a:rPr>
              <a:t>Ignoring Epistasis, population mean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µ </a:t>
            </a:r>
            <a:r>
              <a:rPr lang="en-GB" dirty="0">
                <a:solidFill>
                  <a:srgbClr val="0000FF"/>
                </a:solidFill>
                <a:latin typeface="Arial" panose="020B0604020202020204" pitchFamily="34" charset="0"/>
                <a:cs typeface="Arial" panose="020B0604020202020204" pitchFamily="34" charset="0"/>
              </a:rPr>
              <a:t>= 81.2 nodules</a:t>
            </a:r>
            <a:r>
              <a:rPr lang="en-GB" dirty="0">
                <a:latin typeface="Arial" panose="020B0604020202020204" pitchFamily="34" charset="0"/>
                <a:cs typeface="Arial" panose="020B0604020202020204" pitchFamily="34" charset="0"/>
              </a:rPr>
              <a:t>.</a:t>
            </a:r>
          </a:p>
          <a:p>
            <a:pPr>
              <a:lnSpc>
                <a:spcPct val="96000"/>
              </a:lnSpc>
            </a:pPr>
            <a:r>
              <a:rPr lang="en-GB" dirty="0">
                <a:solidFill>
                  <a:srgbClr val="0000FF"/>
                </a:solidFill>
                <a:latin typeface="Arial" panose="020B0604020202020204" pitchFamily="34" charset="0"/>
                <a:cs typeface="Arial" panose="020B0604020202020204" pitchFamily="34" charset="0"/>
              </a:rPr>
              <a:t>Ignoring Epistasis, the Breeding Value of </a:t>
            </a:r>
            <a:r>
              <a:rPr lang="en-GB" dirty="0" err="1">
                <a:solidFill>
                  <a:srgbClr val="0000FF"/>
                </a:solidFill>
                <a:latin typeface="Arial" panose="020B0604020202020204" pitchFamily="34" charset="0"/>
                <a:cs typeface="Arial" panose="020B0604020202020204" pitchFamily="34" charset="0"/>
              </a:rPr>
              <a:t>Cand</a:t>
            </a:r>
            <a:r>
              <a:rPr lang="en-GB" dirty="0">
                <a:solidFill>
                  <a:srgbClr val="0000FF"/>
                </a:solidFill>
                <a:latin typeface="Arial" panose="020B0604020202020204" pitchFamily="34" charset="0"/>
                <a:cs typeface="Arial" panose="020B0604020202020204" pitchFamily="34" charset="0"/>
              </a:rPr>
              <a:t>. 1: </a:t>
            </a: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solidFill>
                  <a:srgbClr val="0000FF"/>
                </a:solidFill>
                <a:latin typeface="Arial" panose="020B0604020202020204" pitchFamily="34" charset="0"/>
                <a:cs typeface="Arial" panose="020B0604020202020204" pitchFamily="34" charset="0"/>
              </a:rPr>
              <a:t> = 148.5 +10.8= 159.3</a:t>
            </a:r>
          </a:p>
          <a:p>
            <a:pPr>
              <a:lnSpc>
                <a:spcPct val="96000"/>
              </a:lnSpc>
            </a:pPr>
            <a:r>
              <a:rPr lang="en-GB" dirty="0">
                <a:solidFill>
                  <a:srgbClr val="0000FF"/>
                </a:solidFill>
                <a:latin typeface="Arial" panose="020B0604020202020204" pitchFamily="34" charset="0"/>
                <a:cs typeface="Arial" panose="020B0604020202020204" pitchFamily="34" charset="0"/>
              </a:rPr>
              <a:t>Ignoring Epistasis, the Breeding Value of </a:t>
            </a:r>
            <a:r>
              <a:rPr lang="en-GB" dirty="0" err="1">
                <a:solidFill>
                  <a:srgbClr val="0000FF"/>
                </a:solidFill>
                <a:latin typeface="Arial" panose="020B0604020202020204" pitchFamily="34" charset="0"/>
                <a:cs typeface="Arial" panose="020B0604020202020204" pitchFamily="34" charset="0"/>
              </a:rPr>
              <a:t>Cand</a:t>
            </a:r>
            <a:r>
              <a:rPr lang="en-GB" dirty="0">
                <a:solidFill>
                  <a:srgbClr val="0000FF"/>
                </a:solidFill>
                <a:latin typeface="Arial" panose="020B0604020202020204" pitchFamily="34" charset="0"/>
                <a:cs typeface="Arial" panose="020B0604020202020204" pitchFamily="34" charset="0"/>
              </a:rPr>
              <a:t>. 2: </a:t>
            </a: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solidFill>
                  <a:srgbClr val="0000FF"/>
                </a:solidFill>
                <a:latin typeface="Arial" panose="020B0604020202020204" pitchFamily="34" charset="0"/>
                <a:cs typeface="Arial" panose="020B0604020202020204" pitchFamily="34" charset="0"/>
              </a:rPr>
              <a:t> = -16.5 -97.2 = -113.7  </a:t>
            </a:r>
          </a:p>
          <a:p>
            <a:pPr>
              <a:lnSpc>
                <a:spcPct val="96000"/>
              </a:lnSpc>
            </a:pPr>
            <a:r>
              <a:rPr lang="en-GB" dirty="0">
                <a:solidFill>
                  <a:srgbClr val="0000FF"/>
                </a:solidFill>
                <a:latin typeface="Arial" panose="020B0604020202020204" pitchFamily="34" charset="0"/>
                <a:cs typeface="Arial" panose="020B0604020202020204" pitchFamily="34" charset="0"/>
              </a:rPr>
              <a:t>For this, you employ the Algebra shown earlier.</a:t>
            </a:r>
            <a:endParaRPr lang="en-GB" sz="1200" dirty="0">
              <a:solidFill>
                <a:srgbClr val="0000FF"/>
              </a:solidFill>
              <a:latin typeface="Arial" panose="020B0604020202020204" pitchFamily="34" charset="0"/>
              <a:cs typeface="Arial" panose="020B0604020202020204" pitchFamily="34" charset="0"/>
            </a:endParaRPr>
          </a:p>
          <a:p>
            <a:pPr>
              <a:lnSpc>
                <a:spcPct val="96000"/>
              </a:lnSpc>
            </a:pPr>
            <a:endParaRPr lang="en-GB" sz="1200" dirty="0">
              <a:latin typeface="Arial" panose="020B0604020202020204" pitchFamily="34" charset="0"/>
              <a:cs typeface="Arial" panose="020B0604020202020204" pitchFamily="34" charset="0"/>
            </a:endParaRPr>
          </a:p>
          <a:p>
            <a:pPr>
              <a:lnSpc>
                <a:spcPct val="96000"/>
              </a:lnSpc>
            </a:pPr>
            <a:r>
              <a:rPr lang="en-GB" dirty="0">
                <a:latin typeface="Arial" panose="020B0604020202020204" pitchFamily="34" charset="0"/>
                <a:cs typeface="Arial" panose="020B0604020202020204" pitchFamily="34" charset="0"/>
              </a:rPr>
              <a:t>Including Epistasis, the Breeding Value of </a:t>
            </a:r>
            <a:r>
              <a:rPr lang="en-GB" dirty="0" err="1">
                <a:latin typeface="Arial" panose="020B0604020202020204" pitchFamily="34" charset="0"/>
                <a:cs typeface="Arial" panose="020B0604020202020204" pitchFamily="34" charset="0"/>
              </a:rPr>
              <a:t>Cand</a:t>
            </a:r>
            <a:r>
              <a:rPr lang="en-GB" dirty="0">
                <a:latin typeface="Arial" panose="020B0604020202020204" pitchFamily="34" charset="0"/>
                <a:cs typeface="Arial" panose="020B0604020202020204" pitchFamily="34" charset="0"/>
              </a:rPr>
              <a:t>. 1: </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170.676</a:t>
            </a:r>
          </a:p>
          <a:p>
            <a:pPr>
              <a:lnSpc>
                <a:spcPct val="96000"/>
              </a:lnSpc>
            </a:pPr>
            <a:r>
              <a:rPr lang="en-GB" dirty="0">
                <a:latin typeface="Arial" panose="020B0604020202020204" pitchFamily="34" charset="0"/>
                <a:cs typeface="Arial" panose="020B0604020202020204" pitchFamily="34" charset="0"/>
              </a:rPr>
              <a:t>Including Epistasis, the Breeding Value of </a:t>
            </a:r>
            <a:r>
              <a:rPr lang="en-GB" dirty="0" err="1">
                <a:latin typeface="Arial" panose="020B0604020202020204" pitchFamily="34" charset="0"/>
                <a:cs typeface="Arial" panose="020B0604020202020204" pitchFamily="34" charset="0"/>
              </a:rPr>
              <a:t>Cand</a:t>
            </a:r>
            <a:r>
              <a:rPr lang="en-GB" dirty="0">
                <a:latin typeface="Arial" panose="020B0604020202020204" pitchFamily="34" charset="0"/>
                <a:cs typeface="Arial" panose="020B0604020202020204" pitchFamily="34" charset="0"/>
              </a:rPr>
              <a:t>. 2: </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  -38.610</a:t>
            </a:r>
          </a:p>
          <a:p>
            <a:pPr>
              <a:lnSpc>
                <a:spcPct val="96000"/>
              </a:lnSpc>
            </a:pPr>
            <a:r>
              <a:rPr lang="en-GB" dirty="0">
                <a:latin typeface="Arial" panose="020B0604020202020204" pitchFamily="34" charset="0"/>
                <a:cs typeface="Arial" panose="020B0604020202020204" pitchFamily="34" charset="0"/>
              </a:rPr>
              <a:t>For this, you develop the offspring of </a:t>
            </a:r>
            <a:r>
              <a:rPr lang="en-GB" dirty="0" err="1">
                <a:latin typeface="Arial" panose="020B0604020202020204" pitchFamily="34" charset="0"/>
                <a:cs typeface="Arial" panose="020B0604020202020204" pitchFamily="34" charset="0"/>
              </a:rPr>
              <a:t>Cand</a:t>
            </a:r>
            <a:r>
              <a:rPr lang="en-GB" dirty="0">
                <a:latin typeface="Arial" panose="020B0604020202020204" pitchFamily="34" charset="0"/>
                <a:cs typeface="Arial" panose="020B0604020202020204" pitchFamily="34" charset="0"/>
              </a:rPr>
              <a:t>. 1 and of </a:t>
            </a:r>
            <a:r>
              <a:rPr lang="en-GB" dirty="0" err="1">
                <a:latin typeface="Arial" panose="020B0604020202020204" pitchFamily="34" charset="0"/>
                <a:cs typeface="Arial" panose="020B0604020202020204" pitchFamily="34" charset="0"/>
              </a:rPr>
              <a:t>Cand</a:t>
            </a:r>
            <a:r>
              <a:rPr lang="en-GB" dirty="0">
                <a:latin typeface="Arial" panose="020B0604020202020204" pitchFamily="34" charset="0"/>
                <a:cs typeface="Arial" panose="020B0604020202020204" pitchFamily="34" charset="0"/>
              </a:rPr>
              <a:t>. 2 when mated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a:t>
            </a:r>
            <a:r>
              <a:rPr lang="en-GB" dirty="0">
                <a:latin typeface="Arial" panose="020B0604020202020204" pitchFamily="34" charset="0"/>
                <a:cs typeface="Arial" panose="020B0604020202020204" pitchFamily="34" charset="0"/>
              </a:rPr>
              <a:t> population. Inspect the difference of these two offspring generations to that initial population. Nota bene: Including Epistasis,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µ </a:t>
            </a:r>
            <a:r>
              <a:rPr lang="en-GB" dirty="0">
                <a:latin typeface="Arial" panose="020B0604020202020204" pitchFamily="34" charset="0"/>
                <a:cs typeface="Arial" panose="020B0604020202020204" pitchFamily="34" charset="0"/>
              </a:rPr>
              <a:t>= 53.61 nodules.</a:t>
            </a:r>
            <a:endParaRPr lang="en-GB" dirty="0">
              <a:solidFill>
                <a:schemeClr val="tx1">
                  <a:lumMod val="50000"/>
                  <a:lumOff val="50000"/>
                </a:schemeClr>
              </a:solidFill>
              <a:latin typeface="Arial" panose="020B0604020202020204" pitchFamily="34" charset="0"/>
              <a:cs typeface="Arial" panose="020B0604020202020204" pitchFamily="34" charset="0"/>
            </a:endParaRPr>
          </a:p>
          <a:p>
            <a:pPr>
              <a:lnSpc>
                <a:spcPct val="96000"/>
              </a:lnSpc>
            </a:pPr>
            <a:r>
              <a:rPr lang="en-GB" dirty="0">
                <a:solidFill>
                  <a:schemeClr val="tx1">
                    <a:lumMod val="50000"/>
                    <a:lumOff val="50000"/>
                  </a:schemeClr>
                </a:solidFill>
                <a:latin typeface="Arial" panose="020B0604020202020204" pitchFamily="34" charset="0"/>
                <a:cs typeface="Arial" panose="020B0604020202020204" pitchFamily="34" charset="0"/>
              </a:rPr>
              <a:t>Here, the impact of Epistatic effects on the outcome is substantial.</a:t>
            </a:r>
          </a:p>
        </p:txBody>
      </p:sp>
      <p:grpSp>
        <p:nvGrpSpPr>
          <p:cNvPr id="7" name="Group 6">
            <a:extLst>
              <a:ext uri="{FF2B5EF4-FFF2-40B4-BE49-F238E27FC236}">
                <a16:creationId xmlns:a16="http://schemas.microsoft.com/office/drawing/2014/main" id="{1D81007C-8153-4951-A9A0-49FC5211CFF3}"/>
              </a:ext>
            </a:extLst>
          </p:cNvPr>
          <p:cNvGrpSpPr/>
          <p:nvPr/>
        </p:nvGrpSpPr>
        <p:grpSpPr>
          <a:xfrm>
            <a:off x="102658" y="3748039"/>
            <a:ext cx="4187369" cy="3017520"/>
            <a:chOff x="102658" y="3748039"/>
            <a:chExt cx="4187369" cy="3017520"/>
          </a:xfrm>
        </p:grpSpPr>
        <p:pic>
          <p:nvPicPr>
            <p:cNvPr id="9" name="Picture 8">
              <a:extLst>
                <a:ext uri="{FF2B5EF4-FFF2-40B4-BE49-F238E27FC236}">
                  <a16:creationId xmlns:a16="http://schemas.microsoft.com/office/drawing/2014/main" id="{40B83EAC-3E99-48BD-B5DF-C4C257418979}"/>
                </a:ext>
              </a:extLst>
            </p:cNvPr>
            <p:cNvPicPr>
              <a:picLocks noChangeAspect="1"/>
            </p:cNvPicPr>
            <p:nvPr/>
          </p:nvPicPr>
          <p:blipFill>
            <a:blip r:embed="rId2"/>
            <a:stretch>
              <a:fillRect/>
            </a:stretch>
          </p:blipFill>
          <p:spPr>
            <a:xfrm>
              <a:off x="102658" y="3748039"/>
              <a:ext cx="4187369" cy="3017520"/>
            </a:xfrm>
            <a:prstGeom prst="rect">
              <a:avLst/>
            </a:prstGeom>
            <a:effectLst>
              <a:outerShdw blurRad="50800" dist="38100" dir="2700000" algn="tl" rotWithShape="0">
                <a:prstClr val="black">
                  <a:alpha val="40000"/>
                </a:prstClr>
              </a:outerShdw>
            </a:effectLst>
          </p:spPr>
        </p:pic>
        <p:cxnSp>
          <p:nvCxnSpPr>
            <p:cNvPr id="4" name="Straight Connector 3">
              <a:extLst>
                <a:ext uri="{FF2B5EF4-FFF2-40B4-BE49-F238E27FC236}">
                  <a16:creationId xmlns:a16="http://schemas.microsoft.com/office/drawing/2014/main" id="{A53176AC-E699-444B-B56F-605A17A64EDF}"/>
                </a:ext>
              </a:extLst>
            </p:cNvPr>
            <p:cNvCxnSpPr>
              <a:stCxn id="9" idx="0"/>
              <a:endCxn id="9" idx="2"/>
            </p:cNvCxnSpPr>
            <p:nvPr/>
          </p:nvCxnSpPr>
          <p:spPr>
            <a:xfrm>
              <a:off x="2196343" y="3748039"/>
              <a:ext cx="0" cy="3017520"/>
            </a:xfrm>
            <a:prstGeom prst="line">
              <a:avLst/>
            </a:prstGeom>
            <a:ln w="19050">
              <a:solidFill>
                <a:schemeClr val="tx1"/>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0" name="Textfeld 5">
            <a:extLst>
              <a:ext uri="{FF2B5EF4-FFF2-40B4-BE49-F238E27FC236}">
                <a16:creationId xmlns:a16="http://schemas.microsoft.com/office/drawing/2014/main" id="{46970A12-FA9B-4EA0-8754-2E6CA84D9FE4}"/>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7124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7625" y="66675"/>
            <a:ext cx="1209675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Exercise; Epistasis ignored (nodulation in soybean). DOI 10.1007/BF00223798</a:t>
            </a:r>
          </a:p>
        </p:txBody>
      </p:sp>
      <mc:AlternateContent xmlns:mc="http://schemas.openxmlformats.org/markup-compatibility/2006">
        <mc:Choice xmlns:a14="http://schemas.microsoft.com/office/drawing/2010/main" Requires="a14">
          <p:sp>
            <p:nvSpPr>
              <p:cNvPr id="16" name="TextBox 15"/>
              <p:cNvSpPr txBox="1"/>
              <p:nvPr/>
            </p:nvSpPr>
            <p:spPr>
              <a:xfrm>
                <a:off x="47625" y="2627922"/>
                <a:ext cx="12052498" cy="415498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example is with soybean, a self-fertilizing crop, the cultivars are homozygous lines. What might these Breeding Values tell us, considering that they are defined with reference to an </a:t>
                </a:r>
                <a:r>
                  <a:rPr lang="en-GB" dirty="0">
                    <a:solidFill>
                      <a:srgbClr val="0000FF"/>
                    </a:solidFill>
                    <a:latin typeface="Arial" panose="020B0604020202020204" pitchFamily="34" charset="0"/>
                    <a:cs typeface="Arial" panose="020B0604020202020204" pitchFamily="34" charset="0"/>
                  </a:rPr>
                  <a:t>inbreeding-free Reference Population</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Shouldn’t we rather take a ‘homozygous’ perspective? If you accept this, then visualize as reference population all inbred lines (candidate cultivars) that potentially could be bred ‘from’ the usual HWE Reference Population.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population mean µ then is (as shown earlier here) </a:t>
                </a:r>
                <a14:m>
                  <m:oMath xmlns:m="http://schemas.openxmlformats.org/officeDocument/2006/math">
                    <m:r>
                      <a:rPr lang="en-GB" b="0" i="1">
                        <a:solidFill>
                          <a:srgbClr val="0000FF"/>
                        </a:solidFill>
                        <a:latin typeface="Cambria Math" panose="02040503050406030204" pitchFamily="18" charset="0"/>
                      </a:rPr>
                      <m:t>µ= </m:t>
                    </m:r>
                    <m:r>
                      <a:rPr lang="en-GB" b="0" i="1">
                        <a:solidFill>
                          <a:srgbClr val="0000FF"/>
                        </a:solidFill>
                        <a:latin typeface="Cambria Math" panose="02040503050406030204" pitchFamily="18" charset="0"/>
                      </a:rPr>
                      <m:t>𝑐</m:t>
                    </m:r>
                    <m:r>
                      <a:rPr lang="en-GB" b="0" i="1">
                        <a:solidFill>
                          <a:srgbClr val="0000FF"/>
                        </a:solidFill>
                        <a:latin typeface="Cambria Math" panose="02040503050406030204" pitchFamily="18" charset="0"/>
                      </a:rPr>
                      <m:t> + </m:t>
                    </m:r>
                    <m:nary>
                      <m:naryPr>
                        <m:chr m:val="∑"/>
                        <m:limLoc m:val="undOvr"/>
                        <m:ctrlPr>
                          <a:rPr lang="en-GB" i="1">
                            <a:solidFill>
                              <a:srgbClr val="0000FF"/>
                            </a:solidFill>
                            <a:latin typeface="Cambria Math" panose="02040503050406030204" pitchFamily="18" charset="0"/>
                          </a:rPr>
                        </m:ctrlPr>
                      </m:naryPr>
                      <m:sub>
                        <m:r>
                          <a:rPr lang="en-GB" b="0" i="1">
                            <a:solidFill>
                              <a:srgbClr val="0000FF"/>
                            </a:solidFill>
                            <a:latin typeface="Cambria Math" panose="02040503050406030204" pitchFamily="18" charset="0"/>
                          </a:rPr>
                          <m:t>𝑙</m:t>
                        </m:r>
                        <m:r>
                          <a:rPr lang="en-GB" b="0">
                            <a:solidFill>
                              <a:srgbClr val="0000FF"/>
                            </a:solidFill>
                            <a:latin typeface="Cambria Math" panose="02040503050406030204" pitchFamily="18" charset="0"/>
                          </a:rPr>
                          <m:t>=</m:t>
                        </m:r>
                        <m:r>
                          <a:rPr lang="en-GB" b="0" i="1">
                            <a:solidFill>
                              <a:srgbClr val="0000FF"/>
                            </a:solidFill>
                            <a:latin typeface="Cambria Math" panose="02040503050406030204" pitchFamily="18" charset="0"/>
                          </a:rPr>
                          <m:t>1</m:t>
                        </m:r>
                      </m:sub>
                      <m:sup>
                        <m:r>
                          <a:rPr lang="en-GB" b="0" i="1">
                            <a:solidFill>
                              <a:srgbClr val="0000FF"/>
                            </a:solidFill>
                            <a:latin typeface="Cambria Math" panose="02040503050406030204" pitchFamily="18" charset="0"/>
                          </a:rPr>
                          <m:t>𝑛</m:t>
                        </m:r>
                      </m:sup>
                      <m:e>
                        <m:r>
                          <a:rPr lang="en-GB" b="0">
                            <a:solidFill>
                              <a:srgbClr val="0000FF"/>
                            </a:solidFill>
                            <a:latin typeface="Cambria Math" panose="02040503050406030204" pitchFamily="18" charset="0"/>
                          </a:rPr>
                          <m:t>(</m:t>
                        </m:r>
                        <m:sSub>
                          <m:sSubPr>
                            <m:ctrlPr>
                              <a:rPr lang="en-GB" i="1">
                                <a:solidFill>
                                  <a:srgbClr val="0000FF"/>
                                </a:solidFill>
                                <a:latin typeface="Cambria Math" panose="02040503050406030204" pitchFamily="18" charset="0"/>
                              </a:rPr>
                            </m:ctrlPr>
                          </m:sSubPr>
                          <m:e>
                            <m:r>
                              <a:rPr lang="en-GB" b="0" i="1">
                                <a:solidFill>
                                  <a:srgbClr val="0000FF"/>
                                </a:solidFill>
                                <a:latin typeface="Cambria Math" panose="02040503050406030204" pitchFamily="18" charset="0"/>
                              </a:rPr>
                              <m:t>𝑝</m:t>
                            </m:r>
                          </m:e>
                          <m:sub>
                            <m:r>
                              <a:rPr lang="en-GB" b="0" i="1">
                                <a:solidFill>
                                  <a:srgbClr val="0000FF"/>
                                </a:solidFill>
                                <a:latin typeface="Cambria Math" panose="02040503050406030204" pitchFamily="18" charset="0"/>
                              </a:rPr>
                              <m:t>𝑙</m:t>
                            </m:r>
                          </m:sub>
                        </m:sSub>
                      </m:e>
                    </m:nary>
                    <m:r>
                      <a:rPr lang="en-GB" b="0" i="1">
                        <a:solidFill>
                          <a:srgbClr val="0000FF"/>
                        </a:solidFill>
                        <a:latin typeface="Cambria Math" panose="02040503050406030204" pitchFamily="18" charset="0"/>
                      </a:rPr>
                      <m:t>− </m:t>
                    </m:r>
                    <m:sSub>
                      <m:sSubPr>
                        <m:ctrlPr>
                          <a:rPr lang="en-GB" i="1">
                            <a:solidFill>
                              <a:srgbClr val="0000FF"/>
                            </a:solidFill>
                            <a:latin typeface="Cambria Math" panose="02040503050406030204" pitchFamily="18" charset="0"/>
                          </a:rPr>
                        </m:ctrlPr>
                      </m:sSubPr>
                      <m:e>
                        <m:r>
                          <a:rPr lang="en-GB" b="0" i="1">
                            <a:solidFill>
                              <a:srgbClr val="0000FF"/>
                            </a:solidFill>
                            <a:latin typeface="Cambria Math" panose="02040503050406030204" pitchFamily="18" charset="0"/>
                          </a:rPr>
                          <m:t>𝑞</m:t>
                        </m:r>
                      </m:e>
                      <m:sub>
                        <m:r>
                          <a:rPr lang="en-GB" b="0" i="1">
                            <a:solidFill>
                              <a:srgbClr val="0000FF"/>
                            </a:solidFill>
                            <a:latin typeface="Cambria Math" panose="02040503050406030204" pitchFamily="18" charset="0"/>
                          </a:rPr>
                          <m:t>𝑙</m:t>
                        </m:r>
                      </m:sub>
                    </m:sSub>
                    <m:r>
                      <a:rPr lang="en-GB" b="0" i="1">
                        <a:solidFill>
                          <a:srgbClr val="0000FF"/>
                        </a:solidFill>
                        <a:latin typeface="Cambria Math" panose="02040503050406030204" pitchFamily="18" charset="0"/>
                      </a:rPr>
                      <m:t>)</m:t>
                    </m:r>
                    <m:sSub>
                      <m:sSubPr>
                        <m:ctrlPr>
                          <a:rPr lang="en-GB" i="1">
                            <a:solidFill>
                              <a:srgbClr val="0000FF"/>
                            </a:solidFill>
                            <a:latin typeface="Cambria Math" panose="02040503050406030204" pitchFamily="18" charset="0"/>
                          </a:rPr>
                        </m:ctrlPr>
                      </m:sSubPr>
                      <m:e>
                        <m:r>
                          <a:rPr lang="en-GB" b="0" i="1">
                            <a:solidFill>
                              <a:srgbClr val="0000FF"/>
                            </a:solidFill>
                            <a:latin typeface="Cambria Math" panose="02040503050406030204" pitchFamily="18" charset="0"/>
                          </a:rPr>
                          <m:t>∙</m:t>
                        </m:r>
                        <m:r>
                          <a:rPr lang="en-GB" b="0" i="1">
                            <a:solidFill>
                              <a:srgbClr val="0000FF"/>
                            </a:solidFill>
                            <a:latin typeface="Cambria Math" panose="02040503050406030204" pitchFamily="18" charset="0"/>
                          </a:rPr>
                          <m:t>𝑎</m:t>
                        </m:r>
                      </m:e>
                      <m:sub>
                        <m:r>
                          <a:rPr lang="en-GB" b="0" i="1">
                            <a:solidFill>
                              <a:srgbClr val="0000FF"/>
                            </a:solidFill>
                            <a:latin typeface="Cambria Math" panose="02040503050406030204" pitchFamily="18" charset="0"/>
                          </a:rPr>
                          <m:t>𝑙</m:t>
                        </m:r>
                      </m:sub>
                    </m:sSub>
                    <m:r>
                      <a:rPr lang="en-GB" b="0" i="1">
                        <a:solidFill>
                          <a:srgbClr val="0000FF"/>
                        </a:solidFill>
                        <a:latin typeface="Cambria Math" panose="02040503050406030204" pitchFamily="18" charset="0"/>
                      </a:rPr>
                      <m:t> </m:t>
                    </m:r>
                    <m:r>
                      <a:rPr lang="en-GB" b="0" i="1" smtClean="0">
                        <a:solidFill>
                          <a:schemeClr val="tx1"/>
                        </a:solidFill>
                        <a:latin typeface="Cambria Math" panose="02040503050406030204" pitchFamily="18" charset="0"/>
                      </a:rPr>
                      <m:t>  </m:t>
                    </m:r>
                  </m:oMath>
                </a14:m>
                <a:r>
                  <a:rPr lang="en-GB" i="1" dirty="0">
                    <a:solidFill>
                      <a:schemeClr val="tx1"/>
                    </a:solidFill>
                    <a:latin typeface="Arial" panose="020B0604020202020204" pitchFamily="34" charset="0"/>
                    <a:cs typeface="Arial" panose="020B0604020202020204" pitchFamily="34" charset="0"/>
                  </a:rPr>
                  <a:t>   </a:t>
                </a:r>
                <a:r>
                  <a:rPr lang="en-GB" dirty="0">
                    <a:solidFill>
                      <a:schemeClr val="tx1"/>
                    </a:solidFill>
                    <a:latin typeface="Arial" panose="020B0604020202020204" pitchFamily="34" charset="0"/>
                    <a:cs typeface="Arial" panose="020B0604020202020204" pitchFamily="34" charset="0"/>
                  </a:rPr>
                  <a:t>(</a:t>
                </a:r>
                <a:r>
                  <a:rPr lang="en-GB"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ignoring Epistatic effects</a:t>
                </a:r>
                <a:r>
                  <a:rPr lang="en-GB" dirty="0">
                    <a:solidFill>
                      <a:schemeClr val="tx1"/>
                    </a:solidFill>
                    <a:latin typeface="Arial" panose="020B0604020202020204" pitchFamily="34" charset="0"/>
                    <a:cs typeface="Arial" panose="020B0604020202020204" pitchFamily="34" charset="0"/>
                  </a:rPr>
                  <a:t>).</a:t>
                </a:r>
                <a:endParaRPr lang="en-GB" sz="1200" dirty="0">
                  <a:solidFill>
                    <a:srgbClr val="0000FF"/>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our case, µ=82 nodules (mean of the frequency-weighted homozygotes); 1%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9%</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bb, 9% </a:t>
                </a:r>
                <a:r>
                  <a:rPr lang="en-GB" dirty="0" err="1">
                    <a:latin typeface="Arial" panose="020B0604020202020204" pitchFamily="34" charset="0"/>
                    <a:cs typeface="Arial" panose="020B0604020202020204" pitchFamily="34" charset="0"/>
                  </a:rPr>
                  <a:t>aa</a:t>
                </a:r>
                <a:r>
                  <a:rPr lang="en-GB" dirty="0" err="1">
                    <a:solidFill>
                      <a:srgbClr val="0000FF"/>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and 81% </a:t>
                </a:r>
                <a:r>
                  <a:rPr lang="en-GB" dirty="0" err="1">
                    <a:latin typeface="Arial" panose="020B0604020202020204" pitchFamily="34" charset="0"/>
                    <a:cs typeface="Arial" panose="020B0604020202020204" pitchFamily="34" charset="0"/>
                  </a:rPr>
                  <a:t>aabb</a:t>
                </a:r>
                <a:r>
                  <a:rPr lang="en-GB" dirty="0">
                    <a:latin typeface="Arial" panose="020B0604020202020204" pitchFamily="34" charset="0"/>
                    <a:cs typeface="Arial" panose="020B0604020202020204" pitchFamily="34" charset="0"/>
                  </a:rPr>
                  <a:t>. Mating </a:t>
                </a:r>
                <a:r>
                  <a:rPr lang="en-GB" dirty="0" err="1">
                    <a:latin typeface="Arial" panose="020B0604020202020204" pitchFamily="34" charset="0"/>
                    <a:cs typeface="Arial" panose="020B0604020202020204" pitchFamily="34" charset="0"/>
                  </a:rPr>
                  <a:t>cand</a:t>
                </a:r>
                <a:r>
                  <a:rPr lang="en-GB" dirty="0">
                    <a:latin typeface="Arial" panose="020B0604020202020204" pitchFamily="34" charset="0"/>
                    <a:cs typeface="Arial" panose="020B0604020202020204" pitchFamily="34" charset="0"/>
                  </a:rPr>
                  <a:t>. 1 =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/bb with the population, we change in locus </a:t>
                </a:r>
                <a:r>
                  <a:rPr lang="en-GB" dirty="0" err="1">
                    <a:solidFill>
                      <a:srgbClr val="0000FF"/>
                    </a:solidFill>
                    <a:latin typeface="Arial" panose="020B0604020202020204" pitchFamily="34" charset="0"/>
                    <a:cs typeface="Arial" panose="020B0604020202020204" pitchFamily="34" charset="0"/>
                  </a:rPr>
                  <a:t>A</a:t>
                </a:r>
                <a:r>
                  <a:rPr lang="en-GB" dirty="0" err="1">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from p=10% to p=55% (10% in the population; 100% in </a:t>
                </a:r>
                <a:r>
                  <a:rPr lang="en-GB" dirty="0" err="1">
                    <a:latin typeface="Arial" panose="020B0604020202020204" pitchFamily="34" charset="0"/>
                    <a:cs typeface="Arial" panose="020B0604020202020204" pitchFamily="34" charset="0"/>
                  </a:rPr>
                  <a:t>cand</a:t>
                </a:r>
                <a:r>
                  <a:rPr lang="en-GB" dirty="0">
                    <a:latin typeface="Arial" panose="020B0604020202020204" pitchFamily="34" charset="0"/>
                    <a:cs typeface="Arial" panose="020B0604020202020204" pitchFamily="34" charset="0"/>
                  </a:rPr>
                  <a:t>. 1) and in locus </a:t>
                </a:r>
                <a:r>
                  <a:rPr lang="en-GB" dirty="0" err="1">
                    <a:solidFill>
                      <a:srgbClr val="0000FF"/>
                    </a:solidFill>
                    <a:latin typeface="Arial" panose="020B0604020202020204" pitchFamily="34" charset="0"/>
                    <a:cs typeface="Arial" panose="020B0604020202020204" pitchFamily="34" charset="0"/>
                  </a:rPr>
                  <a:t>B</a:t>
                </a:r>
                <a:r>
                  <a:rPr lang="en-GB" dirty="0" err="1">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from p=10% to 5%. Hence, the mean of the population becomes 201.5 nodules, an increase of 201.5 – 83.0 = 118.5.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Cand.1 (homozygous perspective): 	</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118.5 nodules		</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 </a:t>
                </a:r>
                <a:r>
                  <a:rPr lang="en-GB" dirty="0">
                    <a:solidFill>
                      <a:schemeClr val="tx1">
                        <a:lumMod val="50000"/>
                        <a:lumOff val="50000"/>
                      </a:schemeClr>
                    </a:solidFill>
                    <a:latin typeface="Arial" panose="020B0604020202020204" pitchFamily="34" charset="0"/>
                    <a:cs typeface="Arial" panose="020B0604020202020204" pitchFamily="34" charset="0"/>
                  </a:rPr>
                  <a:t>stands for breeding value, as you know</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Cand.2 (homozygous perspective): 	</a:t>
                </a: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-99.5 nodules</a:t>
                </a:r>
              </a:p>
              <a:p>
                <a:r>
                  <a:rPr lang="en-GB" dirty="0">
                    <a:solidFill>
                      <a:schemeClr val="tx1">
                        <a:lumMod val="50000"/>
                        <a:lumOff val="50000"/>
                      </a:schemeClr>
                    </a:solidFill>
                    <a:latin typeface="Arial" panose="020B0604020202020204" pitchFamily="34" charset="0"/>
                    <a:cs typeface="Arial" panose="020B0604020202020204" pitchFamily="34" charset="0"/>
                  </a:rPr>
                  <a:t>Cand.1 (non-inbred perspective): 	</a:t>
                </a:r>
                <a:r>
                  <a:rPr lang="en-GB" b="1"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solidFill>
                      <a:schemeClr val="tx1">
                        <a:lumMod val="50000"/>
                        <a:lumOff val="50000"/>
                      </a:schemeClr>
                    </a:solidFill>
                    <a:latin typeface="Arial" panose="020B0604020202020204" pitchFamily="34" charset="0"/>
                    <a:cs typeface="Arial" panose="020B0604020202020204" pitchFamily="34" charset="0"/>
                  </a:rPr>
                  <a:t>  = </a:t>
                </a:r>
                <a:r>
                  <a:rPr lang="en-GB" dirty="0">
                    <a:solidFill>
                      <a:srgbClr val="0000FF"/>
                    </a:solidFill>
                    <a:latin typeface="Arial" panose="020B0604020202020204" pitchFamily="34" charset="0"/>
                    <a:cs typeface="Arial" panose="020B0604020202020204" pitchFamily="34" charset="0"/>
                  </a:rPr>
                  <a:t>159.3 nodules		as mentioned at last page</a:t>
                </a:r>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Cand.2 (non-inbred perspective): 	</a:t>
                </a:r>
                <a:r>
                  <a:rPr lang="en-GB" b="1"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solidFill>
                      <a:schemeClr val="tx1">
                        <a:lumMod val="50000"/>
                        <a:lumOff val="50000"/>
                      </a:schemeClr>
                    </a:solidFill>
                    <a:latin typeface="Arial" panose="020B0604020202020204" pitchFamily="34" charset="0"/>
                    <a:cs typeface="Arial" panose="020B0604020202020204" pitchFamily="34" charset="0"/>
                  </a:rPr>
                  <a:t>  = </a:t>
                </a:r>
                <a:r>
                  <a:rPr lang="en-GB" dirty="0">
                    <a:solidFill>
                      <a:srgbClr val="0000FF"/>
                    </a:solidFill>
                    <a:latin typeface="Arial" panose="020B0604020202020204" pitchFamily="34" charset="0"/>
                    <a:cs typeface="Arial" panose="020B0604020202020204" pitchFamily="34" charset="0"/>
                  </a:rPr>
                  <a:t>-113.7 nodules		as mentioned at last page</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mc:Choice>
        <mc:Fallback>
          <p:sp>
            <p:nvSpPr>
              <p:cNvPr id="16" name="TextBox 15"/>
              <p:cNvSpPr txBox="1">
                <a:spLocks noRot="1" noChangeAspect="1" noMove="1" noResize="1" noEditPoints="1" noAdjustHandles="1" noChangeArrowheads="1" noChangeShapeType="1" noTextEdit="1"/>
              </p:cNvSpPr>
              <p:nvPr/>
            </p:nvSpPr>
            <p:spPr>
              <a:xfrm>
                <a:off x="47625" y="2627922"/>
                <a:ext cx="12052498" cy="4154984"/>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aphicFrame>
        <p:nvGraphicFramePr>
          <p:cNvPr id="9" name="Table 8"/>
          <p:cNvGraphicFramePr>
            <a:graphicFrameLocks noGrp="1"/>
          </p:cNvGraphicFramePr>
          <p:nvPr>
            <p:extLst>
              <p:ext uri="{D42A27DB-BD31-4B8C-83A1-F6EECF244321}">
                <p14:modId xmlns:p14="http://schemas.microsoft.com/office/powerpoint/2010/main" val="271842512"/>
              </p:ext>
            </p:extLst>
          </p:nvPr>
        </p:nvGraphicFramePr>
        <p:xfrm>
          <a:off x="155277" y="638498"/>
          <a:ext cx="9182449" cy="192024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779714">
                  <a:extLst>
                    <a:ext uri="{9D8B030D-6E8A-4147-A177-3AD203B41FA5}">
                      <a16:colId xmlns:a16="http://schemas.microsoft.com/office/drawing/2014/main" val="2030116334"/>
                    </a:ext>
                  </a:extLst>
                </a:gridCol>
                <a:gridCol w="832082">
                  <a:extLst>
                    <a:ext uri="{9D8B030D-6E8A-4147-A177-3AD203B41FA5}">
                      <a16:colId xmlns:a16="http://schemas.microsoft.com/office/drawing/2014/main" val="3313538568"/>
                    </a:ext>
                  </a:extLst>
                </a:gridCol>
                <a:gridCol w="927386">
                  <a:extLst>
                    <a:ext uri="{9D8B030D-6E8A-4147-A177-3AD203B41FA5}">
                      <a16:colId xmlns:a16="http://schemas.microsoft.com/office/drawing/2014/main" val="2109778323"/>
                    </a:ext>
                  </a:extLst>
                </a:gridCol>
                <a:gridCol w="1753748">
                  <a:extLst>
                    <a:ext uri="{9D8B030D-6E8A-4147-A177-3AD203B41FA5}">
                      <a16:colId xmlns:a16="http://schemas.microsoft.com/office/drawing/2014/main" val="3972636294"/>
                    </a:ext>
                  </a:extLst>
                </a:gridCol>
                <a:gridCol w="1477453">
                  <a:extLst>
                    <a:ext uri="{9D8B030D-6E8A-4147-A177-3AD203B41FA5}">
                      <a16:colId xmlns:a16="http://schemas.microsoft.com/office/drawing/2014/main" val="1685505855"/>
                    </a:ext>
                  </a:extLst>
                </a:gridCol>
                <a:gridCol w="1515533">
                  <a:extLst>
                    <a:ext uri="{9D8B030D-6E8A-4147-A177-3AD203B41FA5}">
                      <a16:colId xmlns:a16="http://schemas.microsoft.com/office/drawing/2014/main" val="2897508233"/>
                    </a:ext>
                  </a:extLst>
                </a:gridCol>
                <a:gridCol w="1896533">
                  <a:extLst>
                    <a:ext uri="{9D8B030D-6E8A-4147-A177-3AD203B41FA5}">
                      <a16:colId xmlns:a16="http://schemas.microsoft.com/office/drawing/2014/main" val="4267946625"/>
                    </a:ext>
                  </a:extLst>
                </a:gridCol>
              </a:tblGrid>
              <a:tr h="0">
                <a:tc gridSpan="4">
                  <a:txBody>
                    <a:bodyPr/>
                    <a:lstStyle/>
                    <a:p>
                      <a:pPr algn="l">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Number of nodules per plant.  </a:t>
                      </a:r>
                      <a:br>
                        <a:rPr lang="en-US" sz="1800" b="0" dirty="0">
                          <a:solidFill>
                            <a:schemeClr val="tx1"/>
                          </a:solidFill>
                          <a:effectLst/>
                          <a:latin typeface="Arial" panose="020B0604020202020204" pitchFamily="34" charset="0"/>
                          <a:cs typeface="Arial" panose="020B0604020202020204" pitchFamily="34" charset="0"/>
                        </a:rPr>
                      </a:br>
                      <a:r>
                        <a:rPr lang="en-US" sz="1800" b="0" dirty="0">
                          <a:solidFill>
                            <a:schemeClr val="tx1"/>
                          </a:solidFill>
                          <a:effectLst/>
                          <a:latin typeface="Arial" panose="020B0604020202020204" pitchFamily="34" charset="0"/>
                          <a:cs typeface="Arial" panose="020B0604020202020204" pitchFamily="34" charset="0"/>
                        </a:rPr>
                        <a:t>‘</a:t>
                      </a:r>
                      <a:r>
                        <a:rPr lang="en-US" sz="1800" b="0" dirty="0">
                          <a:solidFill>
                            <a:srgbClr val="0000FF"/>
                          </a:solidFill>
                          <a:effectLst/>
                          <a:latin typeface="Arial" panose="020B0604020202020204" pitchFamily="34" charset="0"/>
                          <a:cs typeface="Arial" panose="020B0604020202020204" pitchFamily="34" charset="0"/>
                        </a:rPr>
                        <a:t>Normal</a:t>
                      </a:r>
                      <a:r>
                        <a:rPr lang="en-US" sz="1800" b="0" dirty="0">
                          <a:solidFill>
                            <a:schemeClr val="tx1"/>
                          </a:solidFill>
                          <a:effectLst/>
                          <a:latin typeface="Arial" panose="020B0604020202020204" pitchFamily="34" charset="0"/>
                          <a:cs typeface="Arial" panose="020B0604020202020204" pitchFamily="34" charset="0"/>
                        </a:rPr>
                        <a:t>’ = ‘</a:t>
                      </a:r>
                      <a:r>
                        <a:rPr lang="en-US" sz="1800" b="0" dirty="0">
                          <a:solidFill>
                            <a:srgbClr val="0000FF"/>
                          </a:solidFill>
                          <a:effectLst/>
                          <a:latin typeface="Arial" panose="020B0604020202020204" pitchFamily="34" charset="0"/>
                          <a:cs typeface="Arial" panose="020B0604020202020204" pitchFamily="34" charset="0"/>
                        </a:rPr>
                        <a:t>wild-type</a:t>
                      </a:r>
                      <a:r>
                        <a:rPr lang="en-US" sz="1800" b="0" dirty="0">
                          <a:solidFill>
                            <a:schemeClr val="tx1"/>
                          </a:solidFill>
                          <a:effectLst/>
                          <a:latin typeface="Arial" panose="020B0604020202020204" pitchFamily="34" charset="0"/>
                          <a:cs typeface="Arial" panose="020B0604020202020204" pitchFamily="34" charset="0"/>
                        </a:rPr>
                        <a:t>’: </a:t>
                      </a: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l">
                        <a:lnSpc>
                          <a:spcPct val="100000"/>
                        </a:lnSpc>
                        <a:spcAft>
                          <a:spcPts val="0"/>
                        </a:spcAft>
                      </a:pPr>
                      <a:r>
                        <a:rPr lang="de-DE" sz="1800" b="0" dirty="0" err="1">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Number</a:t>
                      </a:r>
                      <a:r>
                        <a:rPr lang="de-DE"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a:t>
                      </a:r>
                      <a:r>
                        <a:rPr lang="de-DE" sz="1800" b="0" dirty="0" err="1">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of</a:t>
                      </a:r>
                      <a:r>
                        <a:rPr lang="de-DE"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a:t>
                      </a:r>
                      <a:r>
                        <a:rPr lang="de-DE" sz="1800" b="0" dirty="0" err="1">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nodules</a:t>
                      </a:r>
                      <a:r>
                        <a:rPr lang="de-DE" sz="1800" b="0" baseline="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per plant </a:t>
                      </a:r>
                      <a:r>
                        <a:rPr lang="de-DE" sz="1800" b="0" baseline="0" dirty="0" err="1">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given</a:t>
                      </a:r>
                      <a:r>
                        <a:rPr lang="de-DE" sz="1800" b="0" baseline="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a:t>
                      </a:r>
                      <a:r>
                        <a:rPr lang="de-DE" sz="1800" b="0" baseline="0" dirty="0" err="1">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the</a:t>
                      </a:r>
                      <a:r>
                        <a:rPr lang="de-DE" sz="1800" b="0" baseline="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additive </a:t>
                      </a:r>
                      <a:r>
                        <a:rPr lang="de-DE" sz="1800" b="0" baseline="0" dirty="0" err="1">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effects</a:t>
                      </a:r>
                      <a:r>
                        <a:rPr lang="de-DE" sz="1800" b="0" baseline="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a:t>
                      </a:r>
                      <a:r>
                        <a:rPr lang="de-DE" sz="1800" b="0" baseline="0" dirty="0" err="1">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as</a:t>
                      </a:r>
                      <a:r>
                        <a:rPr lang="de-DE" sz="1800" b="0" baseline="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a:t>
                      </a:r>
                      <a:r>
                        <a:rPr lang="de-DE" sz="1800" b="0" baseline="0" dirty="0" err="1">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estimated</a:t>
                      </a:r>
                      <a:r>
                        <a:rPr lang="de-DE" sz="1800" b="0" baseline="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a:t>
                      </a:r>
                      <a:r>
                        <a:rPr lang="de-DE" sz="1800" b="0" baseline="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yet</a:t>
                      </a:r>
                      <a:r>
                        <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sz="1800" b="0" baseline="0" dirty="0" err="1">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zero</a:t>
                      </a:r>
                      <a:r>
                        <a:rPr lang="de-DE" sz="1800" b="0" baseline="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de-DE" sz="1800" b="0" baseline="0" dirty="0" err="1">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epistasis</a:t>
                      </a:r>
                      <a:endParaRPr lang="en-GB"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lnSpc>
                          <a:spcPct val="100000"/>
                        </a:lnSpc>
                        <a:spcAft>
                          <a:spcPts val="0"/>
                        </a:spcAft>
                      </a:pP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lnSpc>
                          <a:spcPct val="100000"/>
                        </a:lnSpc>
                        <a:spcAft>
                          <a:spcPts val="0"/>
                        </a:spcAft>
                      </a:pP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L2: </a:t>
                      </a:r>
                      <a:r>
                        <a:rPr lang="en-US" sz="1800" b="0" dirty="0" err="1">
                          <a:solidFill>
                            <a:schemeClr val="tx1"/>
                          </a:solidFill>
                          <a:effectLst/>
                          <a:latin typeface="Arial" panose="020B0604020202020204" pitchFamily="34" charset="0"/>
                          <a:cs typeface="Arial" panose="020B0604020202020204" pitchFamily="34" charset="0"/>
                        </a:rPr>
                        <a:t>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Locus1: </a:t>
                      </a:r>
                      <a:r>
                        <a:rPr lang="en-US" sz="1800" b="0" dirty="0" err="1">
                          <a:solidFill>
                            <a:schemeClr val="tx1"/>
                          </a:solidFill>
                          <a:effectLst/>
                          <a:latin typeface="Arial" panose="020B0604020202020204" pitchFamily="34" charset="0"/>
                          <a:cs typeface="Arial" panose="020B0604020202020204" pitchFamily="34" charset="0"/>
                        </a:rPr>
                        <a:t>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1: 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BB  </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200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de-DE" sz="1800" b="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125</a:t>
                      </a:r>
                      <a:endParaRPr lang="en-GB" sz="1800" b="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-50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798129"/>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a:t>
                      </a:r>
                      <a:r>
                        <a:rPr lang="en-US" sz="1800" b="0" dirty="0">
                          <a:solidFill>
                            <a:schemeClr val="tx1"/>
                          </a:solidFill>
                          <a:effectLst/>
                          <a:latin typeface="Arial" panose="020B0604020202020204" pitchFamily="34" charset="0"/>
                          <a:cs typeface="Arial" panose="020B0604020202020204" pitchFamily="34" charset="0"/>
                        </a:rPr>
                        <a:t>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de-DE" sz="1800" b="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200</a:t>
                      </a:r>
                      <a:endParaRPr lang="en-GB" sz="1800" b="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de-DE" sz="1800" b="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125</a:t>
                      </a:r>
                      <a:endParaRPr lang="en-GB" sz="1800" b="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de-DE" sz="1800" b="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-50</a:t>
                      </a:r>
                      <a:endParaRPr lang="en-GB" sz="1800" b="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55696617"/>
                  </a:ext>
                </a:extLst>
              </a:tr>
              <a:tr h="0">
                <a:tc>
                  <a:txBody>
                    <a:bodyPr/>
                    <a:lstStyle/>
                    <a:p>
                      <a:pPr algn="ctr">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370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220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320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1800" b="0" dirty="0">
                          <a:solidFill>
                            <a:schemeClr val="bg1">
                              <a:lumMod val="50000"/>
                            </a:schemeClr>
                          </a:solidFill>
                          <a:effectLst/>
                          <a:latin typeface="Arial" panose="020B0604020202020204" pitchFamily="34" charset="0"/>
                          <a:cs typeface="Arial" panose="020B0604020202020204" pitchFamily="34" charset="0"/>
                        </a:rPr>
                        <a:t> 245</a:t>
                      </a:r>
                      <a:endParaRPr lang="en-GB" sz="1800" b="0"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ea typeface="+mn-ea"/>
                          <a:cs typeface="Arial" panose="020B0604020202020204" pitchFamily="34" charset="0"/>
                        </a:rPr>
                        <a:t>70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2723102"/>
                  </a:ext>
                </a:extLst>
              </a:tr>
            </a:tbl>
          </a:graphicData>
        </a:graphic>
      </p:graphicFrame>
      <p:sp>
        <p:nvSpPr>
          <p:cNvPr id="14" name="Rectangle 13"/>
          <p:cNvSpPr/>
          <p:nvPr/>
        </p:nvSpPr>
        <p:spPr>
          <a:xfrm>
            <a:off x="918633" y="1718733"/>
            <a:ext cx="3522134" cy="840005"/>
          </a:xfrm>
          <a:prstGeom prst="rect">
            <a:avLst/>
          </a:prstGeom>
          <a:solidFill>
            <a:srgbClr val="FFFFFF">
              <a:alpha val="87843"/>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 name="Group 9">
            <a:extLst>
              <a:ext uri="{FF2B5EF4-FFF2-40B4-BE49-F238E27FC236}">
                <a16:creationId xmlns:a16="http://schemas.microsoft.com/office/drawing/2014/main" id="{FF9E85BA-C338-4008-A7E1-D8D25BF7B5EC}"/>
              </a:ext>
            </a:extLst>
          </p:cNvPr>
          <p:cNvGrpSpPr/>
          <p:nvPr/>
        </p:nvGrpSpPr>
        <p:grpSpPr>
          <a:xfrm>
            <a:off x="9421393" y="620741"/>
            <a:ext cx="2669852" cy="1945105"/>
            <a:chOff x="102658" y="3748039"/>
            <a:chExt cx="4187369" cy="3017520"/>
          </a:xfrm>
        </p:grpSpPr>
        <p:pic>
          <p:nvPicPr>
            <p:cNvPr id="12" name="Picture 11">
              <a:extLst>
                <a:ext uri="{FF2B5EF4-FFF2-40B4-BE49-F238E27FC236}">
                  <a16:creationId xmlns:a16="http://schemas.microsoft.com/office/drawing/2014/main" id="{58A6000A-BDBD-4BCE-93BF-99B73E703DD0}"/>
                </a:ext>
              </a:extLst>
            </p:cNvPr>
            <p:cNvPicPr>
              <a:picLocks noChangeAspect="1"/>
            </p:cNvPicPr>
            <p:nvPr/>
          </p:nvPicPr>
          <p:blipFill>
            <a:blip r:embed="rId3"/>
            <a:stretch>
              <a:fillRect/>
            </a:stretch>
          </p:blipFill>
          <p:spPr>
            <a:xfrm>
              <a:off x="102658" y="3748039"/>
              <a:ext cx="4187369" cy="3017520"/>
            </a:xfrm>
            <a:prstGeom prst="rect">
              <a:avLst/>
            </a:prstGeom>
            <a:effectLst>
              <a:outerShdw blurRad="50800" dist="38100" dir="2700000" algn="tl" rotWithShape="0">
                <a:prstClr val="black">
                  <a:alpha val="40000"/>
                </a:prstClr>
              </a:outerShdw>
            </a:effectLst>
          </p:spPr>
        </p:pic>
        <p:cxnSp>
          <p:nvCxnSpPr>
            <p:cNvPr id="13" name="Straight Connector 12">
              <a:extLst>
                <a:ext uri="{FF2B5EF4-FFF2-40B4-BE49-F238E27FC236}">
                  <a16:creationId xmlns:a16="http://schemas.microsoft.com/office/drawing/2014/main" id="{AA666706-C762-4EFC-8BF1-A3B12CA6A2E0}"/>
                </a:ext>
              </a:extLst>
            </p:cNvPr>
            <p:cNvCxnSpPr>
              <a:stCxn id="12" idx="0"/>
              <a:endCxn id="12" idx="2"/>
            </p:cNvCxnSpPr>
            <p:nvPr/>
          </p:nvCxnSpPr>
          <p:spPr>
            <a:xfrm>
              <a:off x="2196343" y="3748039"/>
              <a:ext cx="0" cy="3017520"/>
            </a:xfrm>
            <a:prstGeom prst="line">
              <a:avLst/>
            </a:prstGeom>
            <a:ln w="19050">
              <a:solidFill>
                <a:schemeClr val="tx1"/>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1" name="Textfeld 5">
            <a:extLst>
              <a:ext uri="{FF2B5EF4-FFF2-40B4-BE49-F238E27FC236}">
                <a16:creationId xmlns:a16="http://schemas.microsoft.com/office/drawing/2014/main" id="{798CE4A1-B948-4C4D-9A61-66E9F047CEA1}"/>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6261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72002" y="36001"/>
                <a:ext cx="11974996" cy="479169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a:t>
                </a:r>
              </a:p>
              <a:p>
                <a:r>
                  <a:rPr lang="en-GB" dirty="0">
                    <a:latin typeface="Arial" panose="020B0604020202020204" pitchFamily="34" charset="0"/>
                    <a:cs typeface="Arial" panose="020B0604020202020204" pitchFamily="34" charset="0"/>
                  </a:rPr>
                  <a:t>Population Genetics.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incl. h² and Stability. Breeding Methodology. Correlation between traits. </a:t>
                </a:r>
              </a:p>
              <a:p>
                <a:pPr>
                  <a:spcAft>
                    <a:spcPts val="800"/>
                  </a:spcAft>
                </a:pPr>
                <a:r>
                  <a:rPr lang="en-GB" sz="1867" dirty="0">
                    <a:latin typeface="Arial" panose="020B0604020202020204" pitchFamily="34" charset="0"/>
                    <a:cs typeface="Arial" panose="020B0604020202020204" pitchFamily="34" charset="0"/>
                  </a:rPr>
                  <a:t>Diversity </a:t>
                </a:r>
                <a:r>
                  <a:rPr lang="en-GB" sz="1867" i="1" dirty="0">
                    <a:latin typeface="Arial" panose="020B0604020202020204" pitchFamily="34" charset="0"/>
                    <a:cs typeface="Arial" panose="020B0604020202020204" pitchFamily="34" charset="0"/>
                  </a:rPr>
                  <a:t>vs</a:t>
                </a:r>
                <a:r>
                  <a:rPr lang="en-GB" sz="1867" dirty="0">
                    <a:latin typeface="Arial" panose="020B0604020202020204" pitchFamily="34" charset="0"/>
                    <a:cs typeface="Arial" panose="020B0604020202020204" pitchFamily="34" charset="0"/>
                  </a:rPr>
                  <a:t>. Variance; Normal Distribution and Variance; More than one trait to breed for; Qualitative </a:t>
                </a:r>
                <a:r>
                  <a:rPr lang="en-GB" sz="1867" i="1" dirty="0">
                    <a:latin typeface="Arial" panose="020B0604020202020204" pitchFamily="34" charset="0"/>
                    <a:cs typeface="Arial" panose="020B0604020202020204" pitchFamily="34" charset="0"/>
                  </a:rPr>
                  <a:t>vs</a:t>
                </a:r>
                <a:r>
                  <a:rPr lang="en-GB" sz="1867" dirty="0">
                    <a:latin typeface="Arial" panose="020B0604020202020204" pitchFamily="34" charset="0"/>
                    <a:cs typeface="Arial" panose="020B0604020202020204" pitchFamily="34" charset="0"/>
                  </a:rPr>
                  <a:t>. quantitative variation </a:t>
                </a:r>
                <a:r>
                  <a:rPr lang="en-GB" sz="1867" i="1" dirty="0">
                    <a:latin typeface="Arial" panose="020B0604020202020204" pitchFamily="34" charset="0"/>
                    <a:cs typeface="Arial" panose="020B0604020202020204" pitchFamily="34" charset="0"/>
                  </a:rPr>
                  <a:t>aka</a:t>
                </a:r>
                <a:r>
                  <a:rPr lang="en-GB" sz="1867" dirty="0">
                    <a:latin typeface="Arial" panose="020B0604020202020204" pitchFamily="34" charset="0"/>
                    <a:cs typeface="Arial" panose="020B0604020202020204" pitchFamily="34" charset="0"/>
                  </a:rPr>
                  <a:t> monogenic vs. polygenic variance; Impact of allele frequencies on variance, </a:t>
                </a:r>
                <a:r>
                  <a:rPr lang="en-GB" sz="1867" i="1" dirty="0">
                    <a:latin typeface="Arial" panose="020B0604020202020204" pitchFamily="34" charset="0"/>
                    <a:cs typeface="Arial" panose="020B0604020202020204" pitchFamily="34" charset="0"/>
                  </a:rPr>
                  <a:t>aka</a:t>
                </a:r>
                <a:r>
                  <a:rPr lang="en-GB" sz="1867" dirty="0">
                    <a:latin typeface="Arial" panose="020B0604020202020204" pitchFamily="34" charset="0"/>
                    <a:cs typeface="Arial" panose="020B0604020202020204" pitchFamily="34" charset="0"/>
                  </a:rPr>
                  <a:t> impact of selection of variance. You have seen the transition from monogenic to polygenic Segregation and Variance. The parameters of the Metric F∞ Model, mainly the additive effect ‘a’ and the dominance effect ‘d’</a:t>
                </a: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sz="1900" dirty="0">
                    <a:solidFill>
                      <a:schemeClr val="tx1"/>
                    </a:solidFill>
                    <a:effectLst/>
                    <a:latin typeface="Arial" panose="020B0604020202020204" pitchFamily="34" charset="0"/>
                    <a:cs typeface="Arial" panose="020B0604020202020204" pitchFamily="34" charset="0"/>
                  </a:rPr>
                  <a:t>Algebra as introduced in this chapter: </a:t>
                </a:r>
              </a:p>
              <a:p>
                <a:endParaRPr lang="en-GB" sz="1900" dirty="0">
                  <a:solidFill>
                    <a:schemeClr val="tx1"/>
                  </a:solidFill>
                  <a:effectLst/>
                  <a:latin typeface="Arial" panose="020B0604020202020204" pitchFamily="34" charset="0"/>
                  <a:cs typeface="Arial" panose="020B0604020202020204" pitchFamily="34" charset="0"/>
                </a:endParaRPr>
              </a:p>
              <a:p>
                <a:r>
                  <a:rPr lang="en-GB" sz="1900" dirty="0">
                    <a:solidFill>
                      <a:schemeClr val="tx1"/>
                    </a:solidFill>
                    <a:effectLst/>
                    <a:latin typeface="Arial" panose="020B0604020202020204" pitchFamily="34" charset="0"/>
                    <a:cs typeface="Arial" panose="020B0604020202020204" pitchFamily="34" charset="0"/>
                  </a:rPr>
                  <a:t>With zero Epistasis, </a:t>
                </a:r>
                <a:br>
                  <a:rPr lang="en-GB" sz="1900" dirty="0">
                    <a:solidFill>
                      <a:schemeClr val="tx1"/>
                    </a:solidFill>
                    <a:effectLst/>
                    <a:latin typeface="Arial" panose="020B0604020202020204" pitchFamily="34" charset="0"/>
                    <a:cs typeface="Arial" panose="020B0604020202020204" pitchFamily="34" charset="0"/>
                  </a:rPr>
                </a:br>
                <a:r>
                  <a:rPr lang="en-GB" sz="1900" dirty="0">
                    <a:solidFill>
                      <a:schemeClr val="tx1"/>
                    </a:solidFill>
                    <a:effectLst/>
                    <a:latin typeface="Arial" panose="020B0604020202020204" pitchFamily="34" charset="0"/>
                    <a:cs typeface="Arial" panose="020B0604020202020204" pitchFamily="34" charset="0"/>
                  </a:rPr>
                  <a:t>GCA of candidate </a:t>
                </a:r>
                <a:r>
                  <a:rPr lang="en-GB" sz="1900" dirty="0" err="1">
                    <a:solidFill>
                      <a:schemeClr val="tx1"/>
                    </a:solidFill>
                    <a:effectLst/>
                    <a:latin typeface="Arial" panose="020B0604020202020204" pitchFamily="34" charset="0"/>
                    <a:cs typeface="Arial" panose="020B0604020202020204" pitchFamily="34" charset="0"/>
                  </a:rPr>
                  <a:t>Y</a:t>
                </a:r>
                <a:r>
                  <a:rPr lang="en-GB" sz="1900" baseline="-25000" dirty="0" err="1">
                    <a:solidFill>
                      <a:schemeClr val="tx1"/>
                    </a:solidFill>
                    <a:effectLst/>
                    <a:latin typeface="Arial" panose="020B0604020202020204" pitchFamily="34" charset="0"/>
                    <a:cs typeface="Arial" panose="020B0604020202020204" pitchFamily="34" charset="0"/>
                  </a:rPr>
                  <a:t>ij</a:t>
                </a:r>
                <a:r>
                  <a:rPr lang="en-GB" sz="1900" dirty="0">
                    <a:solidFill>
                      <a:schemeClr val="tx1"/>
                    </a:solidFill>
                    <a:effectLst/>
                    <a:latin typeface="Arial" panose="020B0604020202020204" pitchFamily="34" charset="0"/>
                    <a:cs typeface="Arial" panose="020B0604020202020204" pitchFamily="34" charset="0"/>
                  </a:rPr>
                  <a:t> with alleles </a:t>
                </a:r>
                <a:r>
                  <a:rPr lang="en-GB" sz="1900" dirty="0" err="1">
                    <a:solidFill>
                      <a:schemeClr val="tx1"/>
                    </a:solidFill>
                    <a:effectLst/>
                    <a:latin typeface="Arial" panose="020B0604020202020204" pitchFamily="34" charset="0"/>
                    <a:cs typeface="Arial" panose="020B0604020202020204" pitchFamily="34" charset="0"/>
                  </a:rPr>
                  <a:t>i</a:t>
                </a:r>
                <a:r>
                  <a:rPr lang="en-GB" sz="1900" dirty="0">
                    <a:solidFill>
                      <a:schemeClr val="tx1"/>
                    </a:solidFill>
                    <a:effectLst/>
                    <a:latin typeface="Arial" panose="020B0604020202020204" pitchFamily="34" charset="0"/>
                    <a:cs typeface="Arial" panose="020B0604020202020204" pitchFamily="34" charset="0"/>
                  </a:rPr>
                  <a:t> and j per locus (loci 1 ... k) is …   </a:t>
                </a:r>
                <a14:m>
                  <m:oMath xmlns:m="http://schemas.openxmlformats.org/officeDocument/2006/math">
                    <m:nary>
                      <m:naryPr>
                        <m:chr m:val="∑"/>
                        <m:limLoc m:val="undOvr"/>
                        <m:ctrlPr>
                          <a:rPr lang="en-GB" sz="1900" i="1">
                            <a:solidFill>
                              <a:schemeClr val="tx1"/>
                            </a:solidFill>
                            <a:effectLst/>
                            <a:latin typeface="Cambria Math" panose="02040503050406030204" pitchFamily="18" charset="0"/>
                          </a:rPr>
                        </m:ctrlPr>
                      </m:naryPr>
                      <m:sub>
                        <m:r>
                          <a:rPr lang="en-GB" sz="1900" b="0" i="1" smtClean="0">
                            <a:solidFill>
                              <a:schemeClr val="tx1"/>
                            </a:solidFill>
                            <a:effectLst/>
                            <a:latin typeface="Cambria Math" panose="02040503050406030204" pitchFamily="18" charset="0"/>
                          </a:rPr>
                          <m:t>𝑙</m:t>
                        </m:r>
                        <m:r>
                          <a:rPr lang="en-GB" sz="1900" b="0" smtClean="0">
                            <a:solidFill>
                              <a:schemeClr val="tx1"/>
                            </a:solidFill>
                            <a:effectLst/>
                            <a:latin typeface="Cambria Math" panose="02040503050406030204" pitchFamily="18" charset="0"/>
                          </a:rPr>
                          <m:t>=</m:t>
                        </m:r>
                        <m:r>
                          <a:rPr lang="en-GB" sz="1900" b="0" i="1" smtClean="0">
                            <a:solidFill>
                              <a:schemeClr val="tx1"/>
                            </a:solidFill>
                            <a:effectLst/>
                            <a:latin typeface="Cambria Math" panose="02040503050406030204" pitchFamily="18" charset="0"/>
                          </a:rPr>
                          <m:t>1</m:t>
                        </m:r>
                      </m:sub>
                      <m:sup>
                        <m:r>
                          <a:rPr lang="en-GB" sz="1900" b="0" i="1" smtClean="0">
                            <a:solidFill>
                              <a:schemeClr val="tx1"/>
                            </a:solidFill>
                            <a:effectLst/>
                            <a:latin typeface="Cambria Math" panose="02040503050406030204" pitchFamily="18" charset="0"/>
                          </a:rPr>
                          <m:t>𝑘</m:t>
                        </m:r>
                      </m:sup>
                      <m:e>
                        <m:sSubSup>
                          <m:sSubSupPr>
                            <m:ctrlPr>
                              <a:rPr lang="en-GB" sz="1900" i="1">
                                <a:solidFill>
                                  <a:schemeClr val="tx1"/>
                                </a:solidFill>
                                <a:effectLst/>
                                <a:latin typeface="Cambria Math" panose="02040503050406030204" pitchFamily="18" charset="0"/>
                              </a:rPr>
                            </m:ctrlPr>
                          </m:sSubSupPr>
                          <m:e>
                            <m:r>
                              <a:rPr lang="en-GB" sz="1900" b="0" i="1" smtClean="0">
                                <a:solidFill>
                                  <a:schemeClr val="tx1"/>
                                </a:solidFill>
                                <a:effectLst/>
                                <a:latin typeface="Cambria Math" panose="02040503050406030204" pitchFamily="18" charset="0"/>
                              </a:rPr>
                              <m:t>0.5∙(</m:t>
                            </m:r>
                            <m:r>
                              <a:rPr lang="en-GB" sz="1900" b="0" i="1" smtClean="0">
                                <a:solidFill>
                                  <a:schemeClr val="tx1"/>
                                </a:solidFill>
                                <a:effectLst/>
                                <a:latin typeface="Cambria Math" panose="02040503050406030204" pitchFamily="18" charset="0"/>
                              </a:rPr>
                              <m:t>𝛼</m:t>
                            </m:r>
                          </m:e>
                          <m:sub>
                            <m:r>
                              <a:rPr lang="en-GB" sz="1900" b="0" i="1" smtClean="0">
                                <a:solidFill>
                                  <a:schemeClr val="tx1"/>
                                </a:solidFill>
                                <a:effectLst/>
                                <a:latin typeface="Cambria Math" panose="02040503050406030204" pitchFamily="18" charset="0"/>
                              </a:rPr>
                              <m:t>𝑖</m:t>
                            </m:r>
                          </m:sub>
                          <m:sup>
                            <m:r>
                              <a:rPr lang="en-GB" sz="1900" b="0" i="1" smtClean="0">
                                <a:solidFill>
                                  <a:schemeClr val="tx1"/>
                                </a:solidFill>
                                <a:effectLst/>
                                <a:latin typeface="Cambria Math" panose="02040503050406030204" pitchFamily="18" charset="0"/>
                              </a:rPr>
                              <m:t>𝑙</m:t>
                            </m:r>
                          </m:sup>
                        </m:sSubSup>
                        <m:r>
                          <a:rPr lang="en-GB" sz="1900" b="0" i="1" smtClean="0">
                            <a:solidFill>
                              <a:schemeClr val="tx1"/>
                            </a:solidFill>
                            <a:effectLst/>
                            <a:latin typeface="Cambria Math" panose="02040503050406030204" pitchFamily="18" charset="0"/>
                          </a:rPr>
                          <m:t>+</m:t>
                        </m:r>
                        <m:sSubSup>
                          <m:sSubSupPr>
                            <m:ctrlPr>
                              <a:rPr lang="en-GB" sz="1900" i="1">
                                <a:solidFill>
                                  <a:schemeClr val="tx1"/>
                                </a:solidFill>
                                <a:effectLst/>
                                <a:latin typeface="Cambria Math" panose="02040503050406030204" pitchFamily="18" charset="0"/>
                              </a:rPr>
                            </m:ctrlPr>
                          </m:sSubSupPr>
                          <m:e>
                            <m:r>
                              <a:rPr lang="en-GB" sz="1900" b="0" i="1" smtClean="0">
                                <a:solidFill>
                                  <a:schemeClr val="tx1"/>
                                </a:solidFill>
                                <a:effectLst/>
                                <a:latin typeface="Cambria Math" panose="02040503050406030204" pitchFamily="18" charset="0"/>
                              </a:rPr>
                              <m:t>𝛼</m:t>
                            </m:r>
                          </m:e>
                          <m:sub>
                            <m:r>
                              <a:rPr lang="en-GB" sz="1900" b="0" i="1" smtClean="0">
                                <a:solidFill>
                                  <a:schemeClr val="tx1"/>
                                </a:solidFill>
                                <a:effectLst/>
                                <a:latin typeface="Cambria Math" panose="02040503050406030204" pitchFamily="18" charset="0"/>
                              </a:rPr>
                              <m:t>𝑗</m:t>
                            </m:r>
                          </m:sub>
                          <m:sup>
                            <m:r>
                              <a:rPr lang="en-GB" sz="1900" b="0" i="1" smtClean="0">
                                <a:solidFill>
                                  <a:schemeClr val="tx1"/>
                                </a:solidFill>
                                <a:effectLst/>
                                <a:latin typeface="Cambria Math" panose="02040503050406030204" pitchFamily="18" charset="0"/>
                              </a:rPr>
                              <m:t>𝑙</m:t>
                            </m:r>
                          </m:sup>
                        </m:sSubSup>
                      </m:e>
                    </m:nary>
                    <m:r>
                      <a:rPr lang="en-GB" sz="1900" b="0" i="1" smtClean="0">
                        <a:solidFill>
                          <a:schemeClr val="tx1"/>
                        </a:solidFill>
                        <a:effectLst/>
                        <a:latin typeface="Cambria Math" panose="02040503050406030204" pitchFamily="18" charset="0"/>
                      </a:rPr>
                      <m:t>)</m:t>
                    </m:r>
                  </m:oMath>
                </a14:m>
                <a:endParaRPr lang="en-GB" sz="1900" baseline="-25000" dirty="0">
                  <a:solidFill>
                    <a:schemeClr val="tx1"/>
                  </a:solidFill>
                  <a:effectLst/>
                  <a:latin typeface="Cambria Math" panose="02040503050406030204" pitchFamily="18" charset="0"/>
                </a:endParaRPr>
              </a:p>
              <a:p>
                <a:endParaRPr lang="en-GB" sz="1900" baseline="-25000" dirty="0">
                  <a:solidFill>
                    <a:schemeClr val="tx1"/>
                  </a:solidFill>
                  <a:effectLst/>
                  <a:latin typeface="Cambria Math" panose="02040503050406030204" pitchFamily="18" charset="0"/>
                </a:endParaRPr>
              </a:p>
              <a:p>
                <a:r>
                  <a:rPr lang="en-GB" sz="1900" dirty="0">
                    <a:solidFill>
                      <a:schemeClr val="tx1"/>
                    </a:solidFill>
                    <a:effectLst/>
                    <a:latin typeface="Arial" panose="020B0604020202020204" pitchFamily="34" charset="0"/>
                    <a:cs typeface="Arial" panose="020B0604020202020204" pitchFamily="34" charset="0"/>
                  </a:rPr>
                  <a:t>With zero Epistasis, </a:t>
                </a:r>
                <a:br>
                  <a:rPr lang="en-GB" sz="1900" dirty="0">
                    <a:solidFill>
                      <a:schemeClr val="tx1"/>
                    </a:solidFill>
                    <a:effectLst/>
                    <a:latin typeface="Arial" panose="020B0604020202020204" pitchFamily="34" charset="0"/>
                    <a:cs typeface="Arial" panose="020B0604020202020204" pitchFamily="34" charset="0"/>
                  </a:rPr>
                </a:br>
                <a:r>
                  <a:rPr lang="en-GB" sz="1900" dirty="0">
                    <a:solidFill>
                      <a:schemeClr val="tx1"/>
                    </a:solidFill>
                    <a:effectLst/>
                    <a:latin typeface="Arial" panose="020B0604020202020204" pitchFamily="34" charset="0"/>
                    <a:cs typeface="Arial" panose="020B0604020202020204" pitchFamily="34" charset="0"/>
                  </a:rPr>
                  <a:t>Breeding Value of </a:t>
                </a:r>
                <a:r>
                  <a:rPr lang="en-GB" sz="1900" dirty="0" err="1">
                    <a:solidFill>
                      <a:schemeClr val="tx1"/>
                    </a:solidFill>
                    <a:effectLst/>
                    <a:latin typeface="Arial" panose="020B0604020202020204" pitchFamily="34" charset="0"/>
                    <a:cs typeface="Arial" panose="020B0604020202020204" pitchFamily="34" charset="0"/>
                  </a:rPr>
                  <a:t>Y</a:t>
                </a:r>
                <a:r>
                  <a:rPr lang="en-GB" sz="1900" baseline="-25000" dirty="0" err="1">
                    <a:solidFill>
                      <a:schemeClr val="tx1"/>
                    </a:solidFill>
                    <a:effectLst/>
                    <a:latin typeface="Arial" panose="020B0604020202020204" pitchFamily="34" charset="0"/>
                    <a:cs typeface="Arial" panose="020B0604020202020204" pitchFamily="34" charset="0"/>
                  </a:rPr>
                  <a:t>ij</a:t>
                </a:r>
                <a:r>
                  <a:rPr lang="en-GB" sz="1900" dirty="0">
                    <a:solidFill>
                      <a:schemeClr val="tx1"/>
                    </a:solidFill>
                    <a:effectLst/>
                    <a:latin typeface="Arial" panose="020B0604020202020204" pitchFamily="34" charset="0"/>
                    <a:cs typeface="Arial" panose="020B0604020202020204" pitchFamily="34" charset="0"/>
                  </a:rPr>
                  <a:t> with alleles </a:t>
                </a:r>
                <a:r>
                  <a:rPr lang="en-GB" sz="1900" dirty="0" err="1">
                    <a:solidFill>
                      <a:schemeClr val="tx1"/>
                    </a:solidFill>
                    <a:effectLst/>
                    <a:latin typeface="Arial" panose="020B0604020202020204" pitchFamily="34" charset="0"/>
                    <a:cs typeface="Arial" panose="020B0604020202020204" pitchFamily="34" charset="0"/>
                  </a:rPr>
                  <a:t>i</a:t>
                </a:r>
                <a:r>
                  <a:rPr lang="en-GB" sz="1900" dirty="0">
                    <a:solidFill>
                      <a:schemeClr val="tx1"/>
                    </a:solidFill>
                    <a:effectLst/>
                    <a:latin typeface="Arial" panose="020B0604020202020204" pitchFamily="34" charset="0"/>
                    <a:cs typeface="Arial" panose="020B0604020202020204" pitchFamily="34" charset="0"/>
                  </a:rPr>
                  <a:t> and j per locus (loci 1 ... k) is …   </a:t>
                </a:r>
                <a14:m>
                  <m:oMath xmlns:m="http://schemas.openxmlformats.org/officeDocument/2006/math">
                    <m:nary>
                      <m:naryPr>
                        <m:chr m:val="∑"/>
                        <m:limLoc m:val="undOvr"/>
                        <m:ctrlPr>
                          <a:rPr lang="en-GB" sz="1900" i="1">
                            <a:solidFill>
                              <a:schemeClr val="tx1"/>
                            </a:solidFill>
                            <a:effectLst/>
                            <a:latin typeface="Cambria Math" panose="02040503050406030204" pitchFamily="18" charset="0"/>
                          </a:rPr>
                        </m:ctrlPr>
                      </m:naryPr>
                      <m:sub>
                        <m:r>
                          <a:rPr lang="en-GB" sz="1900" b="0" i="1" smtClean="0">
                            <a:solidFill>
                              <a:schemeClr val="tx1"/>
                            </a:solidFill>
                            <a:effectLst/>
                            <a:latin typeface="Cambria Math" panose="02040503050406030204" pitchFamily="18" charset="0"/>
                          </a:rPr>
                          <m:t>𝑙</m:t>
                        </m:r>
                        <m:r>
                          <a:rPr lang="en-GB" sz="1900" b="0" smtClean="0">
                            <a:solidFill>
                              <a:schemeClr val="tx1"/>
                            </a:solidFill>
                            <a:effectLst/>
                            <a:latin typeface="Cambria Math" panose="02040503050406030204" pitchFamily="18" charset="0"/>
                          </a:rPr>
                          <m:t>=</m:t>
                        </m:r>
                        <m:r>
                          <a:rPr lang="en-GB" sz="1900" b="0" i="1" smtClean="0">
                            <a:solidFill>
                              <a:schemeClr val="tx1"/>
                            </a:solidFill>
                            <a:effectLst/>
                            <a:latin typeface="Cambria Math" panose="02040503050406030204" pitchFamily="18" charset="0"/>
                          </a:rPr>
                          <m:t>1</m:t>
                        </m:r>
                      </m:sub>
                      <m:sup>
                        <m:r>
                          <a:rPr lang="en-GB" sz="1900" b="0" i="1" smtClean="0">
                            <a:solidFill>
                              <a:schemeClr val="tx1"/>
                            </a:solidFill>
                            <a:effectLst/>
                            <a:latin typeface="Cambria Math" panose="02040503050406030204" pitchFamily="18" charset="0"/>
                          </a:rPr>
                          <m:t>𝑘</m:t>
                        </m:r>
                      </m:sup>
                      <m:e>
                        <m:sSubSup>
                          <m:sSubSupPr>
                            <m:ctrlPr>
                              <a:rPr lang="en-GB" sz="1900" i="1">
                                <a:solidFill>
                                  <a:schemeClr val="tx1"/>
                                </a:solidFill>
                                <a:effectLst/>
                                <a:latin typeface="Cambria Math" panose="02040503050406030204" pitchFamily="18" charset="0"/>
                              </a:rPr>
                            </m:ctrlPr>
                          </m:sSubSupPr>
                          <m:e>
                            <m:r>
                              <a:rPr lang="en-GB" sz="1900" b="0" i="1" smtClean="0">
                                <a:solidFill>
                                  <a:schemeClr val="tx1"/>
                                </a:solidFill>
                                <a:effectLst/>
                                <a:latin typeface="Cambria Math" panose="02040503050406030204" pitchFamily="18" charset="0"/>
                              </a:rPr>
                              <m:t>   (</m:t>
                            </m:r>
                            <m:r>
                              <a:rPr lang="en-GB" sz="1900" b="0" i="1" smtClean="0">
                                <a:solidFill>
                                  <a:schemeClr val="tx1"/>
                                </a:solidFill>
                                <a:effectLst/>
                                <a:latin typeface="Cambria Math" panose="02040503050406030204" pitchFamily="18" charset="0"/>
                              </a:rPr>
                              <m:t>𝛼</m:t>
                            </m:r>
                          </m:e>
                          <m:sub>
                            <m:r>
                              <a:rPr lang="en-GB" sz="1900" b="0" i="1" smtClean="0">
                                <a:solidFill>
                                  <a:schemeClr val="tx1"/>
                                </a:solidFill>
                                <a:effectLst/>
                                <a:latin typeface="Cambria Math" panose="02040503050406030204" pitchFamily="18" charset="0"/>
                              </a:rPr>
                              <m:t>𝑖</m:t>
                            </m:r>
                          </m:sub>
                          <m:sup>
                            <m:r>
                              <a:rPr lang="en-GB" sz="1900" b="0" i="1" smtClean="0">
                                <a:solidFill>
                                  <a:schemeClr val="tx1"/>
                                </a:solidFill>
                                <a:effectLst/>
                                <a:latin typeface="Cambria Math" panose="02040503050406030204" pitchFamily="18" charset="0"/>
                              </a:rPr>
                              <m:t>𝑙</m:t>
                            </m:r>
                          </m:sup>
                        </m:sSubSup>
                        <m:r>
                          <a:rPr lang="en-GB" sz="1900" b="0" i="1" smtClean="0">
                            <a:solidFill>
                              <a:schemeClr val="tx1"/>
                            </a:solidFill>
                            <a:effectLst/>
                            <a:latin typeface="Cambria Math" panose="02040503050406030204" pitchFamily="18" charset="0"/>
                          </a:rPr>
                          <m:t>+</m:t>
                        </m:r>
                        <m:sSubSup>
                          <m:sSubSupPr>
                            <m:ctrlPr>
                              <a:rPr lang="en-GB" sz="1900" i="1">
                                <a:solidFill>
                                  <a:schemeClr val="tx1"/>
                                </a:solidFill>
                                <a:effectLst/>
                                <a:latin typeface="Cambria Math" panose="02040503050406030204" pitchFamily="18" charset="0"/>
                              </a:rPr>
                            </m:ctrlPr>
                          </m:sSubSupPr>
                          <m:e>
                            <m:r>
                              <a:rPr lang="en-GB" sz="1900" b="0" i="1" smtClean="0">
                                <a:solidFill>
                                  <a:schemeClr val="tx1"/>
                                </a:solidFill>
                                <a:effectLst/>
                                <a:latin typeface="Cambria Math" panose="02040503050406030204" pitchFamily="18" charset="0"/>
                              </a:rPr>
                              <m:t>𝛼</m:t>
                            </m:r>
                          </m:e>
                          <m:sub>
                            <m:r>
                              <a:rPr lang="en-GB" sz="1900" b="0" i="1" smtClean="0">
                                <a:solidFill>
                                  <a:schemeClr val="tx1"/>
                                </a:solidFill>
                                <a:effectLst/>
                                <a:latin typeface="Cambria Math" panose="02040503050406030204" pitchFamily="18" charset="0"/>
                              </a:rPr>
                              <m:t>𝑗</m:t>
                            </m:r>
                          </m:sub>
                          <m:sup>
                            <m:r>
                              <a:rPr lang="en-GB" sz="1900" b="0" i="1" smtClean="0">
                                <a:solidFill>
                                  <a:schemeClr val="tx1"/>
                                </a:solidFill>
                                <a:effectLst/>
                                <a:latin typeface="Cambria Math" panose="02040503050406030204" pitchFamily="18" charset="0"/>
                              </a:rPr>
                              <m:t>𝑙</m:t>
                            </m:r>
                          </m:sup>
                        </m:sSubSup>
                      </m:e>
                    </m:nary>
                    <m:r>
                      <a:rPr lang="en-GB" sz="1900" b="0" i="1" smtClean="0">
                        <a:solidFill>
                          <a:schemeClr val="tx1"/>
                        </a:solidFill>
                        <a:effectLst/>
                        <a:latin typeface="Cambria Math" panose="02040503050406030204" pitchFamily="18" charset="0"/>
                      </a:rPr>
                      <m:t>)</m:t>
                    </m:r>
                  </m:oMath>
                </a14:m>
                <a:endParaRPr lang="de-DE" sz="1900" dirty="0">
                  <a:solidFill>
                    <a:schemeClr val="tx1"/>
                  </a:solidFill>
                  <a:effectLst/>
                  <a:latin typeface="Arial" panose="020B0604020202020204" pitchFamily="34" charset="0"/>
                  <a:cs typeface="Arial" panose="020B0604020202020204" pitchFamily="34"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72002" y="36001"/>
                <a:ext cx="11974996" cy="4791696"/>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6" name="Textfeld 5"/>
          <p:cNvSpPr txBox="1"/>
          <p:nvPr/>
        </p:nvSpPr>
        <p:spPr>
          <a:xfrm>
            <a:off x="11238613" y="6342529"/>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4375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t>Because we have already moved a step beyond the standard perspective of normal lectures, and if we continued in this vein, we would soon enter speculative territory... we will therefore wisely and prudently conclude this chapter and move on to the next.</a:t>
            </a:r>
          </a:p>
          <a:p>
            <a:endParaRPr lang="de-DE" dirty="0"/>
          </a:p>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UNPLAB-QuGen_Ch-8[</a:t>
            </a:r>
            <a:r>
              <a:rPr lang="de-DE" dirty="0" err="1"/>
              <a:t>Decomp-GenV</a:t>
            </a:r>
            <a:r>
              <a:rPr lang="de-DE" dirty="0"/>
              <a:t> I]]</a:t>
            </a:r>
          </a:p>
        </p:txBody>
      </p:sp>
      <p:sp>
        <p:nvSpPr>
          <p:cNvPr id="6" name="Textfeld 5"/>
          <p:cNvSpPr txBox="1"/>
          <p:nvPr/>
        </p:nvSpPr>
        <p:spPr>
          <a:xfrm>
            <a:off x="11238613" y="6342529"/>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30</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30</a:t>
            </a:fld>
            <a:endParaRPr lang="en-US" sz="24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63A6EC6C-27A9-4920-A674-15E5370C63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84" y="4294102"/>
            <a:ext cx="2497819" cy="2497819"/>
          </a:xfrm>
          <a:prstGeom prst="rect">
            <a:avLst/>
          </a:prstGeom>
          <a:effectLst>
            <a:outerShdw blurRad="50800" dist="38100" dir="2700000" sx="101000" sy="101000" algn="tl" rotWithShape="0">
              <a:schemeClr val="tx1">
                <a:alpha val="40000"/>
              </a:schemeClr>
            </a:outerShdw>
          </a:effectLst>
        </p:spPr>
      </p:pic>
      <p:sp>
        <p:nvSpPr>
          <p:cNvPr id="10" name="TextBox 9">
            <a:extLst>
              <a:ext uri="{FF2B5EF4-FFF2-40B4-BE49-F238E27FC236}">
                <a16:creationId xmlns:a16="http://schemas.microsoft.com/office/drawing/2014/main" id="{46797F37-2CA8-4484-A09C-8D420621BF03}"/>
              </a:ext>
            </a:extLst>
          </p:cNvPr>
          <p:cNvSpPr txBox="1"/>
          <p:nvPr/>
        </p:nvSpPr>
        <p:spPr>
          <a:xfrm>
            <a:off x="0" y="3922984"/>
            <a:ext cx="1431689" cy="369332"/>
          </a:xfrm>
          <a:prstGeom prst="rect">
            <a:avLst/>
          </a:prstGeom>
          <a:noFill/>
        </p:spPr>
        <p:txBody>
          <a:bodyPr wrap="square">
            <a:spAutoFit/>
          </a:bodyPr>
          <a:lstStyle/>
          <a:p>
            <a:r>
              <a:rPr lang="en-GB" sz="1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sz="1800" dirty="0">
                <a:latin typeface="Arial" panose="020B0604020202020204" pitchFamily="34" charset="0"/>
                <a:cs typeface="Arial" panose="020B0604020202020204" pitchFamily="34" charset="0"/>
              </a:rPr>
              <a:t> = </a:t>
            </a:r>
            <a:r>
              <a:rPr lang="en-GB" sz="1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a:t>
            </a:r>
            <a:r>
              <a:rPr lang="en-GB" sz="1800" dirty="0">
                <a:latin typeface="Arial" panose="020B0604020202020204" pitchFamily="34" charset="0"/>
                <a:cs typeface="Arial" panose="020B0604020202020204" pitchFamily="34" charset="0"/>
              </a:rPr>
              <a:t>+ </a:t>
            </a:r>
            <a:r>
              <a:rPr lang="en-GB" sz="18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GB" sz="1800" dirty="0">
                <a:latin typeface="Arial" panose="020B0604020202020204" pitchFamily="34" charset="0"/>
                <a:cs typeface="Arial" panose="020B0604020202020204" pitchFamily="34" charset="0"/>
              </a:rPr>
              <a:t> </a:t>
            </a:r>
            <a:endParaRPr lang="en-GB" dirty="0"/>
          </a:p>
        </p:txBody>
      </p:sp>
      <p:sp>
        <p:nvSpPr>
          <p:cNvPr id="2" name="TextBox 1">
            <a:extLst>
              <a:ext uri="{FF2B5EF4-FFF2-40B4-BE49-F238E27FC236}">
                <a16:creationId xmlns:a16="http://schemas.microsoft.com/office/drawing/2014/main" id="{02FC35E5-E3F4-4742-8FAC-04049551FDF7}"/>
              </a:ext>
            </a:extLst>
          </p:cNvPr>
          <p:cNvSpPr txBox="1"/>
          <p:nvPr/>
        </p:nvSpPr>
        <p:spPr>
          <a:xfrm>
            <a:off x="1922012" y="6440746"/>
            <a:ext cx="282753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Drawn by Henri </a:t>
            </a:r>
            <a:r>
              <a:rPr lang="en-GB" dirty="0" err="1">
                <a:latin typeface="Arial" panose="020B0604020202020204" pitchFamily="34" charset="0"/>
                <a:cs typeface="Arial" panose="020B0604020202020204" pitchFamily="34" charset="0"/>
              </a:rPr>
              <a:t>Laugel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9106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34408" y="49629"/>
            <a:ext cx="1197908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Reminder</a:t>
            </a:r>
            <a:r>
              <a:rPr lang="en-GB" sz="2400" dirty="0">
                <a:latin typeface="Arial" panose="020B0604020202020204" pitchFamily="34" charset="0"/>
                <a:cs typeface="Arial" panose="020B0604020202020204" pitchFamily="34" charset="0"/>
              </a:rPr>
              <a:t>. Breeding Value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a:t>
            </a:r>
            <a:r>
              <a:rPr lang="en-GB" sz="2400" dirty="0">
                <a:latin typeface="Arial" panose="020B0604020202020204" pitchFamily="34" charset="0"/>
                <a:cs typeface="Arial" panose="020B0604020202020204" pitchFamily="34" charset="0"/>
              </a:rPr>
              <a:t>per locus is </a:t>
            </a:r>
            <a:r>
              <a:rPr lang="el-GR" sz="2400" dirty="0">
                <a:solidFill>
                  <a:srgbClr val="0000FF"/>
                </a:solidFill>
                <a:latin typeface="Arial" panose="020B0604020202020204" pitchFamily="34" charset="0"/>
                <a:cs typeface="Arial" panose="020B0604020202020204" pitchFamily="34" charset="0"/>
              </a:rPr>
              <a:t>α</a:t>
            </a:r>
            <a:r>
              <a:rPr lang="de-DE" sz="2400" baseline="-25000" dirty="0">
                <a:solidFill>
                  <a:srgbClr val="0000FF"/>
                </a:solidFill>
                <a:latin typeface="Arial" panose="020B0604020202020204" pitchFamily="34" charset="0"/>
                <a:cs typeface="Arial" panose="020B0604020202020204" pitchFamily="34" charset="0"/>
              </a:rPr>
              <a:t>1</a:t>
            </a:r>
            <a:r>
              <a:rPr lang="de-DE" sz="2400" dirty="0">
                <a:solidFill>
                  <a:srgbClr val="0000FF"/>
                </a:solidFill>
                <a:latin typeface="Arial" panose="020B0604020202020204" pitchFamily="34" charset="0"/>
                <a:cs typeface="Arial" panose="020B0604020202020204" pitchFamily="34" charset="0"/>
              </a:rPr>
              <a:t>+</a:t>
            </a:r>
            <a:r>
              <a:rPr lang="el-GR" sz="2400" dirty="0">
                <a:solidFill>
                  <a:srgbClr val="0000FF"/>
                </a:solidFill>
                <a:latin typeface="Arial" panose="020B0604020202020204" pitchFamily="34" charset="0"/>
                <a:cs typeface="Arial" panose="020B0604020202020204" pitchFamily="34" charset="0"/>
              </a:rPr>
              <a:t> α</a:t>
            </a:r>
            <a:r>
              <a:rPr lang="de-DE" sz="2400" baseline="-25000" dirty="0">
                <a:solidFill>
                  <a:srgbClr val="0000FF"/>
                </a:solidFill>
                <a:latin typeface="Arial" panose="020B0604020202020204" pitchFamily="34" charset="0"/>
                <a:cs typeface="Arial" panose="020B0604020202020204" pitchFamily="34" charset="0"/>
              </a:rPr>
              <a:t>1</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or</a:t>
            </a:r>
            <a:r>
              <a:rPr lang="el-GR" sz="2400" dirty="0">
                <a:latin typeface="Arial" panose="020B0604020202020204" pitchFamily="34" charset="0"/>
                <a:cs typeface="Arial" panose="020B0604020202020204" pitchFamily="34" charset="0"/>
              </a:rPr>
              <a:t> </a:t>
            </a:r>
            <a:r>
              <a:rPr lang="el-GR" sz="2400" dirty="0">
                <a:solidFill>
                  <a:srgbClr val="0000FF"/>
                </a:solidFill>
                <a:latin typeface="Arial" panose="020B0604020202020204" pitchFamily="34" charset="0"/>
                <a:cs typeface="Arial" panose="020B0604020202020204" pitchFamily="34" charset="0"/>
              </a:rPr>
              <a:t>α</a:t>
            </a:r>
            <a:r>
              <a:rPr lang="de-DE" sz="2400" baseline="-25000" dirty="0">
                <a:solidFill>
                  <a:srgbClr val="0000FF"/>
                </a:solidFill>
                <a:latin typeface="Arial" panose="020B0604020202020204" pitchFamily="34" charset="0"/>
                <a:cs typeface="Arial" panose="020B0604020202020204" pitchFamily="34" charset="0"/>
              </a:rPr>
              <a:t>1</a:t>
            </a:r>
            <a:r>
              <a:rPr lang="de-DE" sz="2400" dirty="0">
                <a:solidFill>
                  <a:srgbClr val="0000FF"/>
                </a:solidFill>
                <a:latin typeface="Arial" panose="020B0604020202020204" pitchFamily="34" charset="0"/>
                <a:cs typeface="Arial" panose="020B0604020202020204" pitchFamily="34" charset="0"/>
              </a:rPr>
              <a:t>+</a:t>
            </a:r>
            <a:r>
              <a:rPr lang="el-GR" sz="2400" dirty="0">
                <a:solidFill>
                  <a:srgbClr val="0000FF"/>
                </a:solidFill>
                <a:latin typeface="Arial" panose="020B0604020202020204" pitchFamily="34" charset="0"/>
                <a:cs typeface="Arial" panose="020B0604020202020204" pitchFamily="34" charset="0"/>
              </a:rPr>
              <a:t> α</a:t>
            </a:r>
            <a:r>
              <a:rPr lang="de-DE" sz="2400" baseline="-25000" dirty="0">
                <a:solidFill>
                  <a:srgbClr val="0000FF"/>
                </a:solidFill>
                <a:latin typeface="Arial" panose="020B0604020202020204" pitchFamily="34" charset="0"/>
                <a:cs typeface="Arial" panose="020B0604020202020204" pitchFamily="34" charset="0"/>
              </a:rPr>
              <a:t>2</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or </a:t>
            </a:r>
            <a:r>
              <a:rPr lang="el-GR" sz="2400" dirty="0">
                <a:solidFill>
                  <a:srgbClr val="0000FF"/>
                </a:solidFill>
                <a:latin typeface="Arial" panose="020B0604020202020204" pitchFamily="34" charset="0"/>
                <a:cs typeface="Arial" panose="020B0604020202020204" pitchFamily="34" charset="0"/>
              </a:rPr>
              <a:t>α</a:t>
            </a:r>
            <a:r>
              <a:rPr lang="de-DE" sz="2400" baseline="-25000" dirty="0">
                <a:solidFill>
                  <a:srgbClr val="0000FF"/>
                </a:solidFill>
                <a:latin typeface="Arial" panose="020B0604020202020204" pitchFamily="34" charset="0"/>
                <a:cs typeface="Arial" panose="020B0604020202020204" pitchFamily="34" charset="0"/>
              </a:rPr>
              <a:t>2</a:t>
            </a:r>
            <a:r>
              <a:rPr lang="de-DE" sz="2400" dirty="0">
                <a:solidFill>
                  <a:srgbClr val="0000FF"/>
                </a:solidFill>
                <a:latin typeface="Arial" panose="020B0604020202020204" pitchFamily="34" charset="0"/>
                <a:cs typeface="Arial" panose="020B0604020202020204" pitchFamily="34" charset="0"/>
              </a:rPr>
              <a:t>+</a:t>
            </a:r>
            <a:r>
              <a:rPr lang="el-GR" sz="2400" dirty="0">
                <a:solidFill>
                  <a:srgbClr val="0000FF"/>
                </a:solidFill>
                <a:latin typeface="Arial" panose="020B0604020202020204" pitchFamily="34" charset="0"/>
                <a:cs typeface="Arial" panose="020B0604020202020204" pitchFamily="34" charset="0"/>
              </a:rPr>
              <a:t> α</a:t>
            </a:r>
            <a:r>
              <a:rPr lang="de-DE" sz="2400" baseline="-25000" dirty="0">
                <a:solidFill>
                  <a:srgbClr val="0000FF"/>
                </a:solidFill>
                <a:latin typeface="Arial" panose="020B0604020202020204" pitchFamily="34" charset="0"/>
                <a:cs typeface="Arial" panose="020B0604020202020204" pitchFamily="34" charset="0"/>
              </a:rPr>
              <a:t>2</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depending on the actual genotype. The dominance deviation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GB" sz="2400" dirty="0">
                <a:latin typeface="Arial" panose="020B0604020202020204" pitchFamily="34" charset="0"/>
                <a:cs typeface="Arial" panose="020B0604020202020204" pitchFamily="34" charset="0"/>
              </a:rPr>
              <a:t> is, accordingly, </a:t>
            </a:r>
            <a:r>
              <a:rPr lang="el-GR" sz="2400" dirty="0">
                <a:solidFill>
                  <a:srgbClr val="0000FF"/>
                </a:solidFill>
                <a:latin typeface="Arial" panose="020B0604020202020204" pitchFamily="34" charset="0"/>
                <a:cs typeface="Arial" panose="020B0604020202020204" pitchFamily="34" charset="0"/>
              </a:rPr>
              <a:t>δ</a:t>
            </a:r>
            <a:r>
              <a:rPr lang="de-DE" sz="2400" baseline="-25000" dirty="0">
                <a:solidFill>
                  <a:srgbClr val="0000FF"/>
                </a:solidFill>
                <a:latin typeface="Arial" panose="020B0604020202020204" pitchFamily="34" charset="0"/>
                <a:cs typeface="Arial" panose="020B0604020202020204" pitchFamily="34" charset="0"/>
              </a:rPr>
              <a:t>11</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or </a:t>
            </a:r>
            <a:r>
              <a:rPr lang="el-GR" sz="2400" dirty="0">
                <a:solidFill>
                  <a:srgbClr val="0000FF"/>
                </a:solidFill>
                <a:latin typeface="Arial" panose="020B0604020202020204" pitchFamily="34" charset="0"/>
                <a:cs typeface="Arial" panose="020B0604020202020204" pitchFamily="34" charset="0"/>
              </a:rPr>
              <a:t>δ</a:t>
            </a:r>
            <a:r>
              <a:rPr lang="de-DE" sz="2400" baseline="-25000" dirty="0">
                <a:solidFill>
                  <a:srgbClr val="0000FF"/>
                </a:solidFill>
                <a:latin typeface="Arial" panose="020B0604020202020204" pitchFamily="34" charset="0"/>
                <a:cs typeface="Arial" panose="020B0604020202020204" pitchFamily="34" charset="0"/>
              </a:rPr>
              <a:t>12</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or </a:t>
            </a:r>
            <a:r>
              <a:rPr lang="el-GR" sz="2400" dirty="0">
                <a:solidFill>
                  <a:srgbClr val="0000FF"/>
                </a:solidFill>
                <a:latin typeface="Arial" panose="020B0604020202020204" pitchFamily="34" charset="0"/>
                <a:cs typeface="Arial" panose="020B0604020202020204" pitchFamily="34" charset="0"/>
              </a:rPr>
              <a:t>δ</a:t>
            </a:r>
            <a:r>
              <a:rPr lang="de-DE" sz="2400" baseline="-25000" dirty="0">
                <a:solidFill>
                  <a:srgbClr val="0000FF"/>
                </a:solidFill>
                <a:latin typeface="Arial" panose="020B0604020202020204" pitchFamily="34" charset="0"/>
                <a:cs typeface="Arial" panose="020B0604020202020204" pitchFamily="34" charset="0"/>
              </a:rPr>
              <a:t>22</a:t>
            </a:r>
            <a:r>
              <a:rPr lang="en-GB" sz="2400" dirty="0">
                <a:latin typeface="Arial" panose="020B0604020202020204" pitchFamily="34" charset="0"/>
                <a:cs typeface="Arial" panose="020B0604020202020204" pitchFamily="34" charset="0"/>
              </a:rPr>
              <a:t>.</a:t>
            </a:r>
            <a:endParaRPr lang="en-GB" sz="2400" baseline="-25000" dirty="0">
              <a:solidFill>
                <a:srgbClr val="0000FF"/>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2"/>
          <a:stretch>
            <a:fillRect/>
          </a:stretch>
        </p:blipFill>
        <p:spPr>
          <a:xfrm>
            <a:off x="134408" y="1012078"/>
            <a:ext cx="5025421" cy="5805525"/>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9829" y="1012078"/>
            <a:ext cx="5756987" cy="5756987"/>
          </a:xfrm>
          <a:prstGeom prst="rect">
            <a:avLst/>
          </a:prstGeom>
          <a:effectLst>
            <a:outerShdw blurRad="50800" dist="38100" dir="8100000" algn="tr" rotWithShape="0">
              <a:prstClr val="black">
                <a:alpha val="40000"/>
              </a:prstClr>
            </a:outerShdw>
          </a:effectLst>
        </p:spPr>
      </p:pic>
      <p:pic>
        <p:nvPicPr>
          <p:cNvPr id="13" name="Picture 12"/>
          <p:cNvPicPr>
            <a:picLocks noChangeAspect="1"/>
          </p:cNvPicPr>
          <p:nvPr/>
        </p:nvPicPr>
        <p:blipFill>
          <a:blip r:embed="rId4"/>
          <a:stretch>
            <a:fillRect/>
          </a:stretch>
        </p:blipFill>
        <p:spPr>
          <a:xfrm>
            <a:off x="8781895" y="1012078"/>
            <a:ext cx="3294312" cy="5756987"/>
          </a:xfrm>
          <a:prstGeom prst="rect">
            <a:avLst/>
          </a:prstGeom>
          <a:effectLst>
            <a:outerShdw blurRad="63500" sx="102000" sy="102000" algn="ctr" rotWithShape="0">
              <a:prstClr val="black">
                <a:alpha val="40000"/>
              </a:prstClr>
            </a:outerShdw>
          </a:effectLst>
        </p:spPr>
      </p:pic>
      <p:sp>
        <p:nvSpPr>
          <p:cNvPr id="14" name="TextBox 13"/>
          <p:cNvSpPr txBox="1"/>
          <p:nvPr/>
        </p:nvSpPr>
        <p:spPr>
          <a:xfrm>
            <a:off x="11273629" y="5864776"/>
            <a:ext cx="80257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sp>
        <p:nvSpPr>
          <p:cNvPr id="4" name="Textfeld 5"/>
          <p:cNvSpPr txBox="1"/>
          <p:nvPr/>
        </p:nvSpPr>
        <p:spPr>
          <a:xfrm>
            <a:off x="11573933" y="6365560"/>
            <a:ext cx="61807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pPr algn="r"/>
              <a:t>4</a:t>
            </a:fld>
            <a:endParaRPr lang="en-GB" sz="2400" dirty="0"/>
          </a:p>
        </p:txBody>
      </p:sp>
    </p:spTree>
    <p:extLst>
      <p:ext uri="{BB962C8B-B14F-4D97-AF65-F5344CB8AC3E}">
        <p14:creationId xmlns:p14="http://schemas.microsoft.com/office/powerpoint/2010/main" val="2437713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4408" y="40621"/>
            <a:ext cx="119790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Exercise </a:t>
            </a:r>
          </a:p>
        </p:txBody>
      </p:sp>
      <p:sp>
        <p:nvSpPr>
          <p:cNvPr id="9" name="TextBox 8"/>
          <p:cNvSpPr txBox="1"/>
          <p:nvPr/>
        </p:nvSpPr>
        <p:spPr>
          <a:xfrm>
            <a:off x="134409" y="4859003"/>
            <a:ext cx="11979084" cy="166199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That most-resistant genotype  has as tunnel length: c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d</a:t>
            </a:r>
            <a:r>
              <a:rPr lang="en-GB" baseline="-25000" dirty="0">
                <a:solidFill>
                  <a:srgbClr val="0000FF"/>
                </a:solidFill>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d</a:t>
            </a:r>
            <a:r>
              <a:rPr lang="en-GB" baseline="-25000" dirty="0">
                <a:solidFill>
                  <a:srgbClr val="0000FF"/>
                </a:solidFill>
                <a:latin typeface="Arial" panose="020B0604020202020204" pitchFamily="34" charset="0"/>
                <a:cs typeface="Arial" panose="020B0604020202020204" pitchFamily="34" charset="0"/>
              </a:rPr>
              <a:t>6</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7 </a:t>
            </a:r>
            <a:r>
              <a:rPr lang="en-GB" dirty="0">
                <a:latin typeface="Arial" panose="020B0604020202020204" pitchFamily="34" charset="0"/>
                <a:cs typeface="Arial" panose="020B0604020202020204" pitchFamily="34" charset="0"/>
              </a:rPr>
              <a:t>= 28.80cm (‘short is good’). </a:t>
            </a:r>
            <a:endParaRPr lang="en-GB" sz="1200" dirty="0">
              <a:solidFill>
                <a:srgbClr val="0000FF"/>
              </a:solidFill>
              <a:latin typeface="Arial" panose="020B0604020202020204" pitchFamily="34" charset="0"/>
              <a:cs typeface="Arial" panose="020B0604020202020204" pitchFamily="34" charset="0"/>
            </a:endParaRPr>
          </a:p>
          <a:p>
            <a:endParaRPr lang="en-GB" sz="1200" dirty="0">
              <a:solidFill>
                <a:srgbClr val="0000FF"/>
              </a:solidFill>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The cited paper states: 38% of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phenotypic</a:t>
            </a:r>
            <a:r>
              <a:rPr lang="en-GB" dirty="0">
                <a:solidFill>
                  <a:srgbClr val="0000FF"/>
                </a:solidFill>
                <a:latin typeface="Arial" panose="020B0604020202020204" pitchFamily="34" charset="0"/>
                <a:cs typeface="Arial" panose="020B0604020202020204" pitchFamily="34" charset="0"/>
              </a:rPr>
              <a:t> variance could be explained by the joint impact of the seven detected putative QTL; and h²=0.63. Correspondingly, these QTL explain R²=0.38/0.63=0.603 hence 60.3% of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genetic</a:t>
            </a:r>
            <a:r>
              <a:rPr lang="en-GB" dirty="0">
                <a:solidFill>
                  <a:srgbClr val="0000FF"/>
                </a:solidFill>
                <a:latin typeface="Arial" panose="020B0604020202020204" pitchFamily="34" charset="0"/>
                <a:cs typeface="Arial" panose="020B0604020202020204" pitchFamily="34" charset="0"/>
              </a:rPr>
              <a:t> variance. </a:t>
            </a:r>
            <a:r>
              <a:rPr lang="en-GB" dirty="0">
                <a:solidFill>
                  <a:schemeClr val="tx1">
                    <a:lumMod val="50000"/>
                    <a:lumOff val="50000"/>
                  </a:schemeClr>
                </a:solidFill>
                <a:latin typeface="Arial" panose="020B0604020202020204" pitchFamily="34" charset="0"/>
                <a:cs typeface="Arial" panose="020B0604020202020204" pitchFamily="34" charset="0"/>
              </a:rPr>
              <a:t>Hence, there must be undetected QTL, responsible for the remaining 39.7%. We here, for our exercise purpose, behave as if 100% of the genetic variance was explained by those seven loci (seven QTL).</a:t>
            </a:r>
          </a:p>
        </p:txBody>
      </p:sp>
      <p:sp>
        <p:nvSpPr>
          <p:cNvPr id="10" name="TextBox 9"/>
          <p:cNvSpPr txBox="1"/>
          <p:nvPr/>
        </p:nvSpPr>
        <p:spPr>
          <a:xfrm>
            <a:off x="7972761" y="2126797"/>
            <a:ext cx="4172671"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QTL1</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has</a:t>
            </a:r>
            <a:r>
              <a:rPr lang="de-DE" dirty="0">
                <a:solidFill>
                  <a:schemeClr val="tx1">
                    <a:lumMod val="50000"/>
                    <a:lumOff val="50000"/>
                  </a:schemeClr>
                </a:solidFill>
                <a:latin typeface="Arial" panose="020B0604020202020204" pitchFamily="34" charset="0"/>
                <a:cs typeface="Arial" panose="020B0604020202020204" pitchFamily="34" charset="0"/>
              </a:rPr>
              <a:t> alleles A1 </a:t>
            </a:r>
            <a:r>
              <a:rPr lang="de-DE" dirty="0" err="1">
                <a:solidFill>
                  <a:schemeClr val="tx1">
                    <a:lumMod val="50000"/>
                    <a:lumOff val="50000"/>
                  </a:schemeClr>
                </a:solidFill>
                <a:latin typeface="Arial" panose="020B0604020202020204" pitchFamily="34" charset="0"/>
                <a:cs typeface="Arial" panose="020B0604020202020204" pitchFamily="34" charset="0"/>
              </a:rPr>
              <a:t>and</a:t>
            </a:r>
            <a:r>
              <a:rPr lang="de-DE" dirty="0">
                <a:solidFill>
                  <a:schemeClr val="tx1">
                    <a:lumMod val="50000"/>
                    <a:lumOff val="50000"/>
                  </a:schemeClr>
                </a:solidFill>
                <a:latin typeface="Arial" panose="020B0604020202020204" pitchFamily="34" charset="0"/>
                <a:cs typeface="Arial" panose="020B0604020202020204" pitchFamily="34" charset="0"/>
              </a:rPr>
              <a:t> A2; etc</a:t>
            </a:r>
            <a:r>
              <a:rPr lang="de-DE"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best-possible genotype, i.e., with the shortest tunnel length, is: </a:t>
            </a:r>
          </a:p>
          <a:p>
            <a:r>
              <a:rPr lang="en-GB" dirty="0">
                <a:latin typeface="Arial" panose="020B0604020202020204" pitchFamily="34" charset="0"/>
                <a:cs typeface="Arial" panose="020B0604020202020204" pitchFamily="34" charset="0"/>
              </a:rPr>
              <a:t>A1A1/B1B1/C1C1/D1D1/…</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E1E2</a:t>
            </a:r>
            <a:r>
              <a:rPr lang="en-GB" dirty="0">
                <a:latin typeface="Arial" panose="020B0604020202020204" pitchFamily="34" charset="0"/>
                <a:cs typeface="Arial" panose="020B0604020202020204" pitchFamily="34" charset="0"/>
              </a:rPr>
              <a:t>/F1F1/</a:t>
            </a:r>
            <a:r>
              <a:rPr lang="en-GB" dirty="0">
                <a:solidFill>
                  <a:srgbClr val="0000FF"/>
                </a:solidFill>
                <a:latin typeface="Arial" panose="020B0604020202020204" pitchFamily="34" charset="0"/>
                <a:cs typeface="Arial" panose="020B0604020202020204" pitchFamily="34" charset="0"/>
              </a:rPr>
              <a:t>G1G2.       </a:t>
            </a:r>
            <a:r>
              <a:rPr lang="en-GB" dirty="0">
                <a:latin typeface="Arial" panose="020B0604020202020204" pitchFamily="34" charset="0"/>
                <a:cs typeface="Arial" panose="020B0604020202020204" pitchFamily="34" charset="0"/>
              </a:rPr>
              <a:t>At two loci, the size of d is stronger than of a; and it is in the favourable directions, hence, heterozygosity is optimum (</a:t>
            </a:r>
            <a:r>
              <a:rPr lang="en-GB" dirty="0">
                <a:solidFill>
                  <a:schemeClr val="tx1">
                    <a:lumMod val="50000"/>
                    <a:lumOff val="50000"/>
                  </a:schemeClr>
                </a:solidFill>
                <a:latin typeface="Arial" panose="020B0604020202020204" pitchFamily="34" charset="0"/>
                <a:cs typeface="Arial" panose="020B0604020202020204" pitchFamily="34" charset="0"/>
              </a:rPr>
              <a:t>Allele X</a:t>
            </a:r>
            <a:r>
              <a:rPr lang="en-GB" dirty="0">
                <a:solidFill>
                  <a:srgbClr val="0000FF"/>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 being the </a:t>
            </a:r>
            <a:r>
              <a:rPr lang="en-GB" dirty="0">
                <a:solidFill>
                  <a:srgbClr val="0000FF"/>
                </a:solidFill>
                <a:latin typeface="Arial" panose="020B0604020202020204" pitchFamily="34" charset="0"/>
                <a:cs typeface="Arial" panose="020B0604020202020204" pitchFamily="34" charset="0"/>
              </a:rPr>
              <a:t>good</a:t>
            </a:r>
            <a:r>
              <a:rPr lang="en-GB" dirty="0">
                <a:solidFill>
                  <a:schemeClr val="tx1">
                    <a:lumMod val="50000"/>
                    <a:lumOff val="50000"/>
                  </a:schemeClr>
                </a:solidFill>
                <a:latin typeface="Arial" panose="020B0604020202020204" pitchFamily="34" charset="0"/>
                <a:cs typeface="Arial" panose="020B0604020202020204" pitchFamily="34" charset="0"/>
              </a:rPr>
              <a:t> one throughout</a:t>
            </a:r>
            <a:r>
              <a:rPr lang="en-GB" dirty="0">
                <a:latin typeface="Arial" panose="020B0604020202020204" pitchFamily="34" charset="0"/>
                <a:cs typeface="Arial" panose="020B0604020202020204" pitchFamily="34" charset="0"/>
              </a:rPr>
              <a:t>). </a:t>
            </a:r>
          </a:p>
        </p:txBody>
      </p:sp>
      <p:pic>
        <p:nvPicPr>
          <p:cNvPr id="3" name="Picture 2"/>
          <p:cNvPicPr>
            <a:picLocks noChangeAspect="1"/>
          </p:cNvPicPr>
          <p:nvPr/>
        </p:nvPicPr>
        <p:blipFill>
          <a:blip r:embed="rId3"/>
          <a:stretch>
            <a:fillRect/>
          </a:stretch>
        </p:blipFill>
        <p:spPr>
          <a:xfrm>
            <a:off x="7972761" y="49629"/>
            <a:ext cx="3004704" cy="1968116"/>
          </a:xfrm>
          <a:prstGeom prst="rect">
            <a:avLst/>
          </a:prstGeom>
          <a:effectLst>
            <a:outerShdw blurRad="50800" dist="38100" dir="2700000" algn="tl" rotWithShape="0">
              <a:prstClr val="black">
                <a:alpha val="40000"/>
              </a:prstClr>
            </a:outerShdw>
          </a:effectLst>
        </p:spPr>
      </p:pic>
      <p:grpSp>
        <p:nvGrpSpPr>
          <p:cNvPr id="11" name="Group 10"/>
          <p:cNvGrpSpPr/>
          <p:nvPr/>
        </p:nvGrpSpPr>
        <p:grpSpPr>
          <a:xfrm>
            <a:off x="-444500" y="49629"/>
            <a:ext cx="8416925" cy="4812884"/>
            <a:chOff x="-444500" y="49629"/>
            <a:chExt cx="8416925" cy="4812884"/>
          </a:xfrm>
        </p:grpSpPr>
        <p:graphicFrame>
          <p:nvGraphicFramePr>
            <p:cNvPr id="6" name="Object 5"/>
            <p:cNvGraphicFramePr>
              <a:graphicFrameLocks noChangeAspect="1"/>
            </p:cNvGraphicFramePr>
            <p:nvPr>
              <p:extLst>
                <p:ext uri="{D42A27DB-BD31-4B8C-83A1-F6EECF244321}">
                  <p14:modId xmlns:p14="http://schemas.microsoft.com/office/powerpoint/2010/main" val="1280447033"/>
                </p:ext>
              </p:extLst>
            </p:nvPr>
          </p:nvGraphicFramePr>
          <p:xfrm>
            <a:off x="-444500" y="127000"/>
            <a:ext cx="8416925" cy="4735513"/>
          </p:xfrm>
          <a:graphic>
            <a:graphicData uri="http://schemas.openxmlformats.org/presentationml/2006/ole">
              <mc:AlternateContent xmlns:mc="http://schemas.openxmlformats.org/markup-compatibility/2006">
                <mc:Choice xmlns:v="urn:schemas-microsoft-com:vml" Requires="v">
                  <p:oleObj spid="_x0000_s33076" name="Document" r:id="rId4" imgW="9149197" imgH="5146208" progId="Word.Document.12">
                    <p:link updateAutomatic="1"/>
                  </p:oleObj>
                </mc:Choice>
                <mc:Fallback>
                  <p:oleObj name="Document" r:id="rId4" imgW="9149197" imgH="5146208" progId="Word.Document.12">
                    <p:link updateAutomatic="1"/>
                    <p:pic>
                      <p:nvPicPr>
                        <p:cNvPr id="0" name=""/>
                        <p:cNvPicPr/>
                        <p:nvPr/>
                      </p:nvPicPr>
                      <p:blipFill>
                        <a:blip r:embed="rId5"/>
                        <a:stretch>
                          <a:fillRect/>
                        </a:stretch>
                      </p:blipFill>
                      <p:spPr>
                        <a:xfrm>
                          <a:off x="-444500" y="127000"/>
                          <a:ext cx="8416925" cy="4735513"/>
                        </a:xfrm>
                        <a:prstGeom prst="rect">
                          <a:avLst/>
                        </a:prstGeom>
                      </p:spPr>
                    </p:pic>
                  </p:oleObj>
                </mc:Fallback>
              </mc:AlternateContent>
            </a:graphicData>
          </a:graphic>
        </p:graphicFrame>
        <p:sp>
          <p:nvSpPr>
            <p:cNvPr id="8" name="Text Box 5"/>
            <p:cNvSpPr txBox="1">
              <a:spLocks noChangeArrowheads="1"/>
            </p:cNvSpPr>
            <p:nvPr/>
          </p:nvSpPr>
          <p:spPr bwMode="auto">
            <a:xfrm>
              <a:off x="2912542" y="49629"/>
              <a:ext cx="4963860" cy="369332"/>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r" eaLnBrk="1" hangingPunct="1">
                <a:spcBef>
                  <a:spcPct val="50000"/>
                </a:spcBef>
                <a:buFontTx/>
                <a:buNone/>
              </a:pPr>
              <a:r>
                <a:rPr lang="en-GB" altLang="de-DE" sz="1800" dirty="0">
                  <a:latin typeface="Arial" panose="020B0604020202020204" pitchFamily="34" charset="0"/>
                  <a:cs typeface="Arial" panose="020B0604020202020204" pitchFamily="34" charset="0"/>
                </a:rPr>
                <a:t>Schön, C.C. et al., 1993. Heredity 70,  648-659</a:t>
              </a:r>
            </a:p>
          </p:txBody>
        </p:sp>
        <p:sp>
          <p:nvSpPr>
            <p:cNvPr id="7" name="TextBox 6"/>
            <p:cNvSpPr txBox="1"/>
            <p:nvPr/>
          </p:nvSpPr>
          <p:spPr>
            <a:xfrm>
              <a:off x="2810934" y="4063181"/>
              <a:ext cx="706966" cy="369332"/>
            </a:xfrm>
            <a:prstGeom prst="rect">
              <a:avLst/>
            </a:prstGeom>
            <a:noFill/>
          </p:spPr>
          <p:txBody>
            <a:bodyPr wrap="square" rtlCol="0">
              <a:spAutoFit/>
            </a:bodyPr>
            <a:lstStyle/>
            <a:p>
              <a:r>
                <a:rPr lang="de-DE" sz="175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20.8</a:t>
              </a:r>
              <a:endParaRPr lang="en-GB" sz="175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2" name="Textfeld 5">
            <a:extLst>
              <a:ext uri="{FF2B5EF4-FFF2-40B4-BE49-F238E27FC236}">
                <a16:creationId xmlns:a16="http://schemas.microsoft.com/office/drawing/2014/main" id="{79513451-708A-4C1F-88F8-8EB7D0B588C8}"/>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864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31029"/>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431222" y="343657"/>
            <a:ext cx="11604751" cy="526297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Be aware that here, the agronomically favourable effect is to </a:t>
            </a:r>
            <a:r>
              <a:rPr lang="en-GB" sz="2400" dirty="0">
                <a:solidFill>
                  <a:srgbClr val="0000FF"/>
                </a:solidFill>
                <a:latin typeface="Arial" panose="020B0604020202020204" pitchFamily="34" charset="0"/>
                <a:cs typeface="Arial" panose="020B0604020202020204" pitchFamily="34" charset="0"/>
              </a:rPr>
              <a:t>reduce</a:t>
            </a:r>
            <a:r>
              <a:rPr lang="en-GB" sz="2400" dirty="0">
                <a:latin typeface="Arial" panose="020B0604020202020204" pitchFamily="34" charset="0"/>
                <a:cs typeface="Arial" panose="020B0604020202020204" pitchFamily="34" charset="0"/>
              </a:rPr>
              <a:t> tunnel length, hence it is the ‘</a:t>
            </a:r>
            <a:r>
              <a:rPr lang="en-GB" sz="2400" dirty="0">
                <a:solidFill>
                  <a:srgbClr val="0000FF"/>
                </a:solidFill>
                <a:latin typeface="Arial" panose="020B0604020202020204" pitchFamily="34" charset="0"/>
                <a:cs typeface="Arial" panose="020B0604020202020204" pitchFamily="34" charset="0"/>
              </a:rPr>
              <a:t>reducing’</a:t>
            </a:r>
            <a:r>
              <a:rPr lang="en-GB" sz="2400" dirty="0">
                <a:latin typeface="Arial" panose="020B0604020202020204" pitchFamily="34" charset="0"/>
                <a:cs typeface="Arial" panose="020B0604020202020204" pitchFamily="34" charset="0"/>
              </a:rPr>
              <a:t> allele which is favourable.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We define the ‚good‘ allele at QTL  A to be the allele	A</a:t>
            </a:r>
            <a:r>
              <a:rPr lang="en-GB" sz="2400" dirty="0">
                <a:solidFill>
                  <a:srgbClr val="0000FF"/>
                </a:solidFill>
                <a:latin typeface="Arial" panose="020B0604020202020204" pitchFamily="34" charset="0"/>
                <a:cs typeface="Arial" panose="020B0604020202020204" pitchFamily="34" charset="0"/>
              </a:rPr>
              <a:t>1</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We define the ‚good‘ allele at QTL  B to be the allele 	B</a:t>
            </a:r>
            <a:r>
              <a:rPr lang="en-GB" sz="2400" dirty="0">
                <a:solidFill>
                  <a:srgbClr val="0000FF"/>
                </a:solidFill>
                <a:latin typeface="Arial" panose="020B0604020202020204" pitchFamily="34" charset="0"/>
                <a:cs typeface="Arial" panose="020B0604020202020204" pitchFamily="34" charset="0"/>
              </a:rPr>
              <a:t>1</a:t>
            </a:r>
          </a:p>
          <a:p>
            <a:r>
              <a:rPr lang="en-GB" sz="2400" dirty="0">
                <a:latin typeface="Arial" panose="020B0604020202020204" pitchFamily="34" charset="0"/>
                <a:cs typeface="Arial" panose="020B0604020202020204" pitchFamily="34" charset="0"/>
              </a:rPr>
              <a:t>We … </a:t>
            </a:r>
            <a:r>
              <a:rPr lang="en-GB" sz="2400" i="1" dirty="0">
                <a:latin typeface="Arial" panose="020B0604020202020204" pitchFamily="34" charset="0"/>
                <a:cs typeface="Arial" panose="020B0604020202020204" pitchFamily="34" charset="0"/>
              </a:rPr>
              <a:t>et cetera </a:t>
            </a:r>
            <a:r>
              <a:rPr lang="en-GB" sz="2400" dirty="0">
                <a:latin typeface="Arial" panose="020B0604020202020204" pitchFamily="34" charset="0"/>
                <a:cs typeface="Arial" panose="020B0604020202020204" pitchFamily="34" charset="0"/>
              </a:rPr>
              <a:t>, until         at QTL  G to be the allele 	G</a:t>
            </a:r>
            <a:r>
              <a:rPr lang="en-GB" sz="2400" dirty="0">
                <a:solidFill>
                  <a:srgbClr val="0000FF"/>
                </a:solidFill>
                <a:latin typeface="Arial" panose="020B0604020202020204" pitchFamily="34" charset="0"/>
                <a:cs typeface="Arial" panose="020B0604020202020204" pitchFamily="34" charset="0"/>
              </a:rPr>
              <a:t>1</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a:t>
            </a:r>
          </a:p>
          <a:p>
            <a:r>
              <a:rPr lang="en-GB" sz="2400" dirty="0">
                <a:latin typeface="Arial" panose="020B0604020202020204" pitchFamily="34" charset="0"/>
                <a:cs typeface="Arial" panose="020B0604020202020204" pitchFamily="34" charset="0"/>
              </a:rPr>
              <a:t>The metric additive effect a does not show a negative sign, since it is ‚just‘ half the difference between the two homozygotes. </a:t>
            </a:r>
            <a:r>
              <a:rPr lang="en-GB" sz="2400" dirty="0">
                <a:solidFill>
                  <a:schemeClr val="tx1">
                    <a:lumMod val="50000"/>
                    <a:lumOff val="50000"/>
                  </a:schemeClr>
                </a:solidFill>
                <a:latin typeface="Arial" panose="020B0604020202020204" pitchFamily="34" charset="0"/>
                <a:cs typeface="Arial" panose="020B0604020202020204" pitchFamily="34" charset="0"/>
              </a:rPr>
              <a:t>In the metric model, unlike the statistical model, there is not a specific first additive effect for allele A1 and a specific second additive effect for allele A2 (well, in this simple-minded 2-allele case)</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Nevertheless, given this selection direction towards shorten tunnel length, the average additive effects of the ‚</a:t>
            </a:r>
            <a:r>
              <a:rPr lang="en-GB" sz="2400" dirty="0">
                <a:solidFill>
                  <a:srgbClr val="0000FF"/>
                </a:solidFill>
                <a:latin typeface="Arial" panose="020B0604020202020204" pitchFamily="34" charset="0"/>
                <a:cs typeface="Arial" panose="020B0604020202020204" pitchFamily="34" charset="0"/>
              </a:rPr>
              <a:t>favourable</a:t>
            </a:r>
            <a:r>
              <a:rPr lang="en-GB" sz="2400" dirty="0">
                <a:latin typeface="Arial" panose="020B0604020202020204" pitchFamily="34" charset="0"/>
                <a:cs typeface="Arial" panose="020B0604020202020204" pitchFamily="34" charset="0"/>
              </a:rPr>
              <a:t>‘ alleles are </a:t>
            </a:r>
            <a:r>
              <a:rPr lang="en-GB" sz="2400" dirty="0">
                <a:solidFill>
                  <a:srgbClr val="0000FF"/>
                </a:solidFill>
                <a:latin typeface="Arial" panose="020B0604020202020204" pitchFamily="34" charset="0"/>
                <a:cs typeface="Arial" panose="020B0604020202020204" pitchFamily="34" charset="0"/>
              </a:rPr>
              <a:t>negative</a:t>
            </a:r>
            <a:r>
              <a:rPr lang="en-GB" sz="2400" dirty="0">
                <a:latin typeface="Arial" panose="020B0604020202020204" pitchFamily="34" charset="0"/>
                <a:cs typeface="Arial" panose="020B0604020202020204" pitchFamily="34" charset="0"/>
              </a:rPr>
              <a:t>.</a:t>
            </a:r>
          </a:p>
        </p:txBody>
      </p:sp>
      <p:sp>
        <p:nvSpPr>
          <p:cNvPr id="5" name="Textfeld 5">
            <a:extLst>
              <a:ext uri="{FF2B5EF4-FFF2-40B4-BE49-F238E27FC236}">
                <a16:creationId xmlns:a16="http://schemas.microsoft.com/office/drawing/2014/main" id="{8F0EF9A7-5845-48FB-A00F-5DF2A5BF57F0}"/>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7785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4408" y="49629"/>
            <a:ext cx="119790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Exercise, p(A1)=50% </a:t>
            </a:r>
          </a:p>
        </p:txBody>
      </p:sp>
      <p:sp>
        <p:nvSpPr>
          <p:cNvPr id="8" name="Text Box 5"/>
          <p:cNvSpPr txBox="1">
            <a:spLocks noChangeArrowheads="1"/>
          </p:cNvSpPr>
          <p:nvPr/>
        </p:nvSpPr>
        <p:spPr bwMode="auto">
          <a:xfrm>
            <a:off x="4284885" y="67334"/>
            <a:ext cx="4963860" cy="369332"/>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r" eaLnBrk="1" hangingPunct="1">
              <a:spcBef>
                <a:spcPct val="50000"/>
              </a:spcBef>
              <a:buFontTx/>
              <a:buNone/>
            </a:pPr>
            <a:r>
              <a:rPr lang="en-GB" altLang="de-DE" sz="1800" dirty="0">
                <a:latin typeface="Arial" panose="020B0604020202020204" pitchFamily="34" charset="0"/>
                <a:cs typeface="Arial" panose="020B0604020202020204" pitchFamily="34" charset="0"/>
              </a:rPr>
              <a:t>Schön, C.C. et al., 1993. Heredity 70,  648-659</a:t>
            </a:r>
          </a:p>
        </p:txBody>
      </p:sp>
      <p:sp>
        <p:nvSpPr>
          <p:cNvPr id="9" name="TextBox 8"/>
          <p:cNvSpPr txBox="1"/>
          <p:nvPr/>
        </p:nvSpPr>
        <p:spPr>
          <a:xfrm>
            <a:off x="134409" y="4814121"/>
            <a:ext cx="11979084" cy="193899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Breeding Value </a:t>
            </a:r>
            <a:r>
              <a:rPr lang="en-GB"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of the best inbred line is quite large (absolute value: 51.26cm). </a:t>
            </a:r>
            <a:r>
              <a:rPr lang="en-GB" dirty="0">
                <a:solidFill>
                  <a:schemeClr val="tx1">
                    <a:lumMod val="50000"/>
                    <a:lumOff val="50000"/>
                  </a:schemeClr>
                </a:solidFill>
                <a:latin typeface="Arial" panose="020B0604020202020204" pitchFamily="34" charset="0"/>
                <a:cs typeface="Arial" panose="020B0604020202020204" pitchFamily="34" charset="0"/>
              </a:rPr>
              <a:t>Here!</a:t>
            </a:r>
            <a:r>
              <a:rPr lang="en-GB" dirty="0">
                <a:latin typeface="Arial" panose="020B0604020202020204" pitchFamily="34" charset="0"/>
                <a:cs typeface="Arial" panose="020B0604020202020204" pitchFamily="34" charset="0"/>
              </a:rPr>
              <a:t> ... beneficial alleles are rare (10% at each locus) </a:t>
            </a:r>
            <a:r>
              <a:rPr lang="en-GB" dirty="0">
                <a:solidFill>
                  <a:schemeClr val="tx1">
                    <a:lumMod val="50000"/>
                    <a:lumOff val="50000"/>
                  </a:schemeClr>
                </a:solidFill>
                <a:latin typeface="Arial" panose="020B0604020202020204" pitchFamily="34" charset="0"/>
                <a:cs typeface="Arial" panose="020B0604020202020204" pitchFamily="34" charset="0"/>
              </a:rPr>
              <a:t>and anyway they are more or less dominant </a:t>
            </a:r>
            <a:r>
              <a:rPr lang="en-GB" dirty="0">
                <a:latin typeface="Arial" panose="020B0604020202020204" pitchFamily="34" charset="0"/>
                <a:cs typeface="Arial" panose="020B0604020202020204" pitchFamily="34" charset="0"/>
              </a:rPr>
              <a:t>– hence, the seven 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are quite large.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naïve</a:t>
            </a:r>
            <a:r>
              <a:rPr lang="en-GB" dirty="0">
                <a:latin typeface="Arial" panose="020B0604020202020204" pitchFamily="34" charset="0"/>
                <a:cs typeface="Arial" panose="020B0604020202020204" pitchFamily="34" charset="0"/>
              </a:rPr>
              <a:t> sum of R² of the 7 QTL was </a:t>
            </a:r>
            <a:r>
              <a:rPr lang="en-GB" dirty="0">
                <a:solidFill>
                  <a:srgbClr val="0000FF"/>
                </a:solidFill>
                <a:latin typeface="Arial" panose="020B0604020202020204" pitchFamily="34" charset="0"/>
                <a:cs typeface="Arial" panose="020B0604020202020204" pitchFamily="34" charset="0"/>
              </a:rPr>
              <a:t>R²</a:t>
            </a:r>
            <a:r>
              <a:rPr lang="en-GB" baseline="-25000" dirty="0">
                <a:solidFill>
                  <a:srgbClr val="0000FF"/>
                </a:solidFill>
                <a:latin typeface="Arial" panose="020B0604020202020204" pitchFamily="34" charset="0"/>
                <a:cs typeface="Arial" panose="020B0604020202020204" pitchFamily="34" charset="0"/>
              </a:rPr>
              <a:t>naïve</a:t>
            </a:r>
            <a:r>
              <a:rPr lang="en-GB" dirty="0">
                <a:solidFill>
                  <a:srgbClr val="0000FF"/>
                </a:solidFill>
                <a:latin typeface="Arial" panose="020B0604020202020204" pitchFamily="34" charset="0"/>
                <a:cs typeface="Arial" panose="020B0604020202020204" pitchFamily="34" charset="0"/>
              </a:rPr>
              <a:t> =50.8%</a:t>
            </a:r>
            <a:r>
              <a:rPr lang="en-GB" dirty="0">
                <a:latin typeface="Arial" panose="020B0604020202020204" pitchFamily="34" charset="0"/>
                <a:cs typeface="Arial" panose="020B0604020202020204" pitchFamily="34" charset="0"/>
              </a:rPr>
              <a:t>. The “% phenotypic variance ‘explained’ ”, R², as resulting from fitting all 7 QTLs simultaneously, </a:t>
            </a:r>
            <a:r>
              <a:rPr lang="en-GB" dirty="0">
                <a:solidFill>
                  <a:srgbClr val="0000FF"/>
                </a:solidFill>
                <a:latin typeface="Arial" panose="020B0604020202020204" pitchFamily="34" charset="0"/>
                <a:cs typeface="Arial" panose="020B0604020202020204" pitchFamily="34" charset="0"/>
              </a:rPr>
              <a:t>R²</a:t>
            </a:r>
            <a:r>
              <a:rPr lang="en-GB" baseline="-25000" dirty="0">
                <a:solidFill>
                  <a:srgbClr val="0000FF"/>
                </a:solidFill>
                <a:latin typeface="Arial" panose="020B0604020202020204" pitchFamily="34" charset="0"/>
                <a:cs typeface="Arial" panose="020B0604020202020204" pitchFamily="34" charset="0"/>
              </a:rPr>
              <a:t>simult.</a:t>
            </a:r>
            <a:r>
              <a:rPr lang="en-GB" dirty="0">
                <a:solidFill>
                  <a:srgbClr val="0000FF"/>
                </a:solidFill>
                <a:latin typeface="Arial" panose="020B0604020202020204" pitchFamily="34" charset="0"/>
                <a:cs typeface="Arial" panose="020B0604020202020204" pitchFamily="34" charset="0"/>
              </a:rPr>
              <a:t> =38.0%</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Ponder a bit</a:t>
            </a:r>
            <a:r>
              <a:rPr lang="en-GB" dirty="0">
                <a:latin typeface="Arial" panose="020B0604020202020204" pitchFamily="34" charset="0"/>
                <a:cs typeface="Arial" panose="020B0604020202020204" pitchFamily="34" charset="0"/>
              </a:rPr>
              <a:t>. The estimate of </a:t>
            </a:r>
            <a:r>
              <a:rPr lang="en-GB" dirty="0">
                <a:solidFill>
                  <a:srgbClr val="0000FF"/>
                </a:solidFill>
                <a:latin typeface="Arial" panose="020B0604020202020204" pitchFamily="34" charset="0"/>
                <a:cs typeface="Arial" panose="020B0604020202020204" pitchFamily="34" charset="0"/>
              </a:rPr>
              <a:t>a QTL</a:t>
            </a:r>
            <a:r>
              <a:rPr lang="en-GB" dirty="0">
                <a:latin typeface="Arial" panose="020B0604020202020204" pitchFamily="34" charset="0"/>
                <a:cs typeface="Arial" panose="020B0604020202020204" pitchFamily="34" charset="0"/>
              </a:rPr>
              <a:t>‘s metric additive effect comes from phenotype-comparing individuals being A1A1 at </a:t>
            </a:r>
            <a:r>
              <a:rPr lang="en-GB" dirty="0">
                <a:solidFill>
                  <a:srgbClr val="0000FF"/>
                </a:solidFill>
                <a:latin typeface="Arial" panose="020B0604020202020204" pitchFamily="34" charset="0"/>
                <a:cs typeface="Arial" panose="020B0604020202020204" pitchFamily="34" charset="0"/>
              </a:rPr>
              <a:t>that</a:t>
            </a:r>
            <a:r>
              <a:rPr lang="en-GB" dirty="0">
                <a:latin typeface="Arial" panose="020B0604020202020204" pitchFamily="34" charset="0"/>
                <a:cs typeface="Arial" panose="020B0604020202020204" pitchFamily="34" charset="0"/>
              </a:rPr>
              <a:t>  locus with those being A2A2. Half that difference estimates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of </a:t>
            </a:r>
            <a:r>
              <a:rPr lang="en-GB" dirty="0">
                <a:solidFill>
                  <a:srgbClr val="0000FF"/>
                </a:solidFill>
                <a:latin typeface="Arial" panose="020B0604020202020204" pitchFamily="34" charset="0"/>
                <a:cs typeface="Arial" panose="020B0604020202020204" pitchFamily="34" charset="0"/>
              </a:rPr>
              <a:t>that</a:t>
            </a:r>
            <a:r>
              <a:rPr lang="en-GB" dirty="0">
                <a:latin typeface="Arial" panose="020B0604020202020204" pitchFamily="34" charset="0"/>
                <a:cs typeface="Arial" panose="020B0604020202020204" pitchFamily="34" charset="0"/>
              </a:rPr>
              <a:t> locus. Having marker-analysed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300 F2-plants</a:t>
            </a:r>
            <a:r>
              <a:rPr lang="en-GB" dirty="0">
                <a:latin typeface="Arial" panose="020B0604020202020204" pitchFamily="34" charset="0"/>
                <a:cs typeface="Arial" panose="020B0604020202020204" pitchFamily="34" charset="0"/>
              </a:rPr>
              <a:t>, how many may be A1A1, how many A2A2?</a:t>
            </a:r>
          </a:p>
        </p:txBody>
      </p:sp>
      <p:sp>
        <p:nvSpPr>
          <p:cNvPr id="12" name="Oval 11">
            <a:extLst>
              <a:ext uri="{FF2B5EF4-FFF2-40B4-BE49-F238E27FC236}">
                <a16:creationId xmlns:a16="http://schemas.microsoft.com/office/drawing/2014/main" id="{3D5BEF2C-90A0-4181-B464-BCB298D8846A}"/>
              </a:ext>
            </a:extLst>
          </p:cNvPr>
          <p:cNvSpPr>
            <a:spLocks noChangeAspect="1"/>
          </p:cNvSpPr>
          <p:nvPr/>
        </p:nvSpPr>
        <p:spPr>
          <a:xfrm>
            <a:off x="11098534" y="3568822"/>
            <a:ext cx="144000" cy="144000"/>
          </a:xfrm>
          <a:prstGeom prst="ellipse">
            <a:avLst/>
          </a:prstGeom>
          <a:solidFill>
            <a:srgbClr val="00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A54B3FA6-FA4E-4D50-B973-997D00DB3EFB}"/>
              </a:ext>
            </a:extLst>
          </p:cNvPr>
          <p:cNvSpPr>
            <a:spLocks noChangeAspect="1"/>
          </p:cNvSpPr>
          <p:nvPr/>
        </p:nvSpPr>
        <p:spPr>
          <a:xfrm>
            <a:off x="5236226" y="4301295"/>
            <a:ext cx="144000" cy="144000"/>
          </a:xfrm>
          <a:prstGeom prst="ellipse">
            <a:avLst/>
          </a:prstGeom>
          <a:solidFill>
            <a:srgbClr val="00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5" name="Connector: Elbow 14">
            <a:extLst>
              <a:ext uri="{FF2B5EF4-FFF2-40B4-BE49-F238E27FC236}">
                <a16:creationId xmlns:a16="http://schemas.microsoft.com/office/drawing/2014/main" id="{064DF809-C117-4766-8626-837D10307363}"/>
              </a:ext>
            </a:extLst>
          </p:cNvPr>
          <p:cNvCxnSpPr>
            <a:cxnSpLocks/>
          </p:cNvCxnSpPr>
          <p:nvPr/>
        </p:nvCxnSpPr>
        <p:spPr>
          <a:xfrm rot="16200000" flipH="1" flipV="1">
            <a:off x="7877333" y="1132639"/>
            <a:ext cx="719409" cy="5866992"/>
          </a:xfrm>
          <a:prstGeom prst="bentConnector5">
            <a:avLst>
              <a:gd name="adj1" fmla="val 132032"/>
              <a:gd name="adj2" fmla="val 50000"/>
              <a:gd name="adj3" fmla="val 131776"/>
            </a:avLst>
          </a:prstGeom>
          <a:ln w="952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a:stretch>
            <a:fillRect/>
          </a:stretch>
        </p:blipFill>
        <p:spPr>
          <a:xfrm>
            <a:off x="9385587" y="65312"/>
            <a:ext cx="2727907" cy="1786811"/>
          </a:xfrm>
          <a:prstGeom prst="rect">
            <a:avLst/>
          </a:prstGeom>
          <a:effectLst>
            <a:outerShdw blurRad="50800" dist="38100" dir="2700000" algn="tl" rotWithShape="0">
              <a:prstClr val="black">
                <a:alpha val="40000"/>
              </a:prstClr>
            </a:outerShdw>
          </a:effectLst>
        </p:spPr>
      </p:pic>
      <p:sp>
        <p:nvSpPr>
          <p:cNvPr id="14" name="Textfeld 5">
            <a:extLst>
              <a:ext uri="{FF2B5EF4-FFF2-40B4-BE49-F238E27FC236}">
                <a16:creationId xmlns:a16="http://schemas.microsoft.com/office/drawing/2014/main" id="{0F404AAB-AA60-4FA3-A45A-92B4BEFEA20D}"/>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7</a:t>
            </a:fld>
            <a:endParaRPr lang="en-US"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TextBox 9"/>
              <p:cNvSpPr txBox="1"/>
              <p:nvPr/>
            </p:nvSpPr>
            <p:spPr>
              <a:xfrm>
                <a:off x="8405274" y="1302869"/>
                <a:ext cx="3708220" cy="291336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is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 Value </a:t>
                </a:r>
                <a:r>
                  <a:rPr lang="en-GB"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of the best-possible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genotype  ... which is: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A1A1/B1B2/C1C1/D1D1/…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E1E1/F1F1/G1G1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As </a:t>
                </a:r>
                <a:r>
                  <a:rPr lang="en-GB" dirty="0">
                    <a:solidFill>
                      <a:srgbClr val="0000FF"/>
                    </a:solidFill>
                    <a:latin typeface="Arial" panose="020B0604020202020204" pitchFamily="34" charset="0"/>
                    <a:cs typeface="Arial" panose="020B0604020202020204" pitchFamily="34" charset="0"/>
                  </a:rPr>
                  <a:t>value</a:t>
                </a:r>
                <a:r>
                  <a:rPr lang="en-GB" dirty="0">
                    <a:latin typeface="Arial" panose="020B0604020202020204" pitchFamily="34" charset="0"/>
                    <a:cs typeface="Arial" panose="020B0604020202020204" pitchFamily="34" charset="0"/>
                  </a:rPr>
                  <a:t>, it is </a:t>
                </a:r>
                <a:br>
                  <a:rPr lang="en-GB" dirty="0">
                    <a:latin typeface="Arial" panose="020B0604020202020204" pitchFamily="34" charset="0"/>
                    <a:cs typeface="Arial" panose="020B0604020202020204" pitchFamily="34" charset="0"/>
                  </a:rPr>
                </a:br>
                <a:r>
                  <a:rPr lang="en-GB" b="1" dirty="0">
                    <a:solidFill>
                      <a:srgbClr val="C00000"/>
                    </a:solidFill>
                    <a:latin typeface="Arial" panose="020B0604020202020204" pitchFamily="34" charset="0"/>
                    <a:cs typeface="Arial" panose="020B0604020202020204" pitchFamily="34" charset="0"/>
                  </a:rPr>
                  <a:t>BV </a:t>
                </a:r>
                <a:r>
                  <a:rPr lang="en-GB" dirty="0">
                    <a:latin typeface="Arial" panose="020B0604020202020204" pitchFamily="34" charset="0"/>
                    <a:cs typeface="Arial" panose="020B0604020202020204" pitchFamily="34" charset="0"/>
                  </a:rPr>
                  <a:t>= </a:t>
                </a:r>
                <a:r>
                  <a:rPr lang="en-GB" b="1" dirty="0">
                    <a:solidFill>
                      <a:srgbClr val="C00000"/>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 µ + </a:t>
                </a:r>
                <a14:m>
                  <m:oMath xmlns:m="http://schemas.openxmlformats.org/officeDocument/2006/math">
                    <m:sSubSup>
                      <m:sSubSupPr>
                        <m:ctrlPr>
                          <a:rPr lang="en-GB" sz="2000" i="1">
                            <a:latin typeface="Cambria Math" panose="02040503050406030204" pitchFamily="18" charset="0"/>
                          </a:rPr>
                        </m:ctrlPr>
                      </m:sSubSupPr>
                      <m:e>
                        <m:r>
                          <a:rPr lang="en-GB" sz="2000" i="1">
                            <a:latin typeface="Cambria Math" panose="02040503050406030204" pitchFamily="18" charset="0"/>
                          </a:rPr>
                          <m:t>∑</m:t>
                        </m:r>
                      </m:e>
                      <m:sub>
                        <m:r>
                          <a:rPr lang="en-GB" sz="2000" i="1">
                            <a:latin typeface="Cambria Math" panose="02040503050406030204" pitchFamily="18" charset="0"/>
                          </a:rPr>
                          <m:t>𝑙</m:t>
                        </m:r>
                        <m:r>
                          <a:rPr lang="en-GB" sz="2000" i="1">
                            <a:latin typeface="Cambria Math" panose="02040503050406030204" pitchFamily="18" charset="0"/>
                          </a:rPr>
                          <m:t>=1</m:t>
                        </m:r>
                      </m:sub>
                      <m:sup>
                        <m:r>
                          <a:rPr lang="en-GB" sz="2000" i="1">
                            <a:latin typeface="Cambria Math" panose="02040503050406030204" pitchFamily="18" charset="0"/>
                          </a:rPr>
                          <m:t>𝑘</m:t>
                        </m:r>
                        <m:r>
                          <a:rPr lang="en-GB" sz="2000" i="1">
                            <a:latin typeface="Cambria Math" panose="02040503050406030204" pitchFamily="18" charset="0"/>
                          </a:rPr>
                          <m:t>=7</m:t>
                        </m:r>
                      </m:sup>
                    </m:sSubSup>
                    <m:r>
                      <a:rPr lang="en-GB" sz="2000" i="1">
                        <a:latin typeface="Cambria Math" panose="02040503050406030204" pitchFamily="18" charset="0"/>
                      </a:rPr>
                      <m:t> 2∙</m:t>
                    </m:r>
                    <m:sSubSup>
                      <m:sSubSupPr>
                        <m:ctrlPr>
                          <a:rPr lang="en-GB" sz="2000" i="1">
                            <a:latin typeface="Cambria Math" panose="02040503050406030204" pitchFamily="18" charset="0"/>
                          </a:rPr>
                        </m:ctrlPr>
                      </m:sSubSupPr>
                      <m:e>
                        <m:r>
                          <a:rPr lang="en-GB" sz="2000" i="1">
                            <a:latin typeface="Cambria Math" panose="02040503050406030204" pitchFamily="18" charset="0"/>
                          </a:rPr>
                          <m:t>𝛼</m:t>
                        </m:r>
                      </m:e>
                      <m:sub>
                        <m:r>
                          <a:rPr lang="en-GB" sz="2000" i="1">
                            <a:latin typeface="Cambria Math" panose="02040503050406030204" pitchFamily="18" charset="0"/>
                          </a:rPr>
                          <m:t>1</m:t>
                        </m:r>
                      </m:sub>
                      <m:sup>
                        <m:r>
                          <a:rPr lang="en-GB" sz="2000" i="1">
                            <a:latin typeface="Cambria Math" panose="02040503050406030204" pitchFamily="18" charset="0"/>
                          </a:rPr>
                          <m:t>𝑙</m:t>
                        </m:r>
                      </m:sup>
                    </m:sSubSup>
                  </m:oMath>
                </a14:m>
                <a:endParaRPr lang="en-GB" sz="2000" dirty="0"/>
              </a:p>
              <a:p>
                <a:r>
                  <a:rPr lang="en-GB" b="1" dirty="0">
                    <a:solidFill>
                      <a:srgbClr val="C00000"/>
                    </a:solidFill>
                    <a:latin typeface="Arial" panose="020B0604020202020204" pitchFamily="34" charset="0"/>
                    <a:cs typeface="Arial" panose="020B0604020202020204" pitchFamily="34" charset="0"/>
                  </a:rPr>
                  <a:t>BV</a:t>
                </a:r>
                <a:r>
                  <a:rPr lang="en-GB" dirty="0">
                    <a:latin typeface="Arial" panose="020B0604020202020204" pitchFamily="34" charset="0"/>
                    <a:cs typeface="Arial" panose="020B0604020202020204" pitchFamily="34" charset="0"/>
                  </a:rPr>
                  <a:t> = </a:t>
                </a:r>
                <a:r>
                  <a:rPr lang="en-GB" b="1" dirty="0">
                    <a:solidFill>
                      <a:srgbClr val="C0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46.10cm - 2∙ 10.40cm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 25.70cm</a:t>
                </a:r>
              </a:p>
              <a:p>
                <a:r>
                  <a:rPr lang="en-GB" dirty="0">
                    <a:latin typeface="Arial" panose="020B0604020202020204" pitchFamily="34" charset="0"/>
                    <a:cs typeface="Arial" panose="020B0604020202020204" pitchFamily="34" charset="0"/>
                  </a:rPr>
                  <a:t>As </a:t>
                </a:r>
                <a:r>
                  <a:rPr lang="en-GB" dirty="0">
                    <a:solidFill>
                      <a:srgbClr val="0000FF"/>
                    </a:solidFill>
                    <a:latin typeface="Arial" panose="020B0604020202020204" pitchFamily="34" charset="0"/>
                    <a:cs typeface="Arial" panose="020B0604020202020204" pitchFamily="34" charset="0"/>
                  </a:rPr>
                  <a:t>effect: - </a:t>
                </a:r>
                <a:r>
                  <a:rPr lang="en-GB" dirty="0">
                    <a:latin typeface="Arial" panose="020B0604020202020204" pitchFamily="34" charset="0"/>
                    <a:cs typeface="Arial" panose="020B0604020202020204" pitchFamily="34" charset="0"/>
                  </a:rPr>
                  <a:t>2∙10.40cm = -20.80cm.</a:t>
                </a:r>
              </a:p>
            </p:txBody>
          </p:sp>
        </mc:Choice>
        <mc:Fallback xmlns="">
          <p:sp>
            <p:nvSpPr>
              <p:cNvPr id="10" name="TextBox 9"/>
              <p:cNvSpPr txBox="1">
                <a:spLocks noRot="1" noChangeAspect="1" noMove="1" noResize="1" noEditPoints="1" noAdjustHandles="1" noChangeArrowheads="1" noChangeShapeType="1" noTextEdit="1"/>
              </p:cNvSpPr>
              <p:nvPr/>
            </p:nvSpPr>
            <p:spPr>
              <a:xfrm>
                <a:off x="8405274" y="1302869"/>
                <a:ext cx="3708220" cy="2913362"/>
              </a:xfrm>
              <a:prstGeom prst="rect">
                <a:avLst/>
              </a:prstGeom>
              <a:blipFill>
                <a:blip r:embed="rId4"/>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aphicFrame>
        <p:nvGraphicFramePr>
          <p:cNvPr id="17" name="Object 16">
            <a:extLst>
              <a:ext uri="{FF2B5EF4-FFF2-40B4-BE49-F238E27FC236}">
                <a16:creationId xmlns:a16="http://schemas.microsoft.com/office/drawing/2014/main" id="{715EB67B-EFF1-4A26-B3F4-61F6B2854CCC}"/>
              </a:ext>
            </a:extLst>
          </p:cNvPr>
          <p:cNvGraphicFramePr>
            <a:graphicFrameLocks noChangeAspect="1"/>
          </p:cNvGraphicFramePr>
          <p:nvPr>
            <p:extLst>
              <p:ext uri="{D42A27DB-BD31-4B8C-83A1-F6EECF244321}">
                <p14:modId xmlns:p14="http://schemas.microsoft.com/office/powerpoint/2010/main" val="3802039974"/>
              </p:ext>
            </p:extLst>
          </p:nvPr>
        </p:nvGraphicFramePr>
        <p:xfrm>
          <a:off x="-444500" y="135878"/>
          <a:ext cx="8416925" cy="4735513"/>
        </p:xfrm>
        <a:graphic>
          <a:graphicData uri="http://schemas.openxmlformats.org/presentationml/2006/ole">
            <mc:AlternateContent xmlns:mc="http://schemas.openxmlformats.org/markup-compatibility/2006">
              <mc:Choice xmlns:v="urn:schemas-microsoft-com:vml" Requires="v">
                <p:oleObj spid="_x0000_s51217" name="Document" r:id="rId5" imgW="9149197" imgH="5146208" progId="Word.Document.12">
                  <p:link updateAutomatic="1"/>
                </p:oleObj>
              </mc:Choice>
              <mc:Fallback>
                <p:oleObj name="Document" r:id="rId5" imgW="9149197" imgH="5146208" progId="Word.Document.12">
                  <p:link updateAutomatic="1"/>
                  <p:pic>
                    <p:nvPicPr>
                      <p:cNvPr id="6" name="Object 5"/>
                      <p:cNvPicPr/>
                      <p:nvPr/>
                    </p:nvPicPr>
                    <p:blipFill>
                      <a:blip r:embed="rId6"/>
                      <a:stretch>
                        <a:fillRect/>
                      </a:stretch>
                    </p:blipFill>
                    <p:spPr>
                      <a:xfrm>
                        <a:off x="-444500" y="135878"/>
                        <a:ext cx="8416925" cy="4735513"/>
                      </a:xfrm>
                      <a:prstGeom prst="rect">
                        <a:avLst/>
                      </a:prstGeom>
                    </p:spPr>
                  </p:pic>
                </p:oleObj>
              </mc:Fallback>
            </mc:AlternateContent>
          </a:graphicData>
        </a:graphic>
      </p:graphicFrame>
      <p:sp>
        <p:nvSpPr>
          <p:cNvPr id="19" name="TextBox 18">
            <a:extLst>
              <a:ext uri="{FF2B5EF4-FFF2-40B4-BE49-F238E27FC236}">
                <a16:creationId xmlns:a16="http://schemas.microsoft.com/office/drawing/2014/main" id="{22907AFC-5576-473A-9404-D13B717C3AEB}"/>
              </a:ext>
            </a:extLst>
          </p:cNvPr>
          <p:cNvSpPr txBox="1"/>
          <p:nvPr/>
        </p:nvSpPr>
        <p:spPr>
          <a:xfrm>
            <a:off x="2810934" y="4063181"/>
            <a:ext cx="706966" cy="369332"/>
          </a:xfrm>
          <a:prstGeom prst="rect">
            <a:avLst/>
          </a:prstGeom>
          <a:noFill/>
        </p:spPr>
        <p:txBody>
          <a:bodyPr wrap="square" rtlCol="0">
            <a:spAutoFit/>
          </a:bodyPr>
          <a:lstStyle/>
          <a:p>
            <a:r>
              <a:rPr lang="de-DE" sz="175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20.8</a:t>
            </a:r>
            <a:endParaRPr lang="en-GB" sz="175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90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7128" y="3036697"/>
            <a:ext cx="11979084"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How many in F2 may be A1A1, how many A2A2? Following the expected 1:2:1 segregation, we assume about </a:t>
            </a:r>
            <a:r>
              <a:rPr lang="en-GB" dirty="0">
                <a:solidFill>
                  <a:srgbClr val="990099"/>
                </a:solidFill>
                <a:latin typeface="Arial" panose="020B0604020202020204" pitchFamily="34" charset="0"/>
                <a:cs typeface="Arial" panose="020B0604020202020204" pitchFamily="34" charset="0"/>
              </a:rPr>
              <a:t>75 F2 plants ‘A1A1’</a:t>
            </a:r>
            <a:r>
              <a:rPr lang="en-GB" dirty="0">
                <a:latin typeface="Arial" panose="020B0604020202020204" pitchFamily="34" charset="0"/>
                <a:cs typeface="Arial" panose="020B0604020202020204" pitchFamily="34" charset="0"/>
              </a:rPr>
              <a:t> and 75 to be ‘A2A2’. Contemplate the genetic background of these </a:t>
            </a:r>
            <a:r>
              <a:rPr lang="en-GB" dirty="0">
                <a:solidFill>
                  <a:srgbClr val="990099"/>
                </a:solidFill>
                <a:latin typeface="Arial" panose="020B0604020202020204" pitchFamily="34" charset="0"/>
                <a:cs typeface="Arial" panose="020B0604020202020204" pitchFamily="34" charset="0"/>
              </a:rPr>
              <a:t>75 A1A1 </a:t>
            </a:r>
            <a:r>
              <a:rPr lang="en-GB" dirty="0">
                <a:latin typeface="Arial" panose="020B0604020202020204" pitchFamily="34" charset="0"/>
                <a:cs typeface="Arial" panose="020B0604020202020204" pitchFamily="34" charset="0"/>
              </a:rPr>
              <a:t>and those 75 A2A2!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Well. For all loci unlinked-to-QTL1, the average background of the two groups </a:t>
            </a:r>
            <a:r>
              <a:rPr lang="en-GB" dirty="0">
                <a:solidFill>
                  <a:srgbClr val="0000FF"/>
                </a:solidFill>
                <a:latin typeface="Arial" panose="020B0604020202020204" pitchFamily="34" charset="0"/>
                <a:cs typeface="Arial" panose="020B0604020202020204" pitchFamily="34" charset="0"/>
              </a:rPr>
              <a:t>should be the same</a:t>
            </a:r>
            <a:r>
              <a:rPr lang="en-GB" dirty="0">
                <a:latin typeface="Arial" panose="020B0604020202020204" pitchFamily="34" charset="0"/>
                <a:cs typeface="Arial" panose="020B0604020202020204" pitchFamily="34" charset="0"/>
              </a:rPr>
              <a:t>. 25% of the </a:t>
            </a:r>
            <a:r>
              <a:rPr lang="en-GB" dirty="0">
                <a:solidFill>
                  <a:srgbClr val="990099"/>
                </a:solidFill>
                <a:latin typeface="Arial" panose="020B0604020202020204" pitchFamily="34" charset="0"/>
                <a:cs typeface="Arial" panose="020B0604020202020204" pitchFamily="34" charset="0"/>
              </a:rPr>
              <a:t>75 A1A1</a:t>
            </a:r>
            <a:r>
              <a:rPr lang="en-GB" dirty="0">
                <a:latin typeface="Arial" panose="020B0604020202020204" pitchFamily="34" charset="0"/>
                <a:cs typeface="Arial" panose="020B0604020202020204" pitchFamily="34" charset="0"/>
              </a:rPr>
              <a:t> individuals should be B1B1, 25% should be B2B2, 50% B1B2 (same for the A2A2) ... thus </a:t>
            </a:r>
            <a:r>
              <a:rPr lang="en-GB" dirty="0">
                <a:solidFill>
                  <a:srgbClr val="0000FF"/>
                </a:solidFill>
                <a:latin typeface="Arial" panose="020B0604020202020204" pitchFamily="34" charset="0"/>
                <a:cs typeface="Arial" panose="020B0604020202020204" pitchFamily="34" charset="0"/>
              </a:rPr>
              <a:t>QTL2 </a:t>
            </a:r>
            <a:r>
              <a:rPr lang="en-GB" dirty="0">
                <a:latin typeface="Arial" panose="020B0604020202020204" pitchFamily="34" charset="0"/>
                <a:cs typeface="Arial" panose="020B0604020202020204" pitchFamily="34" charset="0"/>
              </a:rPr>
              <a:t>should not impair the A1A1◄► A2A2 difference (not impair our estimate of that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-effect). But: The probability that a four-sided dice (B1B1 or B2B2 or twice B1B2) thrown 75 times yields e.g. B1B1 18 or 19 times (as expected) is only about 21%. So, in the majority of cases, we expect that the A1A1 genotypes differ by chance from the A2A2 genotypes for their </a:t>
            </a:r>
            <a:r>
              <a:rPr lang="en-GB" dirty="0">
                <a:solidFill>
                  <a:srgbClr val="0000FF"/>
                </a:solidFill>
                <a:latin typeface="Arial" panose="020B0604020202020204" pitchFamily="34" charset="0"/>
                <a:cs typeface="Arial" panose="020B0604020202020204" pitchFamily="34" charset="0"/>
              </a:rPr>
              <a:t>QTL2 </a:t>
            </a:r>
            <a:r>
              <a:rPr lang="en-GB" dirty="0">
                <a:latin typeface="Arial" panose="020B0604020202020204" pitchFamily="34" charset="0"/>
                <a:cs typeface="Arial" panose="020B0604020202020204" pitchFamily="34" charset="0"/>
              </a:rPr>
              <a:t>composition. If the A1A1 group contains more B1B1 than the A2A2, what then? The difference between A1A1◄► A2A2 (our estimate of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would be increased (by the secret, ‘exaggerating help’ from the QLT2). Same at further loci (QTL). The estimated additive effect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is expectedly the more biased the </a:t>
            </a:r>
            <a:r>
              <a:rPr lang="en-GB" dirty="0">
                <a:solidFill>
                  <a:srgbClr val="0000FF"/>
                </a:solidFill>
                <a:latin typeface="Arial" panose="020B0604020202020204" pitchFamily="34" charset="0"/>
                <a:cs typeface="Arial" panose="020B0604020202020204" pitchFamily="34" charset="0"/>
              </a:rPr>
              <a:t>smaller</a:t>
            </a:r>
            <a:r>
              <a:rPr lang="en-GB" dirty="0">
                <a:latin typeface="Arial" panose="020B0604020202020204" pitchFamily="34" charset="0"/>
                <a:cs typeface="Arial" panose="020B0604020202020204" pitchFamily="34" charset="0"/>
              </a:rPr>
              <a:t> the </a:t>
            </a:r>
            <a:r>
              <a:rPr lang="en-GB" dirty="0">
                <a:solidFill>
                  <a:srgbClr val="0000FF"/>
                </a:solidFill>
                <a:latin typeface="Arial" panose="020B0604020202020204" pitchFamily="34" charset="0"/>
                <a:cs typeface="Arial" panose="020B0604020202020204" pitchFamily="34" charset="0"/>
              </a:rPr>
              <a:t>sample</a:t>
            </a:r>
            <a:r>
              <a:rPr lang="en-GB" dirty="0">
                <a:latin typeface="Arial" panose="020B0604020202020204" pitchFamily="34" charset="0"/>
                <a:cs typeface="Arial" panose="020B0604020202020204" pitchFamily="34" charset="0"/>
              </a:rPr>
              <a:t> of F2-plants is (</a:t>
            </a:r>
            <a:r>
              <a:rPr lang="en-GB" dirty="0">
                <a:solidFill>
                  <a:schemeClr val="tx1">
                    <a:lumMod val="50000"/>
                    <a:lumOff val="50000"/>
                  </a:schemeClr>
                </a:solidFill>
                <a:latin typeface="Arial" panose="020B0604020202020204" pitchFamily="34" charset="0"/>
                <a:cs typeface="Arial" panose="020B0604020202020204" pitchFamily="34" charset="0"/>
              </a:rPr>
              <a:t>even without LD and/or epistasis between QLT1 and QTL2</a:t>
            </a:r>
            <a:r>
              <a:rPr lang="en-GB" dirty="0">
                <a:latin typeface="Arial" panose="020B0604020202020204" pitchFamily="34" charset="0"/>
                <a:cs typeface="Arial" panose="020B0604020202020204" pitchFamily="34" charset="0"/>
              </a:rPr>
              <a:t>). LD and epistasis are indeed sources of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further</a:t>
            </a:r>
            <a:r>
              <a:rPr lang="en-GB" dirty="0">
                <a:latin typeface="Arial" panose="020B0604020202020204" pitchFamily="34" charset="0"/>
                <a:cs typeface="Arial" panose="020B0604020202020204" pitchFamily="34" charset="0"/>
              </a:rPr>
              <a:t> bias in the estimates of QTL effects such as A1A1◄► A2A2 . </a:t>
            </a:r>
          </a:p>
          <a:p>
            <a:r>
              <a:rPr lang="en-GB" dirty="0">
                <a:latin typeface="Arial" panose="020B0604020202020204" pitchFamily="34" charset="0"/>
                <a:cs typeface="Arial" panose="020B0604020202020204" pitchFamily="34" charset="0"/>
              </a:rPr>
              <a:t>These may be reasons that a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naïve</a:t>
            </a:r>
            <a:r>
              <a:rPr lang="en-GB" dirty="0">
                <a:latin typeface="Arial" panose="020B0604020202020204" pitchFamily="34" charset="0"/>
                <a:cs typeface="Arial" panose="020B0604020202020204" pitchFamily="34" charset="0"/>
              </a:rPr>
              <a:t> summation of effects or of contributions to variance across loci is ...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naïve</a:t>
            </a:r>
            <a:r>
              <a:rPr lang="en-GB" dirty="0">
                <a:latin typeface="Arial" panose="020B0604020202020204" pitchFamily="34" charset="0"/>
                <a:cs typeface="Arial" panose="020B0604020202020204" pitchFamily="34" charset="0"/>
              </a:rPr>
              <a:t> ;-)</a:t>
            </a:r>
          </a:p>
        </p:txBody>
      </p:sp>
      <mc:AlternateContent xmlns:mc="http://schemas.openxmlformats.org/markup-compatibility/2006" xmlns:a14="http://schemas.microsoft.com/office/drawing/2010/main">
        <mc:Choice Requires="a14">
          <p:sp>
            <p:nvSpPr>
              <p:cNvPr id="10" name="TextBox 9"/>
              <p:cNvSpPr txBox="1"/>
              <p:nvPr/>
            </p:nvSpPr>
            <p:spPr>
              <a:xfrm>
                <a:off x="5740400" y="1133573"/>
                <a:ext cx="6315812" cy="180536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 Value </a:t>
                </a:r>
                <a:r>
                  <a:rPr lang="en-GB" dirty="0">
                    <a:latin typeface="Arial" panose="020B0604020202020204" pitchFamily="34" charset="0"/>
                    <a:cs typeface="Arial" panose="020B0604020202020204" pitchFamily="34" charset="0"/>
                  </a:rPr>
                  <a:t>of the best </a:t>
                </a:r>
                <a:r>
                  <a:rPr lang="en-GB" dirty="0">
                    <a:solidFill>
                      <a:srgbClr val="0000FF"/>
                    </a:solidFill>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genotype.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As </a:t>
                </a:r>
                <a:r>
                  <a:rPr lang="en-GB" dirty="0">
                    <a:solidFill>
                      <a:srgbClr val="0000FF"/>
                    </a:solidFill>
                    <a:latin typeface="Arial" panose="020B0604020202020204" pitchFamily="34" charset="0"/>
                    <a:cs typeface="Arial" panose="020B0604020202020204" pitchFamily="34" charset="0"/>
                  </a:rPr>
                  <a:t>value</a:t>
                </a:r>
                <a:r>
                  <a:rPr lang="en-GB" dirty="0">
                    <a:latin typeface="Arial" panose="020B0604020202020204" pitchFamily="34" charset="0"/>
                    <a:cs typeface="Arial" panose="020B0604020202020204" pitchFamily="34" charset="0"/>
                  </a:rPr>
                  <a:t>, it is </a:t>
                </a:r>
                <a:br>
                  <a:rPr lang="en-GB" dirty="0">
                    <a:latin typeface="Arial" panose="020B0604020202020204" pitchFamily="34" charset="0"/>
                    <a:cs typeface="Arial" panose="020B0604020202020204" pitchFamily="34" charset="0"/>
                  </a:rPr>
                </a:br>
                <a:r>
                  <a:rPr lang="en-GB" b="1" dirty="0">
                    <a:solidFill>
                      <a:srgbClr val="C00000"/>
                    </a:solidFill>
                    <a:latin typeface="Arial" panose="020B0604020202020204" pitchFamily="34" charset="0"/>
                    <a:cs typeface="Arial" panose="020B0604020202020204" pitchFamily="34" charset="0"/>
                  </a:rPr>
                  <a:t>BV </a:t>
                </a:r>
                <a:r>
                  <a:rPr lang="en-GB" dirty="0">
                    <a:latin typeface="Arial" panose="020B0604020202020204" pitchFamily="34" charset="0"/>
                    <a:cs typeface="Arial" panose="020B0604020202020204" pitchFamily="34" charset="0"/>
                  </a:rPr>
                  <a:t>= </a:t>
                </a:r>
                <a:r>
                  <a:rPr lang="en-GB" b="1" dirty="0">
                    <a:solidFill>
                      <a:srgbClr val="C00000"/>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=µ + </a:t>
                </a:r>
                <a14:m>
                  <m:oMath xmlns:m="http://schemas.openxmlformats.org/officeDocument/2006/math">
                    <m:sSubSup>
                      <m:sSubSupPr>
                        <m:ctrlPr>
                          <a:rPr lang="en-GB" sz="2000" i="1">
                            <a:latin typeface="Cambria Math" panose="02040503050406030204" pitchFamily="18" charset="0"/>
                          </a:rPr>
                        </m:ctrlPr>
                      </m:sSubSupPr>
                      <m:e>
                        <m:r>
                          <a:rPr lang="en-GB" sz="2000" i="1">
                            <a:latin typeface="Cambria Math" panose="02040503050406030204" pitchFamily="18" charset="0"/>
                          </a:rPr>
                          <m:t>∑</m:t>
                        </m:r>
                      </m:e>
                      <m:sub>
                        <m:r>
                          <a:rPr lang="en-GB" sz="2000" i="1">
                            <a:latin typeface="Cambria Math" panose="02040503050406030204" pitchFamily="18" charset="0"/>
                          </a:rPr>
                          <m:t>𝑙</m:t>
                        </m:r>
                        <m:r>
                          <a:rPr lang="en-GB" sz="2000" i="1">
                            <a:latin typeface="Cambria Math" panose="02040503050406030204" pitchFamily="18" charset="0"/>
                          </a:rPr>
                          <m:t>=1</m:t>
                        </m:r>
                      </m:sub>
                      <m:sup>
                        <m:r>
                          <a:rPr lang="en-GB" sz="2000" i="1">
                            <a:latin typeface="Cambria Math" panose="02040503050406030204" pitchFamily="18" charset="0"/>
                          </a:rPr>
                          <m:t>𝑘</m:t>
                        </m:r>
                        <m:r>
                          <a:rPr lang="en-GB" sz="2000" i="1">
                            <a:latin typeface="Cambria Math" panose="02040503050406030204" pitchFamily="18" charset="0"/>
                          </a:rPr>
                          <m:t>=7</m:t>
                        </m:r>
                      </m:sup>
                    </m:sSubSup>
                    <m:r>
                      <a:rPr lang="en-GB" sz="2000" i="1">
                        <a:latin typeface="Cambria Math" panose="02040503050406030204" pitchFamily="18" charset="0"/>
                      </a:rPr>
                      <m:t> 2∙</m:t>
                    </m:r>
                    <m:sSubSup>
                      <m:sSubSupPr>
                        <m:ctrlPr>
                          <a:rPr lang="en-GB" sz="2000" i="1">
                            <a:latin typeface="Cambria Math" panose="02040503050406030204" pitchFamily="18" charset="0"/>
                          </a:rPr>
                        </m:ctrlPr>
                      </m:sSubSupPr>
                      <m:e>
                        <m:r>
                          <a:rPr lang="en-GB" sz="2000" i="1">
                            <a:latin typeface="Cambria Math" panose="02040503050406030204" pitchFamily="18" charset="0"/>
                          </a:rPr>
                          <m:t>𝛼</m:t>
                        </m:r>
                      </m:e>
                      <m:sub>
                        <m:r>
                          <a:rPr lang="en-GB" sz="2000" i="1">
                            <a:latin typeface="Cambria Math" panose="02040503050406030204" pitchFamily="18" charset="0"/>
                          </a:rPr>
                          <m:t>1</m:t>
                        </m:r>
                      </m:sub>
                      <m:sup>
                        <m:r>
                          <a:rPr lang="en-GB" sz="2000" i="1">
                            <a:latin typeface="Cambria Math" panose="02040503050406030204" pitchFamily="18" charset="0"/>
                          </a:rPr>
                          <m:t>𝑙</m:t>
                        </m:r>
                      </m:sup>
                    </m:sSubSup>
                  </m:oMath>
                </a14:m>
                <a:endParaRPr lang="en-GB" sz="2000" dirty="0"/>
              </a:p>
              <a:p>
                <a:r>
                  <a:rPr lang="en-GB" b="1" dirty="0">
                    <a:solidFill>
                      <a:srgbClr val="C00000"/>
                    </a:solidFill>
                    <a:latin typeface="Arial" panose="020B0604020202020204" pitchFamily="34" charset="0"/>
                    <a:cs typeface="Arial" panose="020B0604020202020204" pitchFamily="34" charset="0"/>
                  </a:rPr>
                  <a:t>BV</a:t>
                </a:r>
                <a:r>
                  <a:rPr lang="en-GB" dirty="0">
                    <a:latin typeface="Arial" panose="020B0604020202020204" pitchFamily="34" charset="0"/>
                    <a:cs typeface="Arial" panose="020B0604020202020204" pitchFamily="34" charset="0"/>
                  </a:rPr>
                  <a:t> = </a:t>
                </a:r>
                <a:r>
                  <a:rPr lang="en-GB" b="1" dirty="0">
                    <a:solidFill>
                      <a:srgbClr val="C0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46.10cm - 2∙ 10.40cm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 25.70cm</a:t>
                </a:r>
              </a:p>
              <a:p>
                <a:r>
                  <a:rPr lang="en-GB" dirty="0">
                    <a:latin typeface="Arial" panose="020B0604020202020204" pitchFamily="34" charset="0"/>
                    <a:cs typeface="Arial" panose="020B0604020202020204" pitchFamily="34" charset="0"/>
                  </a:rPr>
                  <a:t>As </a:t>
                </a:r>
                <a:r>
                  <a:rPr lang="en-GB" dirty="0">
                    <a:solidFill>
                      <a:srgbClr val="0000FF"/>
                    </a:solidFill>
                    <a:latin typeface="Arial" panose="020B0604020202020204" pitchFamily="34" charset="0"/>
                    <a:cs typeface="Arial" panose="020B0604020202020204" pitchFamily="34" charset="0"/>
                  </a:rPr>
                  <a:t>effect</a:t>
                </a:r>
                <a:r>
                  <a:rPr lang="en-GB" dirty="0">
                    <a:latin typeface="Arial" panose="020B0604020202020204" pitchFamily="34" charset="0"/>
                    <a:cs typeface="Arial" panose="020B0604020202020204" pitchFamily="34" charset="0"/>
                  </a:rPr>
                  <a:t>, it is -20.80cm.</a:t>
                </a:r>
              </a:p>
            </p:txBody>
          </p:sp>
        </mc:Choice>
        <mc:Fallback xmlns="">
          <p:sp>
            <p:nvSpPr>
              <p:cNvPr id="10" name="TextBox 9"/>
              <p:cNvSpPr txBox="1">
                <a:spLocks noRot="1" noChangeAspect="1" noMove="1" noResize="1" noEditPoints="1" noAdjustHandles="1" noChangeArrowheads="1" noChangeShapeType="1" noTextEdit="1"/>
              </p:cNvSpPr>
              <p:nvPr/>
            </p:nvSpPr>
            <p:spPr>
              <a:xfrm>
                <a:off x="5740400" y="1133573"/>
                <a:ext cx="6315812" cy="1805366"/>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8620" y="534600"/>
            <a:ext cx="1183382" cy="1180001"/>
          </a:xfrm>
          <a:prstGeom prst="rect">
            <a:avLst/>
          </a:prstGeom>
          <a:effectLst>
            <a:outerShdw blurRad="50800" dist="38100" dir="2700000" algn="tl" rotWithShape="0">
              <a:prstClr val="black">
                <a:alpha val="40000"/>
              </a:prstClr>
            </a:outerShdw>
          </a:effec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58619" y="1760767"/>
            <a:ext cx="1183382" cy="1183382"/>
          </a:xfrm>
          <a:prstGeom prst="rect">
            <a:avLst/>
          </a:prstGeom>
          <a:effectLst>
            <a:outerShdw blurRad="50800" dist="38100" dir="2700000" algn="tl" rotWithShape="0">
              <a:prstClr val="black">
                <a:alpha val="40000"/>
              </a:prstClr>
            </a:outerShdw>
          </a:effectLst>
        </p:spPr>
      </p:pic>
      <p:sp>
        <p:nvSpPr>
          <p:cNvPr id="4" name="TextBox 3">
            <a:extLst>
              <a:ext uri="{FF2B5EF4-FFF2-40B4-BE49-F238E27FC236}">
                <a16:creationId xmlns:a16="http://schemas.microsoft.com/office/drawing/2014/main" id="{E135E15C-41A2-4EDC-A97E-C787D6E4CA6D}"/>
              </a:ext>
            </a:extLst>
          </p:cNvPr>
          <p:cNvSpPr txBox="1"/>
          <p:nvPr/>
        </p:nvSpPr>
        <p:spPr>
          <a:xfrm>
            <a:off x="381105" y="5788058"/>
            <a:ext cx="6207615" cy="369332"/>
          </a:xfrm>
          <a:prstGeom prst="rect">
            <a:avLst/>
          </a:prstGeom>
          <a:noFill/>
        </p:spPr>
        <p:txBody>
          <a:bodyPr wrap="square" rtlCol="0">
            <a:spAutoFit/>
          </a:bodyPr>
          <a:lstStyle/>
          <a:p>
            <a:r>
              <a:rPr lang="en-GB" dirty="0">
                <a:solidFill>
                  <a:schemeClr val="tx1">
                    <a:lumMod val="65000"/>
                    <a:lumOff val="35000"/>
                  </a:schemeClr>
                </a:solidFill>
                <a:latin typeface="Arial" panose="020B0604020202020204" pitchFamily="34" charset="0"/>
                <a:cs typeface="Arial" panose="020B0604020202020204" pitchFamily="34" charset="0"/>
              </a:rPr>
              <a:t>even without LD and/or epistasis between QLT1 and QTL2</a:t>
            </a:r>
            <a:endParaRPr lang="en-GB" dirty="0">
              <a:solidFill>
                <a:schemeClr val="tx1">
                  <a:lumMod val="65000"/>
                  <a:lumOff val="35000"/>
                </a:schemeClr>
              </a:solidFill>
            </a:endParaRPr>
          </a:p>
        </p:txBody>
      </p:sp>
      <p:sp>
        <p:nvSpPr>
          <p:cNvPr id="16" name="TextBox 15">
            <a:extLst>
              <a:ext uri="{FF2B5EF4-FFF2-40B4-BE49-F238E27FC236}">
                <a16:creationId xmlns:a16="http://schemas.microsoft.com/office/drawing/2014/main" id="{3C4BF002-471C-4092-9C81-1C50C33B83A8}"/>
              </a:ext>
            </a:extLst>
          </p:cNvPr>
          <p:cNvSpPr txBox="1"/>
          <p:nvPr/>
        </p:nvSpPr>
        <p:spPr>
          <a:xfrm>
            <a:off x="134408" y="49629"/>
            <a:ext cx="119790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Exercise, </a:t>
            </a:r>
            <a:r>
              <a:rPr lang="en-GB" sz="2400" dirty="0">
                <a:solidFill>
                  <a:srgbClr val="0000FF"/>
                </a:solidFill>
                <a:latin typeface="Arial" panose="020B0604020202020204" pitchFamily="34" charset="0"/>
                <a:cs typeface="Arial" panose="020B0604020202020204" pitchFamily="34" charset="0"/>
              </a:rPr>
              <a:t>p(A1)=50%</a:t>
            </a:r>
            <a:r>
              <a:rPr lang="en-GB" sz="2400" dirty="0">
                <a:latin typeface="Arial" panose="020B0604020202020204" pitchFamily="34" charset="0"/>
                <a:cs typeface="Arial" panose="020B0604020202020204" pitchFamily="34" charset="0"/>
              </a:rPr>
              <a:t> </a:t>
            </a:r>
          </a:p>
        </p:txBody>
      </p:sp>
      <p:pic>
        <p:nvPicPr>
          <p:cNvPr id="11" name="Picture 10"/>
          <p:cNvPicPr>
            <a:picLocks noChangeAspect="1"/>
          </p:cNvPicPr>
          <p:nvPr/>
        </p:nvPicPr>
        <p:blipFill>
          <a:blip r:embed="rId5"/>
          <a:stretch>
            <a:fillRect/>
          </a:stretch>
        </p:blipFill>
        <p:spPr>
          <a:xfrm>
            <a:off x="10674221" y="106612"/>
            <a:ext cx="1404177" cy="919753"/>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5740399" y="641801"/>
            <a:ext cx="4865461"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N=300 F2-individuals; 300/4=75 </a:t>
            </a:r>
          </a:p>
        </p:txBody>
      </p:sp>
      <p:sp>
        <p:nvSpPr>
          <p:cNvPr id="15" name="Text Box 5">
            <a:extLst>
              <a:ext uri="{FF2B5EF4-FFF2-40B4-BE49-F238E27FC236}">
                <a16:creationId xmlns:a16="http://schemas.microsoft.com/office/drawing/2014/main" id="{38244782-C3EB-4E3B-BE24-A2DEDDE2FD4D}"/>
              </a:ext>
            </a:extLst>
          </p:cNvPr>
          <p:cNvSpPr txBox="1">
            <a:spLocks noChangeArrowheads="1"/>
          </p:cNvSpPr>
          <p:nvPr/>
        </p:nvSpPr>
        <p:spPr bwMode="auto">
          <a:xfrm>
            <a:off x="4284885" y="67334"/>
            <a:ext cx="4963860" cy="369332"/>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r" eaLnBrk="1" hangingPunct="1">
              <a:spcBef>
                <a:spcPct val="50000"/>
              </a:spcBef>
              <a:buFontTx/>
              <a:buNone/>
            </a:pPr>
            <a:r>
              <a:rPr lang="en-GB" altLang="de-DE" sz="1800" dirty="0">
                <a:latin typeface="Arial" panose="020B0604020202020204" pitchFamily="34" charset="0"/>
                <a:cs typeface="Arial" panose="020B0604020202020204" pitchFamily="34" charset="0"/>
              </a:rPr>
              <a:t>Schön, C.C. et al., 1993. Heredity 70,  648-659</a:t>
            </a:r>
          </a:p>
        </p:txBody>
      </p:sp>
      <p:sp>
        <p:nvSpPr>
          <p:cNvPr id="17" name="Textfeld 5">
            <a:extLst>
              <a:ext uri="{FF2B5EF4-FFF2-40B4-BE49-F238E27FC236}">
                <a16:creationId xmlns:a16="http://schemas.microsoft.com/office/drawing/2014/main" id="{95438F45-6857-4578-AC56-55521229506E}"/>
              </a:ext>
            </a:extLst>
          </p:cNvPr>
          <p:cNvSpPr txBox="1"/>
          <p:nvPr/>
        </p:nvSpPr>
        <p:spPr>
          <a:xfrm>
            <a:off x="11620870" y="6361329"/>
            <a:ext cx="57113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101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anim calcmode="lin" valueType="num">
                                      <p:cBhvr>
                                        <p:cTn id="8" dur="2000" fill="hold"/>
                                        <p:tgtEl>
                                          <p:spTgt spid="12"/>
                                        </p:tgtEl>
                                        <p:attrNameLst>
                                          <p:attrName>ppt_w</p:attrName>
                                        </p:attrNameLst>
                                      </p:cBhvr>
                                      <p:tavLst>
                                        <p:tav tm="0" fmla="#ppt_w*sin(2.5*pi*$)">
                                          <p:val>
                                            <p:fltVal val="0"/>
                                          </p:val>
                                        </p:tav>
                                        <p:tav tm="100000">
                                          <p:val>
                                            <p:fltVal val="1"/>
                                          </p:val>
                                        </p:tav>
                                      </p:tavLst>
                                    </p:anim>
                                    <p:anim calcmode="lin" valueType="num">
                                      <p:cBhvr>
                                        <p:cTn id="9"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4408" y="49629"/>
            <a:ext cx="119790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Exercise, </a:t>
            </a:r>
            <a:r>
              <a:rPr lang="en-GB" sz="2400" dirty="0">
                <a:solidFill>
                  <a:srgbClr val="0000FF"/>
                </a:solidFill>
                <a:latin typeface="Arial" panose="020B0604020202020204" pitchFamily="34" charset="0"/>
                <a:cs typeface="Arial" panose="020B0604020202020204" pitchFamily="34" charset="0"/>
              </a:rPr>
              <a:t>p(A1)=10% now!</a:t>
            </a:r>
            <a:r>
              <a:rPr lang="en-GB" sz="2400" dirty="0">
                <a:latin typeface="Arial" panose="020B0604020202020204" pitchFamily="34" charset="0"/>
                <a:cs typeface="Arial" panose="020B0604020202020204" pitchFamily="34" charset="0"/>
              </a:rPr>
              <a:t> </a:t>
            </a:r>
          </a:p>
        </p:txBody>
      </p:sp>
      <p:sp>
        <p:nvSpPr>
          <p:cNvPr id="8" name="Text Box 5"/>
          <p:cNvSpPr txBox="1">
            <a:spLocks noChangeArrowheads="1"/>
          </p:cNvSpPr>
          <p:nvPr/>
        </p:nvSpPr>
        <p:spPr bwMode="auto">
          <a:xfrm>
            <a:off x="4284885" y="67334"/>
            <a:ext cx="4963860" cy="369332"/>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r" eaLnBrk="1" hangingPunct="1">
              <a:spcBef>
                <a:spcPct val="50000"/>
              </a:spcBef>
              <a:buFontTx/>
              <a:buNone/>
            </a:pPr>
            <a:r>
              <a:rPr lang="en-GB" altLang="de-DE" sz="1800" dirty="0">
                <a:latin typeface="Arial" panose="020B0604020202020204" pitchFamily="34" charset="0"/>
                <a:cs typeface="Arial" panose="020B0604020202020204" pitchFamily="34" charset="0"/>
              </a:rPr>
              <a:t>Schön, C.C. et al., 1993. Heredity 70,  648-659</a:t>
            </a:r>
          </a:p>
        </p:txBody>
      </p:sp>
      <p:sp>
        <p:nvSpPr>
          <p:cNvPr id="9" name="TextBox 8"/>
          <p:cNvSpPr txBox="1"/>
          <p:nvPr/>
        </p:nvSpPr>
        <p:spPr>
          <a:xfrm>
            <a:off x="134409" y="5719641"/>
            <a:ext cx="1197908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Breeding Value </a:t>
            </a:r>
            <a:r>
              <a:rPr lang="en-GB"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of the best inbred line is quite large now (absolute value: 51.26cm). </a:t>
            </a:r>
            <a:r>
              <a:rPr lang="en-GB" dirty="0">
                <a:solidFill>
                  <a:schemeClr val="tx1">
                    <a:lumMod val="50000"/>
                    <a:lumOff val="50000"/>
                  </a:schemeClr>
                </a:solidFill>
                <a:latin typeface="Arial" panose="020B0604020202020204" pitchFamily="34" charset="0"/>
                <a:cs typeface="Arial" panose="020B0604020202020204" pitchFamily="34" charset="0"/>
              </a:rPr>
              <a:t>Here!</a:t>
            </a:r>
            <a:r>
              <a:rPr lang="en-GB" dirty="0">
                <a:latin typeface="Arial" panose="020B0604020202020204" pitchFamily="34" charset="0"/>
                <a:cs typeface="Arial" panose="020B0604020202020204" pitchFamily="34" charset="0"/>
              </a:rPr>
              <a:t> ... beneficial alleles are rare (10% at each locus) </a:t>
            </a:r>
            <a:r>
              <a:rPr lang="en-GB" dirty="0">
                <a:solidFill>
                  <a:schemeClr val="tx1">
                    <a:lumMod val="50000"/>
                    <a:lumOff val="50000"/>
                  </a:schemeClr>
                </a:solidFill>
                <a:latin typeface="Arial" panose="020B0604020202020204" pitchFamily="34" charset="0"/>
                <a:cs typeface="Arial" panose="020B0604020202020204" pitchFamily="34" charset="0"/>
              </a:rPr>
              <a:t>and anyway they are more or less dominant </a:t>
            </a:r>
            <a:r>
              <a:rPr lang="en-GB" dirty="0">
                <a:latin typeface="Arial" panose="020B0604020202020204" pitchFamily="34" charset="0"/>
                <a:cs typeface="Arial" panose="020B0604020202020204" pitchFamily="34" charset="0"/>
              </a:rPr>
              <a:t>– hence, the seven 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are quite large. </a:t>
            </a:r>
            <a:endParaRPr lang="en-GB" sz="1200" dirty="0">
              <a:latin typeface="Arial" panose="020B0604020202020204" pitchFamily="34" charset="0"/>
              <a:cs typeface="Arial" panose="020B0604020202020204"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546260822"/>
              </p:ext>
            </p:extLst>
          </p:nvPr>
        </p:nvGraphicFramePr>
        <p:xfrm>
          <a:off x="108000" y="252000"/>
          <a:ext cx="8600245" cy="4457168"/>
        </p:xfrm>
        <a:graphic>
          <a:graphicData uri="http://schemas.openxmlformats.org/presentationml/2006/ole">
            <mc:AlternateContent xmlns:mc="http://schemas.openxmlformats.org/markup-compatibility/2006">
              <mc:Choice xmlns:v="urn:schemas-microsoft-com:vml" Requires="v">
                <p:oleObj spid="_x0000_s34103" name="Document" r:id="rId3" imgW="9149197" imgH="4741668" progId="Word.Document.12">
                  <p:link updateAutomatic="1"/>
                </p:oleObj>
              </mc:Choice>
              <mc:Fallback>
                <p:oleObj name="Document" r:id="rId3" imgW="9149197" imgH="4741668" progId="Word.Document.12">
                  <p:link updateAutomatic="1"/>
                  <p:pic>
                    <p:nvPicPr>
                      <p:cNvPr id="0" name=""/>
                      <p:cNvPicPr/>
                      <p:nvPr/>
                    </p:nvPicPr>
                    <p:blipFill>
                      <a:blip r:embed="rId4"/>
                      <a:stretch>
                        <a:fillRect/>
                      </a:stretch>
                    </p:blipFill>
                    <p:spPr>
                      <a:xfrm>
                        <a:off x="108000" y="252000"/>
                        <a:ext cx="8600245" cy="4457168"/>
                      </a:xfrm>
                      <a:prstGeom prst="rect">
                        <a:avLst/>
                      </a:prstGeom>
                    </p:spPr>
                  </p:pic>
                </p:oleObj>
              </mc:Fallback>
            </mc:AlternateContent>
          </a:graphicData>
        </a:graphic>
      </p:graphicFrame>
      <p:sp>
        <p:nvSpPr>
          <p:cNvPr id="4" name="TextBox 3"/>
          <p:cNvSpPr txBox="1"/>
          <p:nvPr/>
        </p:nvSpPr>
        <p:spPr>
          <a:xfrm>
            <a:off x="1474239" y="63453"/>
            <a:ext cx="2435289" cy="461665"/>
          </a:xfrm>
          <a:prstGeom prst="rect">
            <a:avLst/>
          </a:prstGeom>
          <a:noFill/>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p(A1)=10% now</a:t>
            </a:r>
            <a:endParaRPr lang="en-GB" sz="2400" dirty="0"/>
          </a:p>
        </p:txBody>
      </p:sp>
      <p:sp>
        <p:nvSpPr>
          <p:cNvPr id="12" name="Oval 11">
            <a:extLst>
              <a:ext uri="{FF2B5EF4-FFF2-40B4-BE49-F238E27FC236}">
                <a16:creationId xmlns:a16="http://schemas.microsoft.com/office/drawing/2014/main" id="{3D5BEF2C-90A0-4181-B464-BCB298D8846A}"/>
              </a:ext>
            </a:extLst>
          </p:cNvPr>
          <p:cNvSpPr>
            <a:spLocks noChangeAspect="1"/>
          </p:cNvSpPr>
          <p:nvPr/>
        </p:nvSpPr>
        <p:spPr>
          <a:xfrm>
            <a:off x="11098534" y="3568822"/>
            <a:ext cx="144000" cy="144000"/>
          </a:xfrm>
          <a:prstGeom prst="ellipse">
            <a:avLst/>
          </a:prstGeom>
          <a:solidFill>
            <a:srgbClr val="00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5" name="Connector: Elbow 14">
            <a:extLst>
              <a:ext uri="{FF2B5EF4-FFF2-40B4-BE49-F238E27FC236}">
                <a16:creationId xmlns:a16="http://schemas.microsoft.com/office/drawing/2014/main" id="{064DF809-C117-4766-8626-837D10307363}"/>
              </a:ext>
            </a:extLst>
          </p:cNvPr>
          <p:cNvCxnSpPr>
            <a:cxnSpLocks/>
            <a:stCxn id="12" idx="0"/>
            <a:endCxn id="13" idx="4"/>
          </p:cNvCxnSpPr>
          <p:nvPr/>
        </p:nvCxnSpPr>
        <p:spPr>
          <a:xfrm rot="16200000" flipH="1" flipV="1">
            <a:off x="7877333" y="995030"/>
            <a:ext cx="719409" cy="5866992"/>
          </a:xfrm>
          <a:prstGeom prst="bentConnector5">
            <a:avLst>
              <a:gd name="adj1" fmla="val 132032"/>
              <a:gd name="adj2" fmla="val 50000"/>
              <a:gd name="adj3" fmla="val 131776"/>
            </a:avLst>
          </a:prstGeom>
          <a:ln w="952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5"/>
          <a:stretch>
            <a:fillRect/>
          </a:stretch>
        </p:blipFill>
        <p:spPr>
          <a:xfrm>
            <a:off x="9385587" y="65312"/>
            <a:ext cx="2727907" cy="1786811"/>
          </a:xfrm>
          <a:prstGeom prst="rect">
            <a:avLst/>
          </a:prstGeom>
          <a:effectLst>
            <a:outerShdw blurRad="50800" dist="38100" dir="2700000" algn="tl" rotWithShape="0">
              <a:prstClr val="black">
                <a:alpha val="40000"/>
              </a:prstClr>
            </a:outerShdw>
          </a:effectLst>
        </p:spPr>
      </p:pic>
      <p:sp>
        <p:nvSpPr>
          <p:cNvPr id="14" name="Textfeld 5">
            <a:extLst>
              <a:ext uri="{FF2B5EF4-FFF2-40B4-BE49-F238E27FC236}">
                <a16:creationId xmlns:a16="http://schemas.microsoft.com/office/drawing/2014/main" id="{0F404AAB-AA60-4FA3-A45A-92B4BEFEA20D}"/>
              </a:ext>
            </a:extLst>
          </p:cNvPr>
          <p:cNvSpPr txBox="1"/>
          <p:nvPr/>
        </p:nvSpPr>
        <p:spPr>
          <a:xfrm>
            <a:off x="11255602" y="6361329"/>
            <a:ext cx="93639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9</a:t>
            </a:fld>
            <a:endParaRPr lang="en-US"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TextBox 9"/>
              <p:cNvSpPr txBox="1"/>
              <p:nvPr/>
            </p:nvSpPr>
            <p:spPr>
              <a:xfrm>
                <a:off x="8405274" y="1302869"/>
                <a:ext cx="3708220" cy="291336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is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 Value </a:t>
                </a:r>
                <a:r>
                  <a:rPr lang="en-GB"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of the best-possible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genotype  ... which is: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A1A1/B1B2/C1C1/D1D1/…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E1E1/F1F1/G1G1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As </a:t>
                </a:r>
                <a:r>
                  <a:rPr lang="en-GB" dirty="0">
                    <a:solidFill>
                      <a:srgbClr val="0000FF"/>
                    </a:solidFill>
                    <a:latin typeface="Arial" panose="020B0604020202020204" pitchFamily="34" charset="0"/>
                    <a:cs typeface="Arial" panose="020B0604020202020204" pitchFamily="34" charset="0"/>
                  </a:rPr>
                  <a:t>value</a:t>
                </a:r>
                <a:r>
                  <a:rPr lang="en-GB" dirty="0">
                    <a:latin typeface="Arial" panose="020B0604020202020204" pitchFamily="34" charset="0"/>
                    <a:cs typeface="Arial" panose="020B0604020202020204" pitchFamily="34" charset="0"/>
                  </a:rPr>
                  <a:t>, it is </a:t>
                </a:r>
                <a:br>
                  <a:rPr lang="en-GB" dirty="0">
                    <a:latin typeface="Arial" panose="020B0604020202020204" pitchFamily="34" charset="0"/>
                    <a:cs typeface="Arial" panose="020B0604020202020204" pitchFamily="34" charset="0"/>
                  </a:rPr>
                </a:br>
                <a:r>
                  <a:rPr lang="en-GB" b="1" dirty="0">
                    <a:solidFill>
                      <a:srgbClr val="C00000"/>
                    </a:solidFill>
                    <a:latin typeface="Arial" panose="020B0604020202020204" pitchFamily="34" charset="0"/>
                    <a:cs typeface="Arial" panose="020B0604020202020204" pitchFamily="34" charset="0"/>
                  </a:rPr>
                  <a:t>BV </a:t>
                </a:r>
                <a:r>
                  <a:rPr lang="en-GB" dirty="0">
                    <a:latin typeface="Arial" panose="020B0604020202020204" pitchFamily="34" charset="0"/>
                    <a:cs typeface="Arial" panose="020B0604020202020204" pitchFamily="34" charset="0"/>
                  </a:rPr>
                  <a:t>= </a:t>
                </a:r>
                <a:r>
                  <a:rPr lang="en-GB" b="1" dirty="0">
                    <a:solidFill>
                      <a:srgbClr val="C00000"/>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 µ + </a:t>
                </a:r>
                <a14:m>
                  <m:oMath xmlns:m="http://schemas.openxmlformats.org/officeDocument/2006/math">
                    <m:sSubSup>
                      <m:sSubSupPr>
                        <m:ctrlPr>
                          <a:rPr lang="en-GB" sz="2000" i="1">
                            <a:latin typeface="Cambria Math" panose="02040503050406030204" pitchFamily="18" charset="0"/>
                          </a:rPr>
                        </m:ctrlPr>
                      </m:sSubSupPr>
                      <m:e>
                        <m:r>
                          <a:rPr lang="en-GB" sz="2000" i="1">
                            <a:latin typeface="Cambria Math" panose="02040503050406030204" pitchFamily="18" charset="0"/>
                          </a:rPr>
                          <m:t>∑</m:t>
                        </m:r>
                      </m:e>
                      <m:sub>
                        <m:r>
                          <a:rPr lang="en-GB" sz="2000" i="1">
                            <a:latin typeface="Cambria Math" panose="02040503050406030204" pitchFamily="18" charset="0"/>
                          </a:rPr>
                          <m:t>𝑙</m:t>
                        </m:r>
                        <m:r>
                          <a:rPr lang="en-GB" sz="2000" i="1">
                            <a:latin typeface="Cambria Math" panose="02040503050406030204" pitchFamily="18" charset="0"/>
                          </a:rPr>
                          <m:t>=1</m:t>
                        </m:r>
                      </m:sub>
                      <m:sup>
                        <m:r>
                          <a:rPr lang="en-GB" sz="2000" i="1">
                            <a:latin typeface="Cambria Math" panose="02040503050406030204" pitchFamily="18" charset="0"/>
                          </a:rPr>
                          <m:t>𝑘</m:t>
                        </m:r>
                        <m:r>
                          <a:rPr lang="en-GB" sz="2000" i="1">
                            <a:latin typeface="Cambria Math" panose="02040503050406030204" pitchFamily="18" charset="0"/>
                          </a:rPr>
                          <m:t>=7</m:t>
                        </m:r>
                      </m:sup>
                    </m:sSubSup>
                    <m:r>
                      <a:rPr lang="en-GB" sz="2000" i="1">
                        <a:latin typeface="Cambria Math" panose="02040503050406030204" pitchFamily="18" charset="0"/>
                      </a:rPr>
                      <m:t> 2∙</m:t>
                    </m:r>
                    <m:sSubSup>
                      <m:sSubSupPr>
                        <m:ctrlPr>
                          <a:rPr lang="en-GB" sz="2000" i="1">
                            <a:latin typeface="Cambria Math" panose="02040503050406030204" pitchFamily="18" charset="0"/>
                          </a:rPr>
                        </m:ctrlPr>
                      </m:sSubSupPr>
                      <m:e>
                        <m:r>
                          <a:rPr lang="en-GB" sz="2000" i="1">
                            <a:latin typeface="Cambria Math" panose="02040503050406030204" pitchFamily="18" charset="0"/>
                          </a:rPr>
                          <m:t>𝛼</m:t>
                        </m:r>
                      </m:e>
                      <m:sub>
                        <m:r>
                          <a:rPr lang="en-GB" sz="2000" i="1">
                            <a:latin typeface="Cambria Math" panose="02040503050406030204" pitchFamily="18" charset="0"/>
                          </a:rPr>
                          <m:t>1</m:t>
                        </m:r>
                      </m:sub>
                      <m:sup>
                        <m:r>
                          <a:rPr lang="en-GB" sz="2000" i="1">
                            <a:latin typeface="Cambria Math" panose="02040503050406030204" pitchFamily="18" charset="0"/>
                          </a:rPr>
                          <m:t>𝑙</m:t>
                        </m:r>
                      </m:sup>
                    </m:sSubSup>
                  </m:oMath>
                </a14:m>
                <a:endParaRPr lang="en-GB" sz="2000" dirty="0"/>
              </a:p>
              <a:p>
                <a:r>
                  <a:rPr lang="en-GB" b="1" dirty="0">
                    <a:solidFill>
                      <a:srgbClr val="C00000"/>
                    </a:solidFill>
                    <a:latin typeface="Arial" panose="020B0604020202020204" pitchFamily="34" charset="0"/>
                    <a:cs typeface="Arial" panose="020B0604020202020204" pitchFamily="34" charset="0"/>
                  </a:rPr>
                  <a:t>BV</a:t>
                </a:r>
                <a:r>
                  <a:rPr lang="en-GB" dirty="0">
                    <a:latin typeface="Arial" panose="020B0604020202020204" pitchFamily="34" charset="0"/>
                    <a:cs typeface="Arial" panose="020B0604020202020204" pitchFamily="34" charset="0"/>
                  </a:rPr>
                  <a:t> = </a:t>
                </a:r>
                <a:r>
                  <a:rPr lang="en-GB" b="1" dirty="0">
                    <a:solidFill>
                      <a:srgbClr val="C0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65.81cm - 2∙ </a:t>
                </a:r>
                <a:r>
                  <a:rPr lang="en-GB" dirty="0">
                    <a:solidFill>
                      <a:srgbClr val="0000FF"/>
                    </a:solidFill>
                    <a:latin typeface="Arial" panose="020B0604020202020204" pitchFamily="34" charset="0"/>
                    <a:cs typeface="Arial" panose="020B0604020202020204" pitchFamily="34" charset="0"/>
                  </a:rPr>
                  <a:t>25.63</a:t>
                </a:r>
                <a:r>
                  <a:rPr lang="en-GB" dirty="0">
                    <a:latin typeface="Arial" panose="020B0604020202020204" pitchFamily="34" charset="0"/>
                    <a:cs typeface="Arial" panose="020B0604020202020204" pitchFamily="34" charset="0"/>
                  </a:rPr>
                  <a:t>cm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 14.55cm</a:t>
                </a:r>
              </a:p>
              <a:p>
                <a:r>
                  <a:rPr lang="en-GB" dirty="0">
                    <a:latin typeface="Arial" panose="020B0604020202020204" pitchFamily="34" charset="0"/>
                    <a:cs typeface="Arial" panose="020B0604020202020204" pitchFamily="34" charset="0"/>
                  </a:rPr>
                  <a:t>As </a:t>
                </a:r>
                <a:r>
                  <a:rPr lang="en-GB" dirty="0">
                    <a:solidFill>
                      <a:srgbClr val="0000FF"/>
                    </a:solidFill>
                    <a:latin typeface="Arial" panose="020B0604020202020204" pitchFamily="34" charset="0"/>
                    <a:cs typeface="Arial" panose="020B0604020202020204" pitchFamily="34" charset="0"/>
                  </a:rPr>
                  <a:t>effect: </a:t>
                </a:r>
                <a:r>
                  <a:rPr lang="en-GB" dirty="0">
                    <a:latin typeface="Arial" panose="020B0604020202020204" pitchFamily="34" charset="0"/>
                    <a:cs typeface="Arial" panose="020B0604020202020204" pitchFamily="34" charset="0"/>
                  </a:rPr>
                  <a:t>2∙ 25.63cm = -51.26cm.</a:t>
                </a:r>
              </a:p>
            </p:txBody>
          </p:sp>
        </mc:Choice>
        <mc:Fallback xmlns="">
          <p:sp>
            <p:nvSpPr>
              <p:cNvPr id="10" name="TextBox 9"/>
              <p:cNvSpPr txBox="1">
                <a:spLocks noRot="1" noChangeAspect="1" noMove="1" noResize="1" noEditPoints="1" noAdjustHandles="1" noChangeArrowheads="1" noChangeShapeType="1" noTextEdit="1"/>
              </p:cNvSpPr>
              <p:nvPr/>
            </p:nvSpPr>
            <p:spPr>
              <a:xfrm>
                <a:off x="8405274" y="1302869"/>
                <a:ext cx="3708220" cy="2913362"/>
              </a:xfrm>
              <a:prstGeom prst="rect">
                <a:avLst/>
              </a:prstGeom>
              <a:blipFill>
                <a:blip r:embed="rId6"/>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pSp>
        <p:nvGrpSpPr>
          <p:cNvPr id="6" name="Group 5">
            <a:extLst>
              <a:ext uri="{FF2B5EF4-FFF2-40B4-BE49-F238E27FC236}">
                <a16:creationId xmlns:a16="http://schemas.microsoft.com/office/drawing/2014/main" id="{2D0A2BB4-42C0-4678-B900-CBAC79FCA4F7}"/>
              </a:ext>
            </a:extLst>
          </p:cNvPr>
          <p:cNvGrpSpPr/>
          <p:nvPr/>
        </p:nvGrpSpPr>
        <p:grpSpPr>
          <a:xfrm>
            <a:off x="2157274" y="1944210"/>
            <a:ext cx="3218268" cy="2530136"/>
            <a:chOff x="2157274" y="1944210"/>
            <a:chExt cx="3218268" cy="2530136"/>
          </a:xfrm>
        </p:grpSpPr>
        <p:sp>
          <p:nvSpPr>
            <p:cNvPr id="13" name="Oval 12">
              <a:extLst>
                <a:ext uri="{FF2B5EF4-FFF2-40B4-BE49-F238E27FC236}">
                  <a16:creationId xmlns:a16="http://schemas.microsoft.com/office/drawing/2014/main" id="{A54B3FA6-FA4E-4D50-B973-997D00DB3EFB}"/>
                </a:ext>
              </a:extLst>
            </p:cNvPr>
            <p:cNvSpPr>
              <a:spLocks noChangeAspect="1"/>
            </p:cNvSpPr>
            <p:nvPr/>
          </p:nvSpPr>
          <p:spPr>
            <a:xfrm>
              <a:off x="5231542" y="4144231"/>
              <a:ext cx="144000" cy="144000"/>
            </a:xfrm>
            <a:prstGeom prst="ellipse">
              <a:avLst/>
            </a:prstGeom>
            <a:solidFill>
              <a:srgbClr val="00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a:extLst>
                <a:ext uri="{FF2B5EF4-FFF2-40B4-BE49-F238E27FC236}">
                  <a16:creationId xmlns:a16="http://schemas.microsoft.com/office/drawing/2014/main" id="{18449ACC-C6E3-4A97-A177-4D5B5729E1B3}"/>
                </a:ext>
              </a:extLst>
            </p:cNvPr>
            <p:cNvSpPr/>
            <p:nvPr/>
          </p:nvSpPr>
          <p:spPr>
            <a:xfrm>
              <a:off x="2157274" y="1944210"/>
              <a:ext cx="755978" cy="2530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8201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Effect transition="in" filter="fade">
                                      <p:cBhvr>
                                        <p:cTn id="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6434</Words>
  <Application>Microsoft Office PowerPoint</Application>
  <PresentationFormat>Widescreen</PresentationFormat>
  <Paragraphs>494</Paragraphs>
  <Slides>30</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Links</vt:lpstr>
      </vt:variant>
      <vt:variant>
        <vt:i4>14</vt:i4>
      </vt:variant>
      <vt:variant>
        <vt:lpstr>Slide Titles</vt:lpstr>
      </vt:variant>
      <vt:variant>
        <vt:i4>30</vt:i4>
      </vt:variant>
    </vt:vector>
  </HeadingPairs>
  <TitlesOfParts>
    <vt:vector size="51" baseType="lpstr">
      <vt:lpstr>Arial</vt:lpstr>
      <vt:lpstr>Arial Narrow</vt:lpstr>
      <vt:lpstr>Calibri</vt:lpstr>
      <vt:lpstr>Calibri Light</vt:lpstr>
      <vt:lpstr>Cambria Math</vt:lpstr>
      <vt:lpstr>Symbol</vt:lpstr>
      <vt:lpstr>Office Theme</vt:lpstr>
      <vt:lpstr>C:\Göttingen\W.Link\Daten (D)\MODULE\Modul-GPPB\GPPB WS 2020-21+2022-23\plus 23-24\CCS  7 QTLs table nachgebaut.docx</vt:lpstr>
      <vt:lpstr>C:\Göttingen\W.Link\Daten (D)\MODULE\Modul-GPPB\GPPB WS 2020-21+2022-23\plus 23-24\CCS  7 QTLs table nachgebaut.docx</vt:lpstr>
      <vt:lpstr>C:\Göttingen\W.Link\Daten (D)\MODULE\Modul-GPPB\GPPB WS 2020-21+2022-23\plus 23-24\CCS  7 QTLs table nachgebaut_2.docx</vt:lpstr>
      <vt:lpstr>C:\Göttingen\W.Link\Daten (D)\MODULE\Modul-GPPB\GPPB WS 2020-21+2022-23\plus 23-24\CCS  7 QTLs table nachgebaut_3.docx</vt:lpstr>
      <vt:lpstr>C:\Göttingen\W.Link\Daten (D)\MODULE\Modul-GPPB\GPPB WS 2020-21+2022-23\plus 23-24\GCA SCA DIALLEL Table 2023 hidden.doc</vt:lpstr>
      <vt:lpstr>C:\Göttingen\W.Link\Daten (D)\MODULE\Modul-GPPB\GPPB WS 2020-21+2022-23\plus 23-24\GCA SCA DIALLEL Table 2023.doc</vt:lpstr>
      <vt:lpstr>C:\Göttingen\W.Link\Daten (D)\MODULE\Modul-GPPB\GPPB WS 2020-21+2022-23\plus 23-24\GCA SCA DIALLEL Table 2023.doc</vt:lpstr>
      <vt:lpstr>C:\Göttingen\W.Link\Daten (D)\MODULE\Modul-GPPB\GPPB WS 2020-21+2022-23\plus 23-24\SCA DIALLEL Table 2023.doc</vt:lpstr>
      <vt:lpstr>C:\Göttingen\W.Link\Daten (D)\MODULE\Modul-GPPB\GPPB WS 2020-21+2022-23\plus 23-24\SCA DIALLEL Table 2023.doc</vt:lpstr>
      <vt:lpstr>C:\Göttingen\W.Link\Daten (D)\MODULE\Modul-GPPB\GPPB WS 2020-21+2022-23\plus 23-24\GCA SCA DIALLEL Table 2023.doc</vt:lpstr>
      <vt:lpstr>C:\Göttingen\W.Link\Daten (D)\MODULE\Modul-GPPB\GPPB WS 2020-21+2022-23\plus 23-24\alpha 1 2 algebraisch_4b.docx</vt:lpstr>
      <vt:lpstr>C:\Göttingen\W.Link\Daten (D)\MODULE\Modul-GPPB\GPPB WS 2020-21+2022-23\plus 23-24\GCA SCA DIALLEL Table 2023.doc</vt:lpstr>
      <vt:lpstr>C:\Göttingen\W.Link\Daten (D)\MODULE\Modul-GPPB\GPPB WS 2020-21+2022-23\plus 23-24\GCA SCA DIALLEL Table 2023.doc</vt:lpstr>
      <vt:lpstr>C:\Göttingen\W.Link\Daten (D)\MODULE\Modul-GPPB\GPPB WS 2020-21+2022-23\plus 23-24\GCA SCA DIALLEL Table 2023.doc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674</cp:revision>
  <dcterms:created xsi:type="dcterms:W3CDTF">2023-10-10T13:10:51Z</dcterms:created>
  <dcterms:modified xsi:type="dcterms:W3CDTF">2026-09-14T12:41:30Z</dcterms:modified>
</cp:coreProperties>
</file>